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7"/>
  </p:notesMasterIdLst>
  <p:sldIdLst>
    <p:sldId id="256" r:id="rId2"/>
    <p:sldId id="257" r:id="rId3"/>
    <p:sldId id="271" r:id="rId4"/>
    <p:sldId id="284" r:id="rId5"/>
    <p:sldId id="283" r:id="rId6"/>
    <p:sldId id="262" r:id="rId7"/>
    <p:sldId id="263" r:id="rId8"/>
    <p:sldId id="261" r:id="rId9"/>
    <p:sldId id="281" r:id="rId10"/>
    <p:sldId id="272" r:id="rId11"/>
    <p:sldId id="275" r:id="rId12"/>
    <p:sldId id="277" r:id="rId13"/>
    <p:sldId id="278" r:id="rId14"/>
    <p:sldId id="274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00FF"/>
    <a:srgbClr val="3366FF"/>
    <a:srgbClr val="DE30F0"/>
    <a:srgbClr val="FFFF00"/>
    <a:srgbClr val="FF0066"/>
    <a:srgbClr val="32CF07"/>
    <a:srgbClr val="00CC00"/>
    <a:srgbClr val="16CC2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14" autoAdjust="0"/>
    <p:restoredTop sz="94654" autoAdjust="0"/>
  </p:normalViewPr>
  <p:slideViewPr>
    <p:cSldViewPr>
      <p:cViewPr varScale="1">
        <p:scale>
          <a:sx n="84" d="100"/>
          <a:sy n="84" d="100"/>
        </p:scale>
        <p:origin x="96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ACB58-235E-4940-A158-978314C753A2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9EAE4-6D0F-47E2-BA08-1D3379893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1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9EAE4-6D0F-47E2-BA08-1D33798936B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88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9EAE4-6D0F-47E2-BA08-1D33798936B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67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9EAE4-6D0F-47E2-BA08-1D33798936B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8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«Театральная весна»</a:t>
            </a:r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Творческий проект по театрализованной деятельности для детей старшего дошкольного</a:t>
            </a:r>
            <a:br>
              <a:rPr lang="ru-RU" sz="2800" dirty="0" smtClean="0"/>
            </a:br>
            <a:r>
              <a:rPr lang="ru-RU" sz="2800" dirty="0" smtClean="0"/>
              <a:t>возраста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8" name="Picture 4" descr="C:\Documents and Settings\Admin\Рабочий стол\рамки\38b044f3d4f2785b628e626b92c6c2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183991"/>
            <a:ext cx="10577108" cy="7767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643306" y="6143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5357826"/>
            <a:ext cx="4886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1179996">
            <a:off x="579796" y="3508592"/>
            <a:ext cx="2515025" cy="2165718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8596" y="357166"/>
            <a:ext cx="80724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детский сад № 144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г. Воронеж 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  <a:t>Формирование мелкой моторики и развитие речи детей дошкольного возраста через  театрализованную деятельность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4786322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Подготовили воспитатели первой квалификационной  категории </a:t>
            </a:r>
          </a:p>
          <a:p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Калиберда Н.А.  Некрасова С.Е.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14290"/>
            <a:ext cx="3500462" cy="1214446"/>
          </a:xfrm>
          <a:prstGeom prst="flowChartPunchedTape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Самостоятельная театрализованная деятельность</a:t>
            </a:r>
            <a:endParaRPr lang="ru-RU" sz="28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7" name="Заголовок 7"/>
          <p:cNvSpPr txBox="1">
            <a:spLocks/>
          </p:cNvSpPr>
          <p:nvPr/>
        </p:nvSpPr>
        <p:spPr>
          <a:xfrm>
            <a:off x="5572132" y="214290"/>
            <a:ext cx="3071834" cy="1357322"/>
          </a:xfrm>
          <a:prstGeom prst="flowChartPunchedTape">
            <a:avLst/>
          </a:prstGeom>
          <a:solidFill>
            <a:srgbClr val="00B0F0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66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Индивидуальная  работа</a:t>
            </a:r>
            <a:endParaRPr kumimoji="0" lang="ru-RU" sz="2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66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38489"/>
            <a:ext cx="1872208" cy="2496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17" y="4240213"/>
            <a:ext cx="2716515" cy="20373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7"/>
            <a:ext cx="1944216" cy="25922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82655"/>
            <a:ext cx="2808312" cy="2106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40213"/>
            <a:ext cx="2952328" cy="22142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8" y="4188224"/>
            <a:ext cx="1837942" cy="2450589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85728"/>
            <a:ext cx="3714776" cy="785818"/>
          </a:xfrm>
          <a:prstGeom prst="flowChartPunchedTape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66"/>
                </a:solidFill>
                <a:latin typeface="Monotype Corsiva" pitchFamily="66" charset="0"/>
              </a:rPr>
              <a:t>Театрализованные</a:t>
            </a:r>
          </a:p>
          <a:p>
            <a:pPr algn="ctr"/>
            <a:r>
              <a:rPr lang="ru-RU" sz="3200" b="1" dirty="0" smtClean="0">
                <a:solidFill>
                  <a:srgbClr val="FF0066"/>
                </a:solidFill>
                <a:latin typeface="Monotype Corsiva" pitchFamily="66" charset="0"/>
              </a:rPr>
              <a:t>игры-спектакли</a:t>
            </a:r>
            <a:endParaRPr lang="ru-RU" sz="32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5214942" y="142852"/>
            <a:ext cx="3429024" cy="1143008"/>
          </a:xfrm>
          <a:prstGeom prst="flowChartPunchedTape">
            <a:avLst/>
          </a:prstGeom>
          <a:solidFill>
            <a:srgbClr val="00B0F0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66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Сказки</a:t>
            </a:r>
            <a:r>
              <a:rPr kumimoji="0" lang="ru-RU" sz="28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66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на пальчиках</a:t>
            </a:r>
            <a:endParaRPr kumimoji="0" lang="ru-RU" sz="2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66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321" y="7786719"/>
            <a:ext cx="29527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66" y="1722059"/>
            <a:ext cx="2509966" cy="18824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01" y="1574183"/>
            <a:ext cx="2512463" cy="1884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61" y="4390655"/>
            <a:ext cx="2550336" cy="19127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604533"/>
            <a:ext cx="1728192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22" y="4192684"/>
            <a:ext cx="1721543" cy="22953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6" y="4168718"/>
            <a:ext cx="1767470" cy="23566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75" y="1318635"/>
            <a:ext cx="1934980" cy="257997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072230" cy="928670"/>
          </a:xfrm>
          <a:prstGeom prst="flowChartPunchedTape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66"/>
                </a:solidFill>
                <a:latin typeface="Monotype Corsiva" pitchFamily="66" charset="0"/>
              </a:rPr>
              <a:t>Хороводные и подвижные игры</a:t>
            </a:r>
            <a:endParaRPr lang="ru-RU" sz="40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99" y="1265880"/>
            <a:ext cx="3240360" cy="21544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47849"/>
            <a:ext cx="1977684" cy="2636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46" y="4005064"/>
            <a:ext cx="1944216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5880"/>
            <a:ext cx="2054388" cy="273918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5286380" y="142852"/>
            <a:ext cx="3286148" cy="1071570"/>
          </a:xfrm>
          <a:prstGeom prst="flowChartPunchedTape">
            <a:avLst/>
          </a:prstGeom>
          <a:solidFill>
            <a:srgbClr val="00B0F0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66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Совместная деятельность взрослых  и детей</a:t>
            </a:r>
            <a:endParaRPr kumimoji="0" lang="ru-RU" sz="4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66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41" y="1419642"/>
            <a:ext cx="3248999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52" y="698866"/>
            <a:ext cx="3160125" cy="23700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056"/>
            <a:ext cx="3072340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17032"/>
            <a:ext cx="3168352" cy="237626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лнце 7"/>
          <p:cNvSpPr/>
          <p:nvPr/>
        </p:nvSpPr>
        <p:spPr>
          <a:xfrm>
            <a:off x="2786050" y="1500174"/>
            <a:ext cx="4000528" cy="300039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Результат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работы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000496" y="4572008"/>
            <a:ext cx="3429024" cy="178595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Совершенствование координации речи и движения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5357818" y="285728"/>
            <a:ext cx="3071834" cy="1357322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Развитие монологической и диалогической речи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0" y="4143380"/>
            <a:ext cx="3143272" cy="157163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Развитие мелкой моторики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0" y="2143116"/>
            <a:ext cx="2857488" cy="121444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Расширение словарного запаса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6072166" y="3071810"/>
            <a:ext cx="3071834" cy="1357322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Усвоение элементов речевого общения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642910" y="285728"/>
            <a:ext cx="3071834" cy="1357322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Эмоциональная выразительность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00FF"/>
                </a:solidFill>
                <a:latin typeface="Monotype Corsiva" pitchFamily="66" charset="0"/>
              </a:rPr>
              <a:t>Вывод</a:t>
            </a:r>
            <a:endParaRPr lang="ru-RU" sz="4800" dirty="0">
              <a:solidFill>
                <a:srgbClr val="FF00FF"/>
              </a:solidFill>
              <a:latin typeface="Monotype Corsiva" pitchFamily="66" charset="0"/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457200" y="1142984"/>
            <a:ext cx="8229600" cy="5526104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Благодаря проделанной работе дети  стали более сознательно пользоваться языковыми средствами при передаче своих мыслей и в различных ситуациях речевого общения, повысилась речевая активность, пополнился словарный запас, появился живой интерес к самостоятельному познанию и размышлению.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Кроме этого в любых видах деятельности дети получают эмоциональный подъём, проявляют позитивные качества характера такие как: находчивость, взаимопомощь, смелость, умение сопереживать, умение работать в коллективе, силу воли, целеустремленность, эстетические потребности личности, излучают энергию, бодрость, любят творческие задания, с удовольствием участвуют в театральных постановках, кукольных спектаклях, играх - драматизациях.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С помощью театрализованных занятий можно решать практически все задачи программы развития речи. И наряду с основными методами и приемами речевого развития детей можно и нужно использовать  богатейший материал словесного творчества народа.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Увлеченный привлекательным замыслом театральной постановки ребенок учится многому, учится тому, как навыки, полученные в театральной игре можно использовать в повседневной жизни.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ru-RU" sz="2000" b="1" dirty="0" smtClean="0">
                <a:latin typeface="Monotype Corsiva" pitchFamily="66" charset="0"/>
              </a:rPr>
              <a:t>                                                                                  «</a:t>
            </a:r>
            <a:r>
              <a:rPr lang="ru-RU" b="1" dirty="0" smtClean="0">
                <a:latin typeface="Monotype Corsiva" pitchFamily="66" charset="0"/>
              </a:rPr>
              <a:t>Введите в мир театра малыша,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                                                                                            И он узнает, как 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 сказка хороша,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ru-RU" b="1" dirty="0" smtClean="0">
                <a:latin typeface="Monotype Corsiva" pitchFamily="66" charset="0"/>
              </a:rPr>
              <a:t>                                                                                    Проникнется и мудростью ,и добротой,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                                      И с чувством сказочным пройдёт он жизненной тропой» Г. Попова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ru-RU" b="1" baseline="0" dirty="0" smtClean="0">
                <a:latin typeface="Monotype Corsiva" pitchFamily="66" charset="0"/>
              </a:rPr>
              <a:t>                                                                                                                     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858312" cy="5954434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32CF07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Театр- это волшебный край, в котором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                             ребенок радуется, играя, а в игре он познает мир!                                                                                            С. И. Мерзлякова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en-US" sz="2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2000" b="1" dirty="0" smtClean="0">
                <a:latin typeface="Monotype Corsiva" pitchFamily="66" charset="0"/>
              </a:rPr>
              <a:t>Самым популярным и увлекательным направлением в дошкольном воспитании является театрализованная  деятельность. </a:t>
            </a:r>
            <a:endParaRPr lang="ru-RU" sz="20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Она близка и понятна ребёнку, глубоко лежит в его природе и находит своё отражение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стихийно, потому что связана с игрой. Театральная игра стимулирует активную речь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за счёт расширения словарного запаса, совершенствует артикуляционный аппарат.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Ребёнок  усваивает богатство родного языка, его выразительные средства. Используя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выразительные средства и интонации, соответствующие характеру героев и их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поступков, старается говорить чётко, чтобы его все поняли.</a:t>
            </a:r>
          </a:p>
          <a:p>
            <a:pPr algn="just">
              <a:buNone/>
            </a:pPr>
            <a:r>
              <a:rPr lang="ru-RU" sz="2000" b="1" i="1" dirty="0" smtClean="0">
                <a:latin typeface="Monotype Corsiva" pitchFamily="66" charset="0"/>
                <a:cs typeface="Times New Roman" pitchFamily="18" charset="0"/>
              </a:rPr>
              <a:t>В театрализованной игре формируется диалогическая, эмоционально насыщенная речь.</a:t>
            </a:r>
          </a:p>
          <a:p>
            <a:pPr algn="just">
              <a:buNone/>
            </a:pPr>
            <a:r>
              <a:rPr lang="ru-RU" sz="2000" b="1" i="1" dirty="0" smtClean="0">
                <a:latin typeface="Monotype Corsiva" pitchFamily="66" charset="0"/>
                <a:cs typeface="Times New Roman" pitchFamily="18" charset="0"/>
              </a:rPr>
              <a:t>Дети  лучше усваивают содержание произведения, логику и последовательность событий,</a:t>
            </a:r>
          </a:p>
          <a:p>
            <a:pPr algn="just">
              <a:buNone/>
            </a:pPr>
            <a:r>
              <a:rPr lang="ru-RU" sz="2000" b="1" i="1" dirty="0" smtClean="0">
                <a:latin typeface="Monotype Corsiva" pitchFamily="66" charset="0"/>
                <a:cs typeface="Times New Roman" pitchFamily="18" charset="0"/>
              </a:rPr>
              <a:t>их  развитие и причинную обусловленность.  Театрализованные игры способствуют</a:t>
            </a:r>
          </a:p>
          <a:p>
            <a:pPr algn="just">
              <a:buNone/>
            </a:pPr>
            <a:r>
              <a:rPr lang="ru-RU" sz="2000" b="1" i="1" dirty="0" smtClean="0">
                <a:latin typeface="Monotype Corsiva" pitchFamily="66" charset="0"/>
                <a:cs typeface="Times New Roman" pitchFamily="18" charset="0"/>
              </a:rPr>
              <a:t>усвоению элементов речевого общения (мимика, жест, поза, интонация, модуляция голоса).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Поэтому возникла идея - создания системы педагогических мероприятий по развитию мелкой моторики и речи детей дошкольного возраста  через театрализованную деятельность. </a:t>
            </a:r>
          </a:p>
          <a:p>
            <a:pPr algn="just">
              <a:lnSpc>
                <a:spcPct val="80000"/>
              </a:lnSpc>
              <a:buNone/>
            </a:pPr>
            <a:endParaRPr lang="ru-RU" sz="2400" b="1" dirty="0" smtClean="0"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138847"/>
            <a:ext cx="8578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66"/>
                </a:solidFill>
                <a:latin typeface="Monotype Corsiva" pitchFamily="66" charset="0"/>
              </a:rPr>
              <a:t>Актуальность</a:t>
            </a:r>
            <a:endParaRPr lang="ru-RU" sz="4800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Clr>
                <a:srgbClr val="FFFF00"/>
              </a:buClr>
              <a:buNone/>
            </a:pPr>
            <a:r>
              <a:rPr lang="ru-RU" sz="6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Задачи: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b="1" i="1" dirty="0" smtClean="0">
                <a:latin typeface="Monotype Corsiva" panose="03010101010201010101" pitchFamily="66" charset="0"/>
                <a:cs typeface="Times New Roman" pitchFamily="18" charset="0"/>
              </a:rPr>
              <a:t>Формировать умения детей разыгрывать несложные представления по знакомым литературным произведениям, используя выразительные средства (интонацию, мимику, жесты);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b="1" i="1" dirty="0" smtClean="0">
                <a:latin typeface="Monotype Corsiva" panose="03010101010201010101" pitchFamily="66" charset="0"/>
                <a:cs typeface="Times New Roman" pitchFamily="18" charset="0"/>
              </a:rPr>
              <a:t>  Поддерживать интерес детей театрализованной игре путем приобретения игровых умений и навыков, способствовать воспринимать художественный образ, следить за развитием и взаимодействием персонажей;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b="1" i="1" dirty="0" smtClean="0">
                <a:latin typeface="Monotype Corsiva" panose="03010101010201010101" pitchFamily="66" charset="0"/>
                <a:cs typeface="Times New Roman" pitchFamily="18" charset="0"/>
              </a:rPr>
              <a:t>  Развивать эмоциональность и выразительность речи, артистические способности через театрализованную игру;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b="1" i="1" dirty="0" smtClean="0">
                <a:latin typeface="Monotype Corsiva" panose="03010101010201010101" pitchFamily="66" charset="0"/>
                <a:cs typeface="Times New Roman" pitchFamily="18" charset="0"/>
              </a:rPr>
              <a:t>  Воспитывать у детей устойчивый интерес к театру, организуя их собственную театрализованную игру;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b="1" i="1" dirty="0" smtClean="0">
                <a:latin typeface="Monotype Corsiva" panose="03010101010201010101" pitchFamily="66" charset="0"/>
                <a:cs typeface="Times New Roman" pitchFamily="18" charset="0"/>
              </a:rPr>
              <a:t>  Обогатить уголок театрализованной деятельности;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b="1" i="1" dirty="0" smtClean="0">
                <a:latin typeface="Monotype Corsiva" panose="03010101010201010101" pitchFamily="66" charset="0"/>
                <a:cs typeface="Times New Roman" pitchFamily="18" charset="0"/>
              </a:rPr>
              <a:t>  Заинтересовать родителей в приобретении, изготовлении разных видов театра и дать сведения о способах обыгрывания дома детьми.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ru-RU" i="1" dirty="0">
              <a:latin typeface="Monotype Corsiva" panose="03010101010201010101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13395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itchFamily="18" charset="0"/>
              </a:rPr>
              <a:t>Развивать мелкую моторику, формировать и совершенствовать речевые умения и навыки детей через вовлечение в театральную деятельность</a:t>
            </a:r>
            <a:endParaRPr lang="ru-RU" sz="2000" b="1" i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Театрализованная среда 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820" y="785794"/>
            <a:ext cx="57864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  Наглядные пособия (видеоматериал, репродукции картин, иллюстрации, плакаты, фотографии, альбомы по теме «Театр»);</a:t>
            </a:r>
          </a:p>
          <a:p>
            <a:pPr algn="just">
              <a:buFont typeface="Courier New" pitchFamily="49" charset="0"/>
              <a:buChar char="o"/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  Детская художественная, познавательная и методическая литература;</a:t>
            </a:r>
          </a:p>
          <a:p>
            <a:pPr algn="just">
              <a:buFont typeface="Courier New" pitchFamily="49" charset="0"/>
              <a:buChar char="o"/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  Атрибуты  для  организации  театрализованных  игр  (фланелеграф , ширмы,   костюмы, шапочки, маски, разнообразные виды театров: би-ба-бо, настольный,</a:t>
            </a:r>
          </a:p>
          <a:p>
            <a:pPr algn="just"/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пальчиковый,   резиновой игрушки ,  на  прищепках,   варежковый театр </a:t>
            </a:r>
            <a:r>
              <a:rPr lang="en-US" b="1" dirty="0">
                <a:latin typeface="Monotype Corsiva" pitchFamily="66" charset="0"/>
                <a:cs typeface="Times New Roman" pitchFamily="18" charset="0"/>
              </a:rPr>
              <a:t>}</a:t>
            </a:r>
            <a:endParaRPr lang="ru-RU" b="1" dirty="0" smtClean="0">
              <a:latin typeface="Monotype Corsiva" pitchFamily="66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   Дидактические игры («Из какого театра куклы», «Назови одним  словом», «Собери сказку» и др.) ;</a:t>
            </a:r>
          </a:p>
          <a:p>
            <a:pPr algn="just">
              <a:buFont typeface="Courier New" pitchFamily="49" charset="0"/>
              <a:buChar char="o"/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   Подборки тематических презентаций;</a:t>
            </a:r>
          </a:p>
          <a:p>
            <a:pPr algn="just">
              <a:buFont typeface="Courier New" pitchFamily="49" charset="0"/>
              <a:buChar char="o"/>
            </a:pP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   ТСО (магнитофон, аудиозаписи классической и релаксационной музыки, «звуков природы», детские произведения).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60" y="4961832"/>
            <a:ext cx="1324267" cy="17656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45" y="5115170"/>
            <a:ext cx="2085455" cy="15640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5170"/>
            <a:ext cx="2153760" cy="14320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3" y="644448"/>
            <a:ext cx="2207742" cy="16558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98" y="3073909"/>
            <a:ext cx="1427371" cy="19031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140" y="2567443"/>
            <a:ext cx="1549898" cy="206653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Виды театров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Содержимое 9" descr="IMG_1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36813">
            <a:off x="6150471" y="553065"/>
            <a:ext cx="2662256" cy="177483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69" y="2795103"/>
            <a:ext cx="2680264" cy="1888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16" y="2696680"/>
            <a:ext cx="2547566" cy="1955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69" y="761588"/>
            <a:ext cx="2439124" cy="1829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65" y="313460"/>
            <a:ext cx="2599164" cy="1949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840696"/>
            <a:ext cx="2554735" cy="1916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42" y="4866537"/>
            <a:ext cx="2520280" cy="18902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4" y="2524836"/>
            <a:ext cx="2771800" cy="20788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0006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Чтение сказок, </a:t>
            </a:r>
            <a:r>
              <a:rPr lang="ru-RU" b="1" dirty="0" err="1" smtClean="0">
                <a:latin typeface="Monotype Corsiva" pitchFamily="66" charset="0"/>
              </a:rPr>
              <a:t>потешек</a:t>
            </a:r>
            <a:r>
              <a:rPr lang="ru-RU" b="1" dirty="0" smtClean="0">
                <a:latin typeface="Monotype Corsiva" pitchFamily="66" charset="0"/>
              </a:rPr>
              <a:t>, стихотворений;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Артикуляционная гимнастика;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Словесные, настольные и подвижные игры;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Игры на развитие интонационной 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    выразительности;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Пальчиковые игры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 Театральные игры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 Режиссёрские игры со строительным и </a:t>
            </a:r>
          </a:p>
          <a:p>
            <a:pPr marL="0" indent="0">
              <a:buNone/>
            </a:pPr>
            <a:r>
              <a:rPr lang="ru-RU" b="1" dirty="0" smtClean="0">
                <a:latin typeface="Monotype Corsiva" pitchFamily="66" charset="0"/>
              </a:rPr>
              <a:t>     дидактическим материалом;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 Рисование и раскрашивание наиболее ярких событий</a:t>
            </a:r>
          </a:p>
          <a:p>
            <a:pPr marL="0" indent="0">
              <a:buNone/>
            </a:pPr>
            <a:r>
              <a:rPr lang="ru-RU" b="1" dirty="0" smtClean="0">
                <a:latin typeface="Monotype Corsiva" pitchFamily="66" charset="0"/>
              </a:rPr>
              <a:t>      из сказок;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 Творческие задания-сочинение сказок;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 Изготовление декораций, атрибутов, </a:t>
            </a:r>
          </a:p>
          <a:p>
            <a:pPr marL="0" indent="0">
              <a:buNone/>
            </a:pPr>
            <a:r>
              <a:rPr lang="ru-RU" b="1" dirty="0" smtClean="0">
                <a:latin typeface="Monotype Corsiva" pitchFamily="66" charset="0"/>
              </a:rPr>
              <a:t>      персонажей </a:t>
            </a:r>
            <a:r>
              <a:rPr lang="ru-RU" b="1" dirty="0">
                <a:latin typeface="Monotype Corsiva" pitchFamily="66" charset="0"/>
              </a:rPr>
              <a:t>для </a:t>
            </a:r>
            <a:r>
              <a:rPr lang="ru-RU" b="1" dirty="0" smtClean="0">
                <a:latin typeface="Monotype Corsiva" pitchFamily="66" charset="0"/>
              </a:rPr>
              <a:t> представлений.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Impact" pitchFamily="34" charset="0"/>
              </a:rPr>
            </a:b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214290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Основные направления работы с детьми</a:t>
            </a:r>
            <a:r>
              <a:rPr lang="ru-RU" b="1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Impact" pitchFamily="34" charset="0"/>
              </a:rPr>
            </a:br>
            <a:endParaRPr lang="ru-RU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8716732"/>
            <a:ext cx="3352651" cy="25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31" y="690833"/>
            <a:ext cx="2480389" cy="18602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02" y="4445075"/>
            <a:ext cx="1565286" cy="2087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86690"/>
            <a:ext cx="2327243" cy="1745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612" y="2612447"/>
            <a:ext cx="2340389" cy="175529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Элементы педагогических  технологий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341438"/>
            <a:ext cx="8229600" cy="444501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здоровьесберегающие  технологии;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личностно-ориентированного взаимодействия педагога и детей,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индивидуально-дифференцированное обучение, основанное на индивидуальных возможностях;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игровые технологии;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интегрированное обучение;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взаимодействие с семьёй;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 групповые;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проблемное обучение.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79974"/>
            <a:ext cx="2683947" cy="2012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37" y="2856421"/>
            <a:ext cx="2472587" cy="185444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47769" y="133732"/>
            <a:ext cx="8532440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Формы организации театрализованной деятельности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14678" y="2571744"/>
            <a:ext cx="2798622" cy="1791650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театрализованная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деятельность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71472" y="2500306"/>
            <a:ext cx="2343774" cy="1224136"/>
          </a:xfrm>
          <a:prstGeom prst="flowChartPunchedTape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Мини-игры на других занятиях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428596" y="3933056"/>
            <a:ext cx="2428892" cy="1224136"/>
          </a:xfrm>
          <a:prstGeom prst="flowChartPunchedTape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Театрализованные занятия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571472" y="5286388"/>
            <a:ext cx="2500330" cy="1200766"/>
          </a:xfrm>
          <a:prstGeom prst="flowChartPunchedTape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Сказки на пальчиках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0" name="Блок-схема: перфолента 29"/>
          <p:cNvSpPr/>
          <p:nvPr/>
        </p:nvSpPr>
        <p:spPr>
          <a:xfrm>
            <a:off x="642910" y="1000108"/>
            <a:ext cx="3096344" cy="1296144"/>
          </a:xfrm>
          <a:prstGeom prst="flowChartPunchedTape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Совместная деятельность взрослых и детей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1" name="Блок-схема: перфолента 30"/>
          <p:cNvSpPr/>
          <p:nvPr/>
        </p:nvSpPr>
        <p:spPr>
          <a:xfrm>
            <a:off x="4929190" y="928670"/>
            <a:ext cx="3429024" cy="1214446"/>
          </a:xfrm>
          <a:prstGeom prst="flowChartPunchedTape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Самостоятельная театрализованно-художественная деятельность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2" name="Блок-схема: перфолента 31"/>
          <p:cNvSpPr/>
          <p:nvPr/>
        </p:nvSpPr>
        <p:spPr>
          <a:xfrm>
            <a:off x="6300192" y="2348880"/>
            <a:ext cx="2664296" cy="1440160"/>
          </a:xfrm>
          <a:prstGeom prst="flowChartPunchedTape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Чтение  художественной литературы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3" name="Блок-схема: перфолента 32"/>
          <p:cNvSpPr/>
          <p:nvPr/>
        </p:nvSpPr>
        <p:spPr>
          <a:xfrm>
            <a:off x="6156176" y="3786190"/>
            <a:ext cx="2736304" cy="1298994"/>
          </a:xfrm>
          <a:prstGeom prst="flowChartPunchedTape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Театрализованные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Игры-спектакли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6" name="Блок-схема: перфолента 35"/>
          <p:cNvSpPr/>
          <p:nvPr/>
        </p:nvSpPr>
        <p:spPr>
          <a:xfrm>
            <a:off x="4357686" y="5214950"/>
            <a:ext cx="3168352" cy="1440160"/>
          </a:xfrm>
          <a:prstGeom prst="flowChartPunchedTape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Хороводные и подвижные игры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0"/>
            <a:ext cx="3714776" cy="1071546"/>
          </a:xfrm>
          <a:prstGeom prst="flowChartPunchedTape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Monotype Corsiva" pitchFamily="66" charset="0"/>
              </a:rPr>
              <a:t>Мини-игры на других занятиях</a:t>
            </a:r>
            <a:endParaRPr lang="ru-RU" sz="24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714876" y="0"/>
            <a:ext cx="3643338" cy="1000132"/>
          </a:xfrm>
          <a:prstGeom prst="flowChartPunchedTape">
            <a:avLst/>
          </a:prstGeom>
          <a:solidFill>
            <a:srgbClr val="00B0F0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66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Театрализованные занятия</a:t>
            </a:r>
            <a:endParaRPr kumimoji="0" lang="ru-RU" sz="4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66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51" y="1297280"/>
            <a:ext cx="2651787" cy="19888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4109373"/>
            <a:ext cx="2736304" cy="2052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2702104" cy="20265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06" y="3717032"/>
            <a:ext cx="1970334" cy="26271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60" y="3380700"/>
            <a:ext cx="2088232" cy="2784309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1921</TotalTime>
  <Words>663</Words>
  <Application>Microsoft Office PowerPoint</Application>
  <PresentationFormat>Экран (4:3)</PresentationFormat>
  <Paragraphs>104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Calibri</vt:lpstr>
      <vt:lpstr>Constantia</vt:lpstr>
      <vt:lpstr>Courier New</vt:lpstr>
      <vt:lpstr>Impact</vt:lpstr>
      <vt:lpstr>Monotype Corsiva</vt:lpstr>
      <vt:lpstr>Times New Roman</vt:lpstr>
      <vt:lpstr>Wingdings</vt:lpstr>
      <vt:lpstr>Wingdings 2</vt:lpstr>
      <vt:lpstr>Бумажная</vt:lpstr>
      <vt:lpstr>Творческий проект по театрализованной деятельности для детей старшего дошкольного возраста </vt:lpstr>
      <vt:lpstr>Актуальность</vt:lpstr>
      <vt:lpstr>Цель  Развивать мелкую моторику, формировать и совершенствовать речевые умения и навыки детей через вовлечение в театральную деятельность</vt:lpstr>
      <vt:lpstr>Театрализованная среда </vt:lpstr>
      <vt:lpstr>Виды театров</vt:lpstr>
      <vt:lpstr>   </vt:lpstr>
      <vt:lpstr>Элементы педагогических  технологий</vt:lpstr>
      <vt:lpstr>Формы организации театрализованной деятельности</vt:lpstr>
      <vt:lpstr>Мини-игры на других занятиях</vt:lpstr>
      <vt:lpstr>Самостоятельная театрализованная деятельность</vt:lpstr>
      <vt:lpstr>Театрализованные игры-спектакли</vt:lpstr>
      <vt:lpstr>Хороводные и подвижные игры</vt:lpstr>
      <vt:lpstr>Презентация PowerPoint</vt:lpstr>
      <vt:lpstr>Презентация PowerPoint</vt:lpstr>
      <vt:lpstr>Вывод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180</cp:revision>
  <dcterms:modified xsi:type="dcterms:W3CDTF">2019-05-12T17:51:26Z</dcterms:modified>
</cp:coreProperties>
</file>