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notesMasterIdLst>
    <p:notesMasterId r:id="rId17"/>
  </p:notesMasterIdLst>
  <p:sldIdLst>
    <p:sldId id="256" r:id="rId2"/>
    <p:sldId id="257" r:id="rId3"/>
    <p:sldId id="271" r:id="rId4"/>
    <p:sldId id="284" r:id="rId5"/>
    <p:sldId id="283" r:id="rId6"/>
    <p:sldId id="262" r:id="rId7"/>
    <p:sldId id="263" r:id="rId8"/>
    <p:sldId id="261" r:id="rId9"/>
    <p:sldId id="281" r:id="rId10"/>
    <p:sldId id="272" r:id="rId11"/>
    <p:sldId id="275" r:id="rId12"/>
    <p:sldId id="277" r:id="rId13"/>
    <p:sldId id="278" r:id="rId14"/>
    <p:sldId id="274" r:id="rId15"/>
    <p:sldId id="27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CC"/>
    <a:srgbClr val="FF00FF"/>
    <a:srgbClr val="3366FF"/>
    <a:srgbClr val="DE30F0"/>
    <a:srgbClr val="FFFF00"/>
    <a:srgbClr val="FF0066"/>
    <a:srgbClr val="32CF07"/>
    <a:srgbClr val="00CC00"/>
    <a:srgbClr val="16CC2C"/>
    <a:srgbClr val="00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4914" autoAdjust="0"/>
    <p:restoredTop sz="94654" autoAdjust="0"/>
  </p:normalViewPr>
  <p:slideViewPr>
    <p:cSldViewPr>
      <p:cViewPr varScale="1">
        <p:scale>
          <a:sx n="84" d="100"/>
          <a:sy n="84" d="100"/>
        </p:scale>
        <p:origin x="96" y="5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EACB58-235E-4940-A158-978314C753A2}" type="datetimeFigureOut">
              <a:rPr lang="ru-RU" smtClean="0"/>
              <a:pPr/>
              <a:t>12.05.2019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29EAE4-6D0F-47E2-BA08-1D33798936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313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29EAE4-6D0F-47E2-BA08-1D33798936B2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886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29EAE4-6D0F-47E2-BA08-1D33798936B2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7678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29EAE4-6D0F-47E2-BA08-1D33798936B2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384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12.05.2019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12.05.2019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12.05.2019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32000" b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12.05.2019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ransition spd="slow">
    <p:wipe dir="d"/>
  </p:transition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Relationship Id="rId9" Type="http://schemas.openxmlformats.org/officeDocument/2006/relationships/image" Target="../media/image4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0.jpeg"/><Relationship Id="rId4" Type="http://schemas.openxmlformats.org/officeDocument/2006/relationships/image" Target="../media/image4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3.jpeg"/><Relationship Id="rId5" Type="http://schemas.openxmlformats.org/officeDocument/2006/relationships/image" Target="../media/image52.jp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tx1"/>
                </a:solidFill>
                <a:latin typeface="Monotype Corsiva" pitchFamily="66" charset="0"/>
              </a:rPr>
              <a:t>«Театральная весна»</a:t>
            </a:r>
            <a:endParaRPr lang="ru-RU" sz="4400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Творческий проект по театрализованной деятельности для детей старшего дошкольного</a:t>
            </a:r>
            <a:br>
              <a:rPr lang="ru-RU" sz="2800" dirty="0" smtClean="0"/>
            </a:br>
            <a:r>
              <a:rPr lang="ru-RU" sz="2800" dirty="0" smtClean="0"/>
              <a:t>возраста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1028" name="Picture 4" descr="C:\Documents and Settings\Admin\Рабочий стол\рамки\38b044f3d4f2785b628e626b92c6c2f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8520" y="-183991"/>
            <a:ext cx="10577108" cy="77675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643306" y="614364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786182" y="5357826"/>
            <a:ext cx="48862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>
              <a:solidFill>
                <a:srgbClr val="FFFF00"/>
              </a:solidFill>
              <a:latin typeface="Monotype Corsiva" pitchFamily="66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 rot="21179996">
            <a:off x="579796" y="3508592"/>
            <a:ext cx="2515025" cy="2165718"/>
          </a:xfrm>
          <a:prstGeom prst="rect">
            <a:avLst/>
          </a:prstGeom>
          <a:ln w="28575">
            <a:solidFill>
              <a:schemeClr val="tx2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428596" y="357166"/>
            <a:ext cx="807249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Муниципальное  бюджетное дошкольное образовательное учреждение детский сад № 144 </a:t>
            </a:r>
            <a:r>
              <a:rPr lang="ru-RU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г. Воронеж </a:t>
            </a:r>
            <a:r>
              <a:rPr lang="ru-RU" sz="2400" dirty="0" smtClean="0">
                <a:solidFill>
                  <a:srgbClr val="00B0F0"/>
                </a:solidFill>
                <a:latin typeface="Monotype Corsiva" pitchFamily="66" charset="0"/>
              </a:rPr>
              <a:t/>
            </a:r>
            <a:br>
              <a:rPr lang="ru-RU" sz="2400" dirty="0" smtClean="0">
                <a:solidFill>
                  <a:srgbClr val="00B0F0"/>
                </a:solidFill>
                <a:latin typeface="Monotype Corsiva" pitchFamily="66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2400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4000" dirty="0" smtClean="0">
                <a:solidFill>
                  <a:srgbClr val="00B050"/>
                </a:solidFill>
                <a:latin typeface="Monotype Corsiva" pitchFamily="66" charset="0"/>
              </a:rPr>
              <a:t>Формирование мелкой моторики и развитие речи детей дошкольного возраста через  театрализованную деятельность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357686" y="4786322"/>
            <a:ext cx="42148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B0F0"/>
                </a:solidFill>
                <a:latin typeface="Monotype Corsiva" pitchFamily="66" charset="0"/>
              </a:rPr>
              <a:t>Подготовили воспитатели первой квалификационной  категории </a:t>
            </a:r>
          </a:p>
          <a:p>
            <a:r>
              <a:rPr lang="ru-RU" sz="2400" dirty="0" smtClean="0">
                <a:solidFill>
                  <a:srgbClr val="00B0F0"/>
                </a:solidFill>
                <a:latin typeface="Monotype Corsiva" pitchFamily="66" charset="0"/>
              </a:rPr>
              <a:t>Калиберда Н.А.  Некрасова С.Е.</a:t>
            </a:r>
            <a:endParaRPr lang="ru-RU" sz="24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2844" y="214290"/>
            <a:ext cx="3500462" cy="1214446"/>
          </a:xfrm>
          <a:prstGeom prst="flowChartPunchedTape">
            <a:avLst/>
          </a:prstGeom>
          <a:solidFill>
            <a:srgbClr val="00B0F0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0066"/>
                </a:solidFill>
                <a:latin typeface="Monotype Corsiva" pitchFamily="66" charset="0"/>
              </a:rPr>
              <a:t>Самостоятельная театрализованная деятельность</a:t>
            </a:r>
            <a:endParaRPr lang="ru-RU" sz="2800" b="1" dirty="0">
              <a:solidFill>
                <a:srgbClr val="FF0066"/>
              </a:solidFill>
              <a:latin typeface="Monotype Corsiva" pitchFamily="66" charset="0"/>
            </a:endParaRPr>
          </a:p>
        </p:txBody>
      </p:sp>
      <p:sp>
        <p:nvSpPr>
          <p:cNvPr id="7" name="Заголовок 7"/>
          <p:cNvSpPr txBox="1">
            <a:spLocks/>
          </p:cNvSpPr>
          <p:nvPr/>
        </p:nvSpPr>
        <p:spPr>
          <a:xfrm>
            <a:off x="5572132" y="214290"/>
            <a:ext cx="3071834" cy="1357322"/>
          </a:xfrm>
          <a:prstGeom prst="flowChartPunchedTape">
            <a:avLst/>
          </a:prstGeom>
          <a:solidFill>
            <a:srgbClr val="00B0F0"/>
          </a:solidFill>
          <a:ln w="38100" cap="flat" cmpd="sng" algn="ctr">
            <a:solidFill>
              <a:schemeClr val="accent5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-100" normalizeH="0" baseline="0" noProof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0066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Monotype Corsiva" pitchFamily="66" charset="0"/>
                <a:ea typeface="+mn-ea"/>
                <a:cs typeface="+mn-cs"/>
              </a:rPr>
              <a:t>Индивидуальная  работа</a:t>
            </a:r>
            <a:endParaRPr kumimoji="0" lang="ru-RU" sz="2800" b="1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F0066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Monotype Corsiva" pitchFamily="66" charset="0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38489"/>
            <a:ext cx="1872208" cy="249627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617" y="4240213"/>
            <a:ext cx="2716515" cy="203738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340767"/>
            <a:ext cx="1944216" cy="25922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682655"/>
            <a:ext cx="2808312" cy="210623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4240213"/>
            <a:ext cx="2952328" cy="221424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18" y="4188224"/>
            <a:ext cx="1837942" cy="2450589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4282" y="285728"/>
            <a:ext cx="3714776" cy="785818"/>
          </a:xfrm>
          <a:prstGeom prst="flowChartPunchedTape">
            <a:avLst/>
          </a:prstGeom>
          <a:solidFill>
            <a:srgbClr val="00B0F0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0066"/>
                </a:solidFill>
                <a:latin typeface="Monotype Corsiva" pitchFamily="66" charset="0"/>
              </a:rPr>
              <a:t>Театрализованные</a:t>
            </a:r>
          </a:p>
          <a:p>
            <a:pPr algn="ctr"/>
            <a:r>
              <a:rPr lang="ru-RU" sz="3200" b="1" dirty="0" smtClean="0">
                <a:solidFill>
                  <a:srgbClr val="FF0066"/>
                </a:solidFill>
                <a:latin typeface="Monotype Corsiva" pitchFamily="66" charset="0"/>
              </a:rPr>
              <a:t>игры-спектакли</a:t>
            </a:r>
            <a:endParaRPr lang="ru-RU" sz="3200" b="1" dirty="0">
              <a:solidFill>
                <a:srgbClr val="FF0066"/>
              </a:solidFill>
              <a:latin typeface="Monotype Corsiva" pitchFamily="66" charset="0"/>
            </a:endParaRPr>
          </a:p>
        </p:txBody>
      </p:sp>
      <p:sp>
        <p:nvSpPr>
          <p:cNvPr id="3" name="Заголовок 2"/>
          <p:cNvSpPr txBox="1">
            <a:spLocks/>
          </p:cNvSpPr>
          <p:nvPr/>
        </p:nvSpPr>
        <p:spPr>
          <a:xfrm>
            <a:off x="5214942" y="142852"/>
            <a:ext cx="3429024" cy="1143008"/>
          </a:xfrm>
          <a:prstGeom prst="flowChartPunchedTape">
            <a:avLst/>
          </a:prstGeom>
          <a:solidFill>
            <a:srgbClr val="00B0F0"/>
          </a:solidFill>
          <a:ln w="38100" cap="flat" cmpd="sng" algn="ctr">
            <a:solidFill>
              <a:schemeClr val="accent5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0066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Monotype Corsiva" pitchFamily="66" charset="0"/>
                <a:ea typeface="+mn-ea"/>
                <a:cs typeface="+mn-cs"/>
              </a:rPr>
              <a:t>Сказки</a:t>
            </a:r>
            <a:r>
              <a:rPr kumimoji="0" lang="ru-RU" sz="2800" b="1" i="0" u="none" strike="noStrike" kern="1200" cap="none" spc="-100" normalizeH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0066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Monotype Corsiva" pitchFamily="66" charset="0"/>
                <a:ea typeface="+mn-ea"/>
                <a:cs typeface="+mn-cs"/>
              </a:rPr>
              <a:t> на пальчиках</a:t>
            </a:r>
            <a:endParaRPr kumimoji="0" lang="ru-RU" sz="2800" b="1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F0066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Monotype Corsiva" pitchFamily="66" charset="0"/>
              <a:ea typeface="+mn-ea"/>
              <a:cs typeface="+mn-cs"/>
            </a:endParaRP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573321" y="7786719"/>
            <a:ext cx="295277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6" y="1722059"/>
            <a:ext cx="2509966" cy="18824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801" y="1574183"/>
            <a:ext cx="2512463" cy="18843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961" y="4390655"/>
            <a:ext cx="2550336" cy="19127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3604533"/>
            <a:ext cx="1728192" cy="23042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822" y="4192684"/>
            <a:ext cx="1721543" cy="229539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56" y="4168718"/>
            <a:ext cx="1767470" cy="235662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875" y="1318635"/>
            <a:ext cx="1934980" cy="2579973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28728" y="214290"/>
            <a:ext cx="6072230" cy="928670"/>
          </a:xfrm>
          <a:prstGeom prst="flowChartPunchedTape">
            <a:avLst/>
          </a:prstGeom>
          <a:solidFill>
            <a:srgbClr val="00B0F0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FF0066"/>
                </a:solidFill>
                <a:latin typeface="Monotype Corsiva" pitchFamily="66" charset="0"/>
              </a:rPr>
              <a:t>Хороводные и подвижные игры</a:t>
            </a:r>
            <a:endParaRPr lang="ru-RU" sz="4000" b="1" dirty="0">
              <a:solidFill>
                <a:srgbClr val="FF0066"/>
              </a:solidFill>
              <a:latin typeface="Monotype Corsiva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099" y="1265880"/>
            <a:ext cx="3240360" cy="215449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547849"/>
            <a:ext cx="1977684" cy="26369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146" y="4005064"/>
            <a:ext cx="1944216" cy="25922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65880"/>
            <a:ext cx="2054388" cy="2739184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5286380" y="142852"/>
            <a:ext cx="3286148" cy="1071570"/>
          </a:xfrm>
          <a:prstGeom prst="flowChartPunchedTape">
            <a:avLst/>
          </a:prstGeom>
          <a:solidFill>
            <a:srgbClr val="00B0F0"/>
          </a:solidFill>
          <a:ln w="38100" cap="flat" cmpd="sng" algn="ctr">
            <a:solidFill>
              <a:schemeClr val="accent5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 anchorCtr="0">
            <a:normAutofit fontScale="5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0066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Monotype Corsiva" pitchFamily="66" charset="0"/>
                <a:ea typeface="+mn-ea"/>
                <a:cs typeface="+mn-cs"/>
              </a:rPr>
              <a:t>Совместная деятельность взрослых  и детей</a:t>
            </a:r>
            <a:endParaRPr kumimoji="0" lang="ru-RU" sz="4000" b="1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F0066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Monotype Corsiva" pitchFamily="66" charset="0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341" y="1419642"/>
            <a:ext cx="3248999" cy="21602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952" y="698866"/>
            <a:ext cx="3160125" cy="237009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933056"/>
            <a:ext cx="3072340" cy="23042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717032"/>
            <a:ext cx="3168352" cy="2376264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лнце 7"/>
          <p:cNvSpPr/>
          <p:nvPr/>
        </p:nvSpPr>
        <p:spPr>
          <a:xfrm>
            <a:off x="2786050" y="1500174"/>
            <a:ext cx="4000528" cy="3000396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</a:rPr>
              <a:t>Результат 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</a:rPr>
              <a:t>работы</a:t>
            </a:r>
            <a:endParaRPr lang="ru-RU" sz="20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sp>
        <p:nvSpPr>
          <p:cNvPr id="9" name="Облако 8"/>
          <p:cNvSpPr/>
          <p:nvPr/>
        </p:nvSpPr>
        <p:spPr>
          <a:xfrm>
            <a:off x="4000496" y="4572008"/>
            <a:ext cx="3429024" cy="1785950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Monotype Corsiva" pitchFamily="66" charset="0"/>
              </a:rPr>
              <a:t>Совершенствование координации речи и движения</a:t>
            </a:r>
            <a:endParaRPr lang="ru-RU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sp>
        <p:nvSpPr>
          <p:cNvPr id="12" name="Облако 11"/>
          <p:cNvSpPr/>
          <p:nvPr/>
        </p:nvSpPr>
        <p:spPr>
          <a:xfrm>
            <a:off x="5357818" y="285728"/>
            <a:ext cx="3071834" cy="1357322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Monotype Corsiva" pitchFamily="66" charset="0"/>
              </a:rPr>
              <a:t>Развитие монологической и диалогической речи</a:t>
            </a:r>
            <a:endParaRPr lang="ru-RU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sp>
        <p:nvSpPr>
          <p:cNvPr id="13" name="Облако 12"/>
          <p:cNvSpPr/>
          <p:nvPr/>
        </p:nvSpPr>
        <p:spPr>
          <a:xfrm>
            <a:off x="0" y="4143380"/>
            <a:ext cx="3143272" cy="1571636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Monotype Corsiva" pitchFamily="66" charset="0"/>
              </a:rPr>
              <a:t>Развитие мелкой моторики</a:t>
            </a:r>
            <a:endParaRPr lang="ru-RU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sp>
        <p:nvSpPr>
          <p:cNvPr id="14" name="Облако 13"/>
          <p:cNvSpPr/>
          <p:nvPr/>
        </p:nvSpPr>
        <p:spPr>
          <a:xfrm>
            <a:off x="0" y="2143116"/>
            <a:ext cx="2857488" cy="1214446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Monotype Corsiva" pitchFamily="66" charset="0"/>
              </a:rPr>
              <a:t>Расширение словарного запаса</a:t>
            </a:r>
            <a:endParaRPr lang="ru-RU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sp>
        <p:nvSpPr>
          <p:cNvPr id="15" name="Облако 14"/>
          <p:cNvSpPr/>
          <p:nvPr/>
        </p:nvSpPr>
        <p:spPr>
          <a:xfrm>
            <a:off x="6072166" y="3071810"/>
            <a:ext cx="3071834" cy="1357322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Monotype Corsiva" pitchFamily="66" charset="0"/>
              </a:rPr>
              <a:t>Усвоение элементов речевого общения</a:t>
            </a:r>
            <a:endParaRPr lang="ru-RU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sp>
        <p:nvSpPr>
          <p:cNvPr id="16" name="Облако 15"/>
          <p:cNvSpPr/>
          <p:nvPr/>
        </p:nvSpPr>
        <p:spPr>
          <a:xfrm>
            <a:off x="642910" y="285728"/>
            <a:ext cx="3071834" cy="1357322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Monotype Corsiva" pitchFamily="66" charset="0"/>
              </a:rPr>
              <a:t>Эмоциональная выразительность</a:t>
            </a:r>
            <a:endParaRPr lang="ru-RU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048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>
                <a:solidFill>
                  <a:srgbClr val="FF00FF"/>
                </a:solidFill>
                <a:latin typeface="Monotype Corsiva" pitchFamily="66" charset="0"/>
              </a:rPr>
              <a:t>Вывод</a:t>
            </a:r>
            <a:endParaRPr lang="ru-RU" sz="4800" dirty="0">
              <a:solidFill>
                <a:srgbClr val="FF00FF"/>
              </a:solidFill>
              <a:latin typeface="Monotype Corsiva" pitchFamily="66" charset="0"/>
            </a:endParaRPr>
          </a:p>
        </p:txBody>
      </p:sp>
      <p:sp>
        <p:nvSpPr>
          <p:cNvPr id="3" name="Rectangle 7"/>
          <p:cNvSpPr txBox="1">
            <a:spLocks noChangeArrowheads="1"/>
          </p:cNvSpPr>
          <p:nvPr/>
        </p:nvSpPr>
        <p:spPr>
          <a:xfrm>
            <a:off x="457200" y="1142984"/>
            <a:ext cx="8229600" cy="5526104"/>
          </a:xfrm>
          <a:prstGeom prst="rect">
            <a:avLst/>
          </a:prstGeom>
        </p:spPr>
        <p:txBody>
          <a:bodyPr/>
          <a:lstStyle/>
          <a:p>
            <a:pPr marL="274320" marR="0" lvl="0" indent="-274320" algn="just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onotype Corsiva" pitchFamily="66" charset="0"/>
              </a:rPr>
              <a:t>Благодаря проделанной работе дети  стали более сознательно пользоваться языковыми средствами при передаче своих мыслей и в различных ситуациях речевого общения, повысилась речевая активность, пополнился словарный запас, появился живой интерес к самостоятельному познанию и размышлению. 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onotype Corsiva" pitchFamily="66" charset="0"/>
              </a:rPr>
              <a:t>Кроме этого в любых видах деятельности дети получают эмоциональный подъём, проявляют позитивные качества характера такие как: находчивость, взаимопомощь, смелость, умение сопереживать, умение работать в коллективе, силу воли, целеустремленность, эстетические потребности личности, излучают энергию, бодрость, любят творческие задания, с удовольствием участвуют в театральных постановках, кукольных спектаклях, играх - драматизациях.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onotype Corsiva" pitchFamily="66" charset="0"/>
              </a:rPr>
              <a:t>С помощью театрализованных занятий можно решать практически все задачи программы развития речи. И наряду с основными методами и приемами речевого развития детей можно и нужно использовать  богатейший материал словесного творчества народа. 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onotype Corsiva" pitchFamily="66" charset="0"/>
              </a:rPr>
              <a:t>Увлеченный привлекательным замыслом театральной постановки ребенок учится многому, учится тому, как навыки, полученные в театральной игре можно использовать в повседневной жизни.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ru-RU" sz="2000" b="1" dirty="0" smtClean="0">
                <a:latin typeface="Monotype Corsiva" pitchFamily="66" charset="0"/>
              </a:rPr>
              <a:t>                                                                                  «</a:t>
            </a:r>
            <a:r>
              <a:rPr lang="ru-RU" b="1" dirty="0" smtClean="0">
                <a:latin typeface="Monotype Corsiva" pitchFamily="66" charset="0"/>
              </a:rPr>
              <a:t>Введите в мир театра малыша,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onotype Corsiva" pitchFamily="66" charset="0"/>
              </a:rPr>
              <a:t>                                                                                            И он узнает, как </a:t>
            </a:r>
            <a:r>
              <a:rPr kumimoji="0" lang="ru-RU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Monotype Corsiva" pitchFamily="66" charset="0"/>
              </a:rPr>
              <a:t> сказка хороша,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ru-RU" b="1" dirty="0" smtClean="0">
                <a:latin typeface="Monotype Corsiva" pitchFamily="66" charset="0"/>
              </a:rPr>
              <a:t>                                                                                    Проникнется и мудростью ,и добротой,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Monotype Corsiva" pitchFamily="66" charset="0"/>
              </a:rPr>
              <a:t>                                      И с чувством сказочным пройдёт он жизненной тропой» Г. Попова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ru-RU" b="1" baseline="0" dirty="0" smtClean="0">
                <a:latin typeface="Monotype Corsiva" pitchFamily="66" charset="0"/>
              </a:rPr>
              <a:t>                                                                                                                      </a:t>
            </a:r>
            <a:endParaRPr kumimoji="0" lang="ru-RU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642918"/>
            <a:ext cx="8858312" cy="5954434"/>
          </a:xfrm>
        </p:spPr>
        <p:txBody>
          <a:bodyPr>
            <a:noAutofit/>
          </a:bodyPr>
          <a:lstStyle/>
          <a:p>
            <a:pPr algn="r">
              <a:lnSpc>
                <a:spcPct val="80000"/>
              </a:lnSpc>
              <a:buNone/>
            </a:pPr>
            <a:r>
              <a:rPr lang="ru-RU" sz="2000" b="1" dirty="0" smtClean="0">
                <a:solidFill>
                  <a:srgbClr val="32CF07"/>
                </a:solidFill>
                <a:latin typeface="Monotype Corsiva" pitchFamily="66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Театр- это волшебный край, в котором</a:t>
            </a:r>
          </a:p>
          <a:p>
            <a:pPr algn="r">
              <a:lnSpc>
                <a:spcPct val="80000"/>
              </a:lnSpc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                                   ребенок радуется, играя, а в игре он познает мир!                                                                                            С. И. Мерзлякова</a:t>
            </a: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endParaRPr lang="en-US" sz="2000" b="1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pPr algn="just">
              <a:lnSpc>
                <a:spcPct val="80000"/>
              </a:lnSpc>
              <a:buNone/>
            </a:pPr>
            <a:r>
              <a:rPr lang="ru-RU" sz="2000" b="1" dirty="0" smtClean="0">
                <a:latin typeface="Monotype Corsiva" pitchFamily="66" charset="0"/>
              </a:rPr>
              <a:t>Самым популярным и увлекательным направлением в дошкольном воспитании является театрализованная  деятельность. </a:t>
            </a:r>
            <a:endParaRPr lang="ru-RU" sz="2000" b="1" dirty="0" smtClean="0">
              <a:latin typeface="Monotype Corsiva" pitchFamily="66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None/>
            </a:pPr>
            <a:r>
              <a:rPr lang="ru-RU" sz="2000" b="1" dirty="0" smtClean="0">
                <a:latin typeface="Monotype Corsiva" pitchFamily="66" charset="0"/>
                <a:cs typeface="Times New Roman" pitchFamily="18" charset="0"/>
              </a:rPr>
              <a:t>Она близка и понятна ребёнку, глубоко лежит в его природе и находит своё отражение</a:t>
            </a:r>
          </a:p>
          <a:p>
            <a:pPr algn="just">
              <a:lnSpc>
                <a:spcPct val="80000"/>
              </a:lnSpc>
              <a:buNone/>
            </a:pPr>
            <a:r>
              <a:rPr lang="ru-RU" sz="2000" b="1" dirty="0" smtClean="0">
                <a:latin typeface="Monotype Corsiva" pitchFamily="66" charset="0"/>
                <a:cs typeface="Times New Roman" pitchFamily="18" charset="0"/>
              </a:rPr>
              <a:t>стихийно, потому что связана с игрой. Театральная игра стимулирует активную речь</a:t>
            </a:r>
          </a:p>
          <a:p>
            <a:pPr algn="just">
              <a:lnSpc>
                <a:spcPct val="80000"/>
              </a:lnSpc>
              <a:buNone/>
            </a:pPr>
            <a:r>
              <a:rPr lang="ru-RU" sz="2000" b="1" dirty="0" smtClean="0">
                <a:latin typeface="Monotype Corsiva" pitchFamily="66" charset="0"/>
                <a:cs typeface="Times New Roman" pitchFamily="18" charset="0"/>
              </a:rPr>
              <a:t>за счёт расширения словарного запаса, совершенствует артикуляционный аппарат.</a:t>
            </a:r>
          </a:p>
          <a:p>
            <a:pPr algn="just">
              <a:lnSpc>
                <a:spcPct val="80000"/>
              </a:lnSpc>
              <a:buNone/>
            </a:pPr>
            <a:r>
              <a:rPr lang="ru-RU" sz="2000" b="1" dirty="0" smtClean="0">
                <a:latin typeface="Monotype Corsiva" pitchFamily="66" charset="0"/>
                <a:cs typeface="Times New Roman" pitchFamily="18" charset="0"/>
              </a:rPr>
              <a:t>Ребёнок  усваивает богатство родного языка, его выразительные средства. Используя</a:t>
            </a:r>
          </a:p>
          <a:p>
            <a:pPr algn="just">
              <a:lnSpc>
                <a:spcPct val="80000"/>
              </a:lnSpc>
              <a:buNone/>
            </a:pPr>
            <a:r>
              <a:rPr lang="ru-RU" sz="2000" b="1" dirty="0" smtClean="0">
                <a:latin typeface="Monotype Corsiva" pitchFamily="66" charset="0"/>
                <a:cs typeface="Times New Roman" pitchFamily="18" charset="0"/>
              </a:rPr>
              <a:t>выразительные средства и интонации, соответствующие характеру героев и их</a:t>
            </a:r>
          </a:p>
          <a:p>
            <a:pPr algn="just">
              <a:lnSpc>
                <a:spcPct val="80000"/>
              </a:lnSpc>
              <a:buNone/>
            </a:pPr>
            <a:r>
              <a:rPr lang="ru-RU" sz="2000" b="1" dirty="0" smtClean="0">
                <a:latin typeface="Monotype Corsiva" pitchFamily="66" charset="0"/>
                <a:cs typeface="Times New Roman" pitchFamily="18" charset="0"/>
              </a:rPr>
              <a:t>поступков, старается говорить чётко, чтобы его все поняли.</a:t>
            </a:r>
          </a:p>
          <a:p>
            <a:pPr algn="just">
              <a:buNone/>
            </a:pPr>
            <a:r>
              <a:rPr lang="ru-RU" sz="2000" b="1" i="1" dirty="0" smtClean="0">
                <a:latin typeface="Monotype Corsiva" pitchFamily="66" charset="0"/>
                <a:cs typeface="Times New Roman" pitchFamily="18" charset="0"/>
              </a:rPr>
              <a:t>В театрализованной игре формируется диалогическая, эмоционально насыщенная речь.</a:t>
            </a:r>
          </a:p>
          <a:p>
            <a:pPr algn="just">
              <a:buNone/>
            </a:pPr>
            <a:r>
              <a:rPr lang="ru-RU" sz="2000" b="1" i="1" dirty="0" smtClean="0">
                <a:latin typeface="Monotype Corsiva" pitchFamily="66" charset="0"/>
                <a:cs typeface="Times New Roman" pitchFamily="18" charset="0"/>
              </a:rPr>
              <a:t>Дети  лучше усваивают содержание произведения, логику и последовательность событий,</a:t>
            </a:r>
          </a:p>
          <a:p>
            <a:pPr algn="just">
              <a:buNone/>
            </a:pPr>
            <a:r>
              <a:rPr lang="ru-RU" sz="2000" b="1" i="1" dirty="0" smtClean="0">
                <a:latin typeface="Monotype Corsiva" pitchFamily="66" charset="0"/>
                <a:cs typeface="Times New Roman" pitchFamily="18" charset="0"/>
              </a:rPr>
              <a:t>их  развитие и причинную обусловленность.  Театрализованные игры способствуют</a:t>
            </a:r>
          </a:p>
          <a:p>
            <a:pPr algn="just">
              <a:buNone/>
            </a:pPr>
            <a:r>
              <a:rPr lang="ru-RU" sz="2000" b="1" i="1" dirty="0" smtClean="0">
                <a:latin typeface="Monotype Corsiva" pitchFamily="66" charset="0"/>
                <a:cs typeface="Times New Roman" pitchFamily="18" charset="0"/>
              </a:rPr>
              <a:t>усвоению элементов речевого общения (мимика, жест, поза, интонация, модуляция голоса). </a:t>
            </a:r>
          </a:p>
          <a:p>
            <a:pPr algn="just">
              <a:lnSpc>
                <a:spcPct val="80000"/>
              </a:lnSpc>
              <a:buNone/>
            </a:pPr>
            <a:r>
              <a:rPr lang="ru-RU" sz="2000" b="1" dirty="0" smtClean="0">
                <a:latin typeface="Monotype Corsiva" pitchFamily="66" charset="0"/>
                <a:cs typeface="Times New Roman" pitchFamily="18" charset="0"/>
              </a:rPr>
              <a:t>Поэтому возникла идея - создания системы педагогических мероприятий по развитию мелкой моторики и речи детей дошкольного возраста  через театрализованную деятельность. </a:t>
            </a:r>
          </a:p>
          <a:p>
            <a:pPr algn="just">
              <a:lnSpc>
                <a:spcPct val="80000"/>
              </a:lnSpc>
              <a:buNone/>
            </a:pPr>
            <a:endParaRPr lang="ru-RU" sz="2400" b="1" dirty="0" smtClean="0">
              <a:latin typeface="Monotype Corsiva" pitchFamily="66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-138847"/>
            <a:ext cx="85788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66"/>
                </a:solidFill>
                <a:latin typeface="Monotype Corsiva" pitchFamily="66" charset="0"/>
              </a:rPr>
              <a:t>Актуальность</a:t>
            </a:r>
            <a:endParaRPr lang="ru-RU" sz="4800" dirty="0">
              <a:solidFill>
                <a:srgbClr val="FF0066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buClr>
                <a:srgbClr val="FFFF00"/>
              </a:buClr>
              <a:buNone/>
            </a:pPr>
            <a:r>
              <a:rPr lang="ru-RU" sz="62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 Задачи: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ru-RU" b="1" i="1" dirty="0" smtClean="0">
                <a:latin typeface="Monotype Corsiva" panose="03010101010201010101" pitchFamily="66" charset="0"/>
                <a:cs typeface="Times New Roman" pitchFamily="18" charset="0"/>
              </a:rPr>
              <a:t>Формировать умения детей разыгрывать несложные представления по знакомым литературным произведениям, используя выразительные средства (интонацию, мимику, жесты);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ru-RU" b="1" i="1" dirty="0" smtClean="0">
                <a:latin typeface="Monotype Corsiva" panose="03010101010201010101" pitchFamily="66" charset="0"/>
                <a:cs typeface="Times New Roman" pitchFamily="18" charset="0"/>
              </a:rPr>
              <a:t>  Поддерживать интерес детей театрализованной игре путем приобретения игровых умений и навыков, способствовать воспринимать художественный образ, следить за развитием и взаимодействием персонажей;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ru-RU" b="1" i="1" dirty="0" smtClean="0">
                <a:latin typeface="Monotype Corsiva" panose="03010101010201010101" pitchFamily="66" charset="0"/>
                <a:cs typeface="Times New Roman" pitchFamily="18" charset="0"/>
              </a:rPr>
              <a:t>  Развивать эмоциональность и выразительность речи, артистические способности через театрализованную игру;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ru-RU" b="1" i="1" dirty="0" smtClean="0">
                <a:latin typeface="Monotype Corsiva" panose="03010101010201010101" pitchFamily="66" charset="0"/>
                <a:cs typeface="Times New Roman" pitchFamily="18" charset="0"/>
              </a:rPr>
              <a:t>  Воспитывать у детей устойчивый интерес к театру, организуя их собственную театрализованную игру;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ru-RU" b="1" i="1" dirty="0" smtClean="0">
                <a:latin typeface="Monotype Corsiva" panose="03010101010201010101" pitchFamily="66" charset="0"/>
                <a:cs typeface="Times New Roman" pitchFamily="18" charset="0"/>
              </a:rPr>
              <a:t>  Обогатить уголок театрализованной деятельности;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ru-RU" b="1" i="1" dirty="0" smtClean="0">
                <a:latin typeface="Monotype Corsiva" panose="03010101010201010101" pitchFamily="66" charset="0"/>
                <a:cs typeface="Times New Roman" pitchFamily="18" charset="0"/>
              </a:rPr>
              <a:t>  Заинтересовать родителей в приобретении, изготовлении разных видов театра и дать сведения о способах обыгрывания дома детьми. 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endParaRPr lang="ru-RU" i="1" dirty="0">
              <a:latin typeface="Monotype Corsiva" panose="03010101010201010101" pitchFamily="66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-13395"/>
            <a:ext cx="8229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Цель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tx1"/>
                </a:solidFill>
                <a:latin typeface="Monotype Corsiva" panose="03010101010201010101" pitchFamily="66" charset="0"/>
                <a:cs typeface="Times New Roman" pitchFamily="18" charset="0"/>
              </a:rPr>
              <a:t>Развивать мелкую моторику, формировать и совершенствовать речевые умения и навыки детей через вовлечение в театральную деятельность</a:t>
            </a:r>
            <a:endParaRPr lang="ru-RU" sz="2000" b="1" i="1" dirty="0">
              <a:solidFill>
                <a:schemeClr val="tx1"/>
              </a:solidFill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33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Театрализованная среда </a:t>
            </a:r>
            <a:endParaRPr lang="ru-RU" sz="4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7820" y="785794"/>
            <a:ext cx="578647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Courier New" pitchFamily="49" charset="0"/>
              <a:buChar char="o"/>
            </a:pPr>
            <a:r>
              <a:rPr lang="ru-RU" b="1" dirty="0" smtClean="0">
                <a:latin typeface="Monotype Corsiva" pitchFamily="66" charset="0"/>
                <a:cs typeface="Times New Roman" pitchFamily="18" charset="0"/>
              </a:rPr>
              <a:t>  Наглядные пособия (видеоматериал, репродукции картин, иллюстрации, плакаты, фотографии, альбомы по теме «Театр»);</a:t>
            </a:r>
          </a:p>
          <a:p>
            <a:pPr algn="just">
              <a:buFont typeface="Courier New" pitchFamily="49" charset="0"/>
              <a:buChar char="o"/>
            </a:pPr>
            <a:r>
              <a:rPr lang="ru-RU" b="1" dirty="0" smtClean="0">
                <a:latin typeface="Monotype Corsiva" pitchFamily="66" charset="0"/>
                <a:cs typeface="Times New Roman" pitchFamily="18" charset="0"/>
              </a:rPr>
              <a:t>  Детская художественная, познавательная и методическая литература;</a:t>
            </a:r>
          </a:p>
          <a:p>
            <a:pPr algn="just">
              <a:buFont typeface="Courier New" pitchFamily="49" charset="0"/>
              <a:buChar char="o"/>
            </a:pPr>
            <a:r>
              <a:rPr lang="ru-RU" b="1" dirty="0" smtClean="0">
                <a:latin typeface="Monotype Corsiva" pitchFamily="66" charset="0"/>
                <a:cs typeface="Times New Roman" pitchFamily="18" charset="0"/>
              </a:rPr>
              <a:t>  Атрибуты  для  организации  театрализованных  игр  (фланелеграф , ширмы,   костюмы, шапочки, маски, разнообразные виды театров: би-ба-бо, настольный,</a:t>
            </a:r>
          </a:p>
          <a:p>
            <a:pPr algn="just"/>
            <a:r>
              <a:rPr lang="ru-RU" b="1" dirty="0" smtClean="0">
                <a:latin typeface="Monotype Corsiva" pitchFamily="66" charset="0"/>
                <a:cs typeface="Times New Roman" pitchFamily="18" charset="0"/>
              </a:rPr>
              <a:t>пальчиковый,   резиновой игрушки ,  на  прищепках,   варежковый театр </a:t>
            </a:r>
            <a:r>
              <a:rPr lang="en-US" b="1" dirty="0">
                <a:latin typeface="Monotype Corsiva" pitchFamily="66" charset="0"/>
                <a:cs typeface="Times New Roman" pitchFamily="18" charset="0"/>
              </a:rPr>
              <a:t>}</a:t>
            </a:r>
            <a:endParaRPr lang="ru-RU" b="1" dirty="0" smtClean="0">
              <a:latin typeface="Monotype Corsiva" pitchFamily="66" charset="0"/>
              <a:cs typeface="Times New Roman" pitchFamily="18" charset="0"/>
            </a:endParaRPr>
          </a:p>
          <a:p>
            <a:pPr algn="just">
              <a:buFont typeface="Courier New" pitchFamily="49" charset="0"/>
              <a:buChar char="o"/>
            </a:pPr>
            <a:r>
              <a:rPr lang="ru-RU" b="1" dirty="0" smtClean="0">
                <a:latin typeface="Monotype Corsiva" pitchFamily="66" charset="0"/>
                <a:cs typeface="Times New Roman" pitchFamily="18" charset="0"/>
              </a:rPr>
              <a:t>   Дидактические игры («Из какого театра куклы», «Назови одним  словом», «Собери сказку» и др.) ;</a:t>
            </a:r>
          </a:p>
          <a:p>
            <a:pPr algn="just">
              <a:buFont typeface="Courier New" pitchFamily="49" charset="0"/>
              <a:buChar char="o"/>
            </a:pPr>
            <a:r>
              <a:rPr lang="ru-RU" b="1" dirty="0" smtClean="0">
                <a:latin typeface="Monotype Corsiva" pitchFamily="66" charset="0"/>
                <a:cs typeface="Times New Roman" pitchFamily="18" charset="0"/>
              </a:rPr>
              <a:t>   Подборки тематических презентаций;</a:t>
            </a:r>
          </a:p>
          <a:p>
            <a:pPr algn="just">
              <a:buFont typeface="Courier New" pitchFamily="49" charset="0"/>
              <a:buChar char="o"/>
            </a:pPr>
            <a:r>
              <a:rPr lang="ru-RU" b="1" dirty="0" smtClean="0">
                <a:latin typeface="Monotype Corsiva" pitchFamily="66" charset="0"/>
                <a:cs typeface="Times New Roman" pitchFamily="18" charset="0"/>
              </a:rPr>
              <a:t>   ТСО (магнитофон, аудиозаписи классической и релаксационной музыки, «звуков природы», детские произведения).</a:t>
            </a:r>
            <a:endParaRPr lang="ru-RU" b="1" dirty="0"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560" y="4961832"/>
            <a:ext cx="1324267" cy="17656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345" y="5115170"/>
            <a:ext cx="2085455" cy="15640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5115170"/>
            <a:ext cx="2153760" cy="14320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773" y="644448"/>
            <a:ext cx="2207742" cy="165580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4298" y="3073909"/>
            <a:ext cx="1427371" cy="190316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3140" y="2567443"/>
            <a:ext cx="1549898" cy="2066531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339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Виды театров</a:t>
            </a:r>
            <a:endParaRPr lang="ru-RU" sz="4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8" name="Содержимое 9" descr="IMG_189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936813">
            <a:off x="6150471" y="553065"/>
            <a:ext cx="2662256" cy="1774837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269" y="2795103"/>
            <a:ext cx="2680264" cy="18886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816" y="2696680"/>
            <a:ext cx="2547566" cy="19553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269" y="761588"/>
            <a:ext cx="2439124" cy="18293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65" y="313460"/>
            <a:ext cx="2599164" cy="19493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4840696"/>
            <a:ext cx="2554735" cy="19160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042" y="4866537"/>
            <a:ext cx="2520280" cy="189021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24" y="2524836"/>
            <a:ext cx="2771800" cy="2078850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одержимое 16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500066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ru-RU" b="1" dirty="0" smtClean="0">
                <a:latin typeface="Monotype Corsiva" pitchFamily="66" charset="0"/>
              </a:rPr>
              <a:t>Чтение сказок, </a:t>
            </a:r>
            <a:r>
              <a:rPr lang="ru-RU" b="1" dirty="0" err="1" smtClean="0">
                <a:latin typeface="Monotype Corsiva" pitchFamily="66" charset="0"/>
              </a:rPr>
              <a:t>потешек</a:t>
            </a:r>
            <a:r>
              <a:rPr lang="ru-RU" b="1" dirty="0" smtClean="0">
                <a:latin typeface="Monotype Corsiva" pitchFamily="66" charset="0"/>
              </a:rPr>
              <a:t>, стихотворений;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latin typeface="Monotype Corsiva" pitchFamily="66" charset="0"/>
              </a:rPr>
              <a:t>Артикуляционная гимнастика;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latin typeface="Monotype Corsiva" pitchFamily="66" charset="0"/>
              </a:rPr>
              <a:t>Словесные, настольные и подвижные игры;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latin typeface="Monotype Corsiva" pitchFamily="66" charset="0"/>
              </a:rPr>
              <a:t>Игры на развитие интонационной </a:t>
            </a:r>
          </a:p>
          <a:p>
            <a:pPr>
              <a:buNone/>
            </a:pPr>
            <a:r>
              <a:rPr lang="ru-RU" b="1" dirty="0" smtClean="0">
                <a:latin typeface="Monotype Corsiva" pitchFamily="66" charset="0"/>
              </a:rPr>
              <a:t>    выразительности;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latin typeface="Monotype Corsiva" pitchFamily="66" charset="0"/>
              </a:rPr>
              <a:t>Пальчиковые игры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latin typeface="Monotype Corsiva" pitchFamily="66" charset="0"/>
              </a:rPr>
              <a:t> Театральные игры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latin typeface="Monotype Corsiva" pitchFamily="66" charset="0"/>
              </a:rPr>
              <a:t> Режиссёрские игры со строительным и </a:t>
            </a:r>
          </a:p>
          <a:p>
            <a:pPr marL="0" indent="0">
              <a:buNone/>
            </a:pPr>
            <a:r>
              <a:rPr lang="ru-RU" b="1" dirty="0" smtClean="0">
                <a:latin typeface="Monotype Corsiva" pitchFamily="66" charset="0"/>
              </a:rPr>
              <a:t>     дидактическим материалом; 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latin typeface="Monotype Corsiva" pitchFamily="66" charset="0"/>
              </a:rPr>
              <a:t> Рисование и раскрашивание наиболее ярких событий</a:t>
            </a:r>
          </a:p>
          <a:p>
            <a:pPr marL="0" indent="0">
              <a:buNone/>
            </a:pPr>
            <a:r>
              <a:rPr lang="ru-RU" b="1" dirty="0" smtClean="0">
                <a:latin typeface="Monotype Corsiva" pitchFamily="66" charset="0"/>
              </a:rPr>
              <a:t>      из сказок;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latin typeface="Monotype Corsiva" pitchFamily="66" charset="0"/>
              </a:rPr>
              <a:t> Творческие задания-сочинение сказок;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latin typeface="Monotype Corsiva" pitchFamily="66" charset="0"/>
              </a:rPr>
              <a:t> Изготовление декораций, атрибутов, </a:t>
            </a:r>
          </a:p>
          <a:p>
            <a:pPr marL="0" indent="0">
              <a:buNone/>
            </a:pPr>
            <a:r>
              <a:rPr lang="ru-RU" b="1" dirty="0" smtClean="0">
                <a:latin typeface="Monotype Corsiva" pitchFamily="66" charset="0"/>
              </a:rPr>
              <a:t>      персонажей </a:t>
            </a:r>
            <a:r>
              <a:rPr lang="ru-RU" b="1" dirty="0">
                <a:latin typeface="Monotype Corsiva" pitchFamily="66" charset="0"/>
              </a:rPr>
              <a:t>для </a:t>
            </a:r>
            <a:r>
              <a:rPr lang="ru-RU" b="1" dirty="0" smtClean="0">
                <a:latin typeface="Monotype Corsiva" pitchFamily="66" charset="0"/>
              </a:rPr>
              <a:t> представлений.</a:t>
            </a:r>
          </a:p>
          <a:p>
            <a:pPr>
              <a:buFont typeface="Wingdings" pitchFamily="2" charset="2"/>
              <a:buChar char="v"/>
            </a:pPr>
            <a:endParaRPr lang="ru-RU" b="1" dirty="0" smtClean="0">
              <a:latin typeface="Monotype Corsiva" pitchFamily="66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Impact" pitchFamily="34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Impact" pitchFamily="34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Impact" pitchFamily="34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Impact" pitchFamily="34" charset="0"/>
              </a:rPr>
            </a:br>
            <a:endParaRPr lang="ru-RU" sz="4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57224" y="214290"/>
            <a:ext cx="72866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Основные направления работы с детьми</a:t>
            </a:r>
            <a:r>
              <a:rPr lang="ru-RU" b="1" dirty="0" smtClean="0">
                <a:solidFill>
                  <a:srgbClr val="FF0000"/>
                </a:solidFill>
                <a:latin typeface="Impact" pitchFamily="34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Impact" pitchFamily="34" charset="0"/>
              </a:rPr>
            </a:br>
            <a:endParaRPr lang="ru-RU" dirty="0"/>
          </a:p>
        </p:txBody>
      </p:sp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18716732"/>
            <a:ext cx="3352651" cy="25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7831" y="690833"/>
            <a:ext cx="2480389" cy="186029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002" y="4445075"/>
            <a:ext cx="1565286" cy="20870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786690"/>
            <a:ext cx="2327243" cy="17454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612" y="2612447"/>
            <a:ext cx="2340389" cy="1755292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0483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Элементы педагогических  технологий</a:t>
            </a:r>
            <a:endParaRPr lang="ru-RU" sz="36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457200" y="1341438"/>
            <a:ext cx="8229600" cy="4445016"/>
          </a:xfrm>
          <a:prstGeom prst="rect">
            <a:avLst/>
          </a:prstGeom>
        </p:spPr>
        <p:txBody>
          <a:bodyPr/>
          <a:lstStyle/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onotype Corsiva" pitchFamily="66" charset="0"/>
              </a:rPr>
              <a:t>здоровьесберегающие  технологии;</a:t>
            </a: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onotype Corsiva" pitchFamily="66" charset="0"/>
              </a:rPr>
              <a:t>личностно-ориентированного взаимодействия педагога и детей, </a:t>
            </a: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onotype Corsiva" pitchFamily="66" charset="0"/>
              </a:rPr>
              <a:t>индивидуально-дифференцированное обучение, основанное на индивидуальных возможностях;</a:t>
            </a: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onotype Corsiva" pitchFamily="66" charset="0"/>
              </a:rPr>
              <a:t>игровые технологии;</a:t>
            </a: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onotype Corsiva" pitchFamily="66" charset="0"/>
              </a:rPr>
              <a:t>интегрированное обучение;</a:t>
            </a: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onotype Corsiva" pitchFamily="66" charset="0"/>
              </a:rPr>
              <a:t>взаимодействие с семьёй;</a:t>
            </a: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onotype Corsiva" pitchFamily="66" charset="0"/>
              </a:rPr>
              <a:t> групповые;</a:t>
            </a: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onotype Corsiva" pitchFamily="66" charset="0"/>
              </a:rPr>
              <a:t>проблемное обучение.</a:t>
            </a: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rgbClr val="3366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779974"/>
            <a:ext cx="2683947" cy="20129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637" y="2856421"/>
            <a:ext cx="2472587" cy="1854440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347769" y="133732"/>
            <a:ext cx="8532440" cy="72008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Формы организации театрализованной деятельности</a:t>
            </a:r>
            <a:endParaRPr lang="ru-RU" sz="32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3214678" y="2571744"/>
            <a:ext cx="2798622" cy="1791650"/>
          </a:xfrm>
          <a:prstGeom prst="horizontalScroll">
            <a:avLst/>
          </a:prstGeom>
          <a:solidFill>
            <a:srgbClr val="00B0F0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театрализованная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деятельность</a:t>
            </a:r>
            <a:endParaRPr lang="ru-RU" sz="2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6" name="Блок-схема: перфолента 5"/>
          <p:cNvSpPr/>
          <p:nvPr/>
        </p:nvSpPr>
        <p:spPr>
          <a:xfrm>
            <a:off x="571472" y="2500306"/>
            <a:ext cx="2343774" cy="1224136"/>
          </a:xfrm>
          <a:prstGeom prst="flowChartPunchedTape">
            <a:avLst/>
          </a:prstGeom>
          <a:solidFill>
            <a:srgbClr val="00B0F0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Monotype Corsiva" pitchFamily="66" charset="0"/>
              </a:rPr>
              <a:t>Мини-игры на других занятиях</a:t>
            </a:r>
            <a:endParaRPr lang="ru-RU" sz="2000" b="1" dirty="0">
              <a:solidFill>
                <a:srgbClr val="0000FF"/>
              </a:solidFill>
              <a:latin typeface="Monotype Corsiva" pitchFamily="66" charset="0"/>
            </a:endParaRPr>
          </a:p>
        </p:txBody>
      </p:sp>
      <p:sp>
        <p:nvSpPr>
          <p:cNvPr id="7" name="Блок-схема: перфолента 6"/>
          <p:cNvSpPr/>
          <p:nvPr/>
        </p:nvSpPr>
        <p:spPr>
          <a:xfrm>
            <a:off x="428596" y="3933056"/>
            <a:ext cx="2428892" cy="1224136"/>
          </a:xfrm>
          <a:prstGeom prst="flowChartPunchedTape">
            <a:avLst/>
          </a:prstGeom>
          <a:solidFill>
            <a:srgbClr val="00B0F0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Monotype Corsiva" pitchFamily="66" charset="0"/>
              </a:rPr>
              <a:t>Театрализованные занятия</a:t>
            </a:r>
            <a:endParaRPr lang="ru-RU" sz="2000" b="1" dirty="0">
              <a:solidFill>
                <a:srgbClr val="0000FF"/>
              </a:solidFill>
              <a:latin typeface="Monotype Corsiva" pitchFamily="66" charset="0"/>
            </a:endParaRP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571472" y="5286388"/>
            <a:ext cx="2500330" cy="1200766"/>
          </a:xfrm>
          <a:prstGeom prst="flowChartPunchedTape">
            <a:avLst/>
          </a:prstGeom>
          <a:solidFill>
            <a:srgbClr val="00B0F0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Monotype Corsiva" pitchFamily="66" charset="0"/>
              </a:rPr>
              <a:t>Сказки на пальчиках</a:t>
            </a:r>
            <a:endParaRPr lang="ru-RU" sz="2000" b="1" dirty="0">
              <a:solidFill>
                <a:srgbClr val="0000FF"/>
              </a:solidFill>
              <a:latin typeface="Monotype Corsiva" pitchFamily="66" charset="0"/>
            </a:endParaRPr>
          </a:p>
        </p:txBody>
      </p:sp>
      <p:sp>
        <p:nvSpPr>
          <p:cNvPr id="30" name="Блок-схема: перфолента 29"/>
          <p:cNvSpPr/>
          <p:nvPr/>
        </p:nvSpPr>
        <p:spPr>
          <a:xfrm>
            <a:off x="642910" y="1000108"/>
            <a:ext cx="3096344" cy="1296144"/>
          </a:xfrm>
          <a:prstGeom prst="flowChartPunchedTape">
            <a:avLst/>
          </a:prstGeom>
          <a:solidFill>
            <a:srgbClr val="00B0F0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Monotype Corsiva" pitchFamily="66" charset="0"/>
              </a:rPr>
              <a:t>Совместная деятельность взрослых и детей</a:t>
            </a:r>
            <a:endParaRPr lang="ru-RU" sz="2000" b="1" dirty="0">
              <a:solidFill>
                <a:srgbClr val="0000FF"/>
              </a:solidFill>
              <a:latin typeface="Monotype Corsiva" pitchFamily="66" charset="0"/>
            </a:endParaRPr>
          </a:p>
        </p:txBody>
      </p:sp>
      <p:sp>
        <p:nvSpPr>
          <p:cNvPr id="31" name="Блок-схема: перфолента 30"/>
          <p:cNvSpPr/>
          <p:nvPr/>
        </p:nvSpPr>
        <p:spPr>
          <a:xfrm>
            <a:off x="4929190" y="928670"/>
            <a:ext cx="3429024" cy="1214446"/>
          </a:xfrm>
          <a:prstGeom prst="flowChartPunchedTape">
            <a:avLst/>
          </a:prstGeom>
          <a:solidFill>
            <a:srgbClr val="00B0F0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Monotype Corsiva" pitchFamily="66" charset="0"/>
              </a:rPr>
              <a:t>Самостоятельная театрализованно-художественная деятельность</a:t>
            </a:r>
            <a:endParaRPr lang="ru-RU" sz="2000" b="1" dirty="0">
              <a:solidFill>
                <a:srgbClr val="0000FF"/>
              </a:solidFill>
              <a:latin typeface="Monotype Corsiva" pitchFamily="66" charset="0"/>
            </a:endParaRPr>
          </a:p>
        </p:txBody>
      </p:sp>
      <p:sp>
        <p:nvSpPr>
          <p:cNvPr id="32" name="Блок-схема: перфолента 31"/>
          <p:cNvSpPr/>
          <p:nvPr/>
        </p:nvSpPr>
        <p:spPr>
          <a:xfrm>
            <a:off x="6300192" y="2348880"/>
            <a:ext cx="2664296" cy="1440160"/>
          </a:xfrm>
          <a:prstGeom prst="flowChartPunchedTape">
            <a:avLst/>
          </a:prstGeom>
          <a:solidFill>
            <a:srgbClr val="00B0F0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Monotype Corsiva" pitchFamily="66" charset="0"/>
              </a:rPr>
              <a:t>Чтение  художественной литературы</a:t>
            </a:r>
            <a:endParaRPr lang="ru-RU" sz="2000" b="1" dirty="0">
              <a:solidFill>
                <a:srgbClr val="0000FF"/>
              </a:solidFill>
              <a:latin typeface="Monotype Corsiva" pitchFamily="66" charset="0"/>
            </a:endParaRPr>
          </a:p>
        </p:txBody>
      </p:sp>
      <p:sp>
        <p:nvSpPr>
          <p:cNvPr id="33" name="Блок-схема: перфолента 32"/>
          <p:cNvSpPr/>
          <p:nvPr/>
        </p:nvSpPr>
        <p:spPr>
          <a:xfrm>
            <a:off x="6156176" y="3786190"/>
            <a:ext cx="2736304" cy="1298994"/>
          </a:xfrm>
          <a:prstGeom prst="flowChartPunchedTape">
            <a:avLst/>
          </a:prstGeom>
          <a:solidFill>
            <a:srgbClr val="00B0F0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Monotype Corsiva" pitchFamily="66" charset="0"/>
              </a:rPr>
              <a:t>Театрализованные</a:t>
            </a:r>
          </a:p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Monotype Corsiva" pitchFamily="66" charset="0"/>
              </a:rPr>
              <a:t>Игры-спектакли</a:t>
            </a:r>
            <a:endParaRPr lang="ru-RU" sz="2000" b="1" dirty="0">
              <a:solidFill>
                <a:srgbClr val="0000FF"/>
              </a:solidFill>
              <a:latin typeface="Monotype Corsiva" pitchFamily="66" charset="0"/>
            </a:endParaRPr>
          </a:p>
        </p:txBody>
      </p:sp>
      <p:sp>
        <p:nvSpPr>
          <p:cNvPr id="36" name="Блок-схема: перфолента 35"/>
          <p:cNvSpPr/>
          <p:nvPr/>
        </p:nvSpPr>
        <p:spPr>
          <a:xfrm>
            <a:off x="4357686" y="5214950"/>
            <a:ext cx="3168352" cy="1440160"/>
          </a:xfrm>
          <a:prstGeom prst="flowChartPunchedTape">
            <a:avLst/>
          </a:prstGeom>
          <a:solidFill>
            <a:srgbClr val="00B0F0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Monotype Corsiva" pitchFamily="66" charset="0"/>
              </a:rPr>
              <a:t>Хороводные и подвижные игры</a:t>
            </a:r>
            <a:endParaRPr lang="ru-RU" sz="2000" b="1" dirty="0">
              <a:solidFill>
                <a:srgbClr val="0000FF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85720" y="0"/>
            <a:ext cx="3714776" cy="1071546"/>
          </a:xfrm>
          <a:prstGeom prst="flowChartPunchedTape">
            <a:avLst/>
          </a:prstGeom>
          <a:solidFill>
            <a:srgbClr val="00B0F0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2400" b="1" dirty="0" smtClean="0">
                <a:solidFill>
                  <a:srgbClr val="FF0066"/>
                </a:solidFill>
                <a:latin typeface="Monotype Corsiva" pitchFamily="66" charset="0"/>
              </a:rPr>
              <a:t>Мини-игры на других занятиях</a:t>
            </a:r>
            <a:endParaRPr lang="ru-RU" sz="2400" b="1" dirty="0">
              <a:solidFill>
                <a:srgbClr val="FF0066"/>
              </a:solidFill>
              <a:latin typeface="Monotype Corsiva" pitchFamily="66" charset="0"/>
            </a:endParaRPr>
          </a:p>
        </p:txBody>
      </p:sp>
      <p:sp>
        <p:nvSpPr>
          <p:cNvPr id="3" name="Заголовок 2"/>
          <p:cNvSpPr txBox="1">
            <a:spLocks/>
          </p:cNvSpPr>
          <p:nvPr/>
        </p:nvSpPr>
        <p:spPr>
          <a:xfrm>
            <a:off x="4714876" y="0"/>
            <a:ext cx="3643338" cy="1000132"/>
          </a:xfrm>
          <a:prstGeom prst="flowChartPunchedTape">
            <a:avLst/>
          </a:prstGeom>
          <a:solidFill>
            <a:srgbClr val="00B0F0"/>
          </a:solidFill>
          <a:ln w="38100" cap="flat" cmpd="sng" algn="ctr">
            <a:solidFill>
              <a:schemeClr val="accent5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 anchorCtr="0">
            <a:normAutofit fontScale="6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0066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Monotype Corsiva" pitchFamily="66" charset="0"/>
                <a:ea typeface="+mn-ea"/>
                <a:cs typeface="+mn-cs"/>
              </a:rPr>
              <a:t>Театрализованные занятия</a:t>
            </a:r>
            <a:endParaRPr kumimoji="0" lang="ru-RU" sz="4000" b="1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F0066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Monotype Corsiva" pitchFamily="66" charset="0"/>
              <a:ea typeface="+mn-ea"/>
              <a:cs typeface="+mn-cs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0651" y="1297280"/>
            <a:ext cx="2651787" cy="198884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64" y="4109373"/>
            <a:ext cx="2736304" cy="205222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84784"/>
            <a:ext cx="2702104" cy="202657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706" y="3717032"/>
            <a:ext cx="1970334" cy="262711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760" y="3380700"/>
            <a:ext cx="2088232" cy="2784309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1921</TotalTime>
  <Words>663</Words>
  <Application>Microsoft Office PowerPoint</Application>
  <PresentationFormat>Экран (4:3)</PresentationFormat>
  <Paragraphs>104</Paragraphs>
  <Slides>15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Calibri</vt:lpstr>
      <vt:lpstr>Constantia</vt:lpstr>
      <vt:lpstr>Courier New</vt:lpstr>
      <vt:lpstr>Impact</vt:lpstr>
      <vt:lpstr>Monotype Corsiva</vt:lpstr>
      <vt:lpstr>Times New Roman</vt:lpstr>
      <vt:lpstr>Wingdings</vt:lpstr>
      <vt:lpstr>Wingdings 2</vt:lpstr>
      <vt:lpstr>Бумажная</vt:lpstr>
      <vt:lpstr>Творческий проект по театрализованной деятельности для детей старшего дошкольного возраста </vt:lpstr>
      <vt:lpstr>Актуальность</vt:lpstr>
      <vt:lpstr>Цель  Развивать мелкую моторику, формировать и совершенствовать речевые умения и навыки детей через вовлечение в театральную деятельность</vt:lpstr>
      <vt:lpstr>Театрализованная среда </vt:lpstr>
      <vt:lpstr>Виды театров</vt:lpstr>
      <vt:lpstr>   </vt:lpstr>
      <vt:lpstr>Элементы педагогических  технологий</vt:lpstr>
      <vt:lpstr>Формы организации театрализованной деятельности</vt:lpstr>
      <vt:lpstr>Мини-игры на других занятиях</vt:lpstr>
      <vt:lpstr>Самостоятельная театрализованная деятельность</vt:lpstr>
      <vt:lpstr>Театрализованные игры-спектакли</vt:lpstr>
      <vt:lpstr>Хороводные и подвижные игры</vt:lpstr>
      <vt:lpstr>Презентация PowerPoint</vt:lpstr>
      <vt:lpstr>Презентация PowerPoint</vt:lpstr>
      <vt:lpstr>Вывод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180</cp:revision>
  <dcterms:modified xsi:type="dcterms:W3CDTF">2019-05-12T17:51:26Z</dcterms:modified>
</cp:coreProperties>
</file>