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5" r:id="rId4"/>
    <p:sldId id="261" r:id="rId5"/>
    <p:sldId id="266" r:id="rId6"/>
    <p:sldId id="267" r:id="rId7"/>
    <p:sldId id="257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981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3.wdp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xn--b1adcxrbp.xn--p1ai/wp-content/uploads/2020/03/maxresdefau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0608" y="3789040"/>
            <a:ext cx="4318370" cy="288032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680" y="1466268"/>
            <a:ext cx="820064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Природоохранный </a:t>
            </a:r>
          </a:p>
          <a:p>
            <a:pPr algn="ctr"/>
            <a:r>
              <a:rPr lang="ru-RU" sz="48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4800" b="1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оциально-образовательный </a:t>
            </a:r>
          </a:p>
          <a:p>
            <a:pPr algn="ctr"/>
            <a:r>
              <a:rPr lang="ru-RU" sz="48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4800" b="1" cap="none" spc="0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роект </a:t>
            </a:r>
          </a:p>
          <a:p>
            <a:r>
              <a:rPr lang="ru-RU" sz="4800" b="1" cap="none" spc="0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4800" b="1" cap="none" spc="0" dirty="0" err="1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Эколята</a:t>
            </a:r>
            <a:r>
              <a:rPr lang="ru-RU" sz="4800" b="1" cap="none" spc="0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</a:p>
          <a:p>
            <a:r>
              <a:rPr lang="ru-RU" sz="4800" b="1" cap="none" spc="0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дошколята»</a:t>
            </a:r>
            <a:endParaRPr lang="ru-RU" sz="4800" b="1" cap="none" spc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553" y="188640"/>
            <a:ext cx="84121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МБДОУ «Детский сад общеразвивающего вида 144»</a:t>
            </a:r>
            <a:endParaRPr lang="ru-RU" sz="2800" b="1" cap="none" spc="0" dirty="0">
              <a:ln w="19050">
                <a:solidFill>
                  <a:srgbClr val="FF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51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829" y="188640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i="1" dirty="0" smtClean="0">
                <a:latin typeface="Bookman Old Style" panose="02050604050505020204" pitchFamily="18" charset="0"/>
              </a:rPr>
              <a:t>ЦЕЛИ </a:t>
            </a:r>
            <a:r>
              <a:rPr lang="ru-RU" b="1" i="1" dirty="0">
                <a:latin typeface="Bookman Old Style" panose="02050604050505020204" pitchFamily="18" charset="0"/>
              </a:rPr>
              <a:t>ПРОЕКТА:</a:t>
            </a:r>
            <a:r>
              <a:rPr lang="ru-RU" i="1" dirty="0">
                <a:latin typeface="Bookman Old Style" panose="02050604050505020204" pitchFamily="18" charset="0"/>
              </a:rPr>
              <a:t> </a:t>
            </a:r>
            <a:endParaRPr lang="ru-RU" i="1" dirty="0" smtClean="0">
              <a:latin typeface="Bookman Old Style" panose="02050604050505020204" pitchFamily="18" charset="0"/>
            </a:endParaRPr>
          </a:p>
          <a:p>
            <a:pPr marL="285750" indent="-285750" algn="ctr" fontAlgn="base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Bookman Old Style" panose="02050604050505020204" pitchFamily="18" charset="0"/>
              </a:rPr>
              <a:t>Формирование у ребёнка богатого внутреннего мира и системы ценностных отношений к природе, её животному и растительному миру, </a:t>
            </a:r>
          </a:p>
          <a:p>
            <a:pPr marL="285750" indent="-285750" algn="ctr" fontAlgn="base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Bookman Old Style" panose="02050604050505020204" pitchFamily="18" charset="0"/>
              </a:rPr>
              <a:t>развитие внутренней потребности любви к природе и, как следствие, бережного отношения к ней, </a:t>
            </a:r>
          </a:p>
          <a:p>
            <a:pPr marL="285750" indent="-285750" algn="ctr" fontAlgn="base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Bookman Old Style" panose="02050604050505020204" pitchFamily="18" charset="0"/>
              </a:rPr>
              <a:t>воспитание у ребёнка культуры </a:t>
            </a:r>
            <a:r>
              <a:rPr lang="ru-RU" i="1" dirty="0" err="1" smtClean="0">
                <a:latin typeface="Bookman Old Style" panose="02050604050505020204" pitchFamily="18" charset="0"/>
              </a:rPr>
              <a:t>природолюбия</a:t>
            </a:r>
            <a:r>
              <a:rPr lang="ru-RU" i="1" dirty="0" smtClean="0">
                <a:latin typeface="Bookman Old Style" panose="02050604050505020204" pitchFamily="18" charset="0"/>
              </a:rPr>
              <a:t>.</a:t>
            </a:r>
          </a:p>
          <a:p>
            <a:pPr algn="ctr" fontAlgn="base"/>
            <a:endParaRPr lang="ru-RU" i="1" dirty="0" smtClean="0">
              <a:latin typeface="Bookman Old Style" panose="02050604050505020204" pitchFamily="18" charset="0"/>
            </a:endParaRPr>
          </a:p>
          <a:p>
            <a:pPr indent="355600" algn="ctr" fontAlgn="base"/>
            <a:r>
              <a:rPr lang="ru-RU" i="1" dirty="0" smtClean="0">
                <a:latin typeface="Bookman Old Style" panose="02050604050505020204" pitchFamily="18" charset="0"/>
              </a:rPr>
              <a:t>В ходе реализации проекта  «</a:t>
            </a:r>
            <a:r>
              <a:rPr lang="ru-RU" i="1" dirty="0" err="1">
                <a:latin typeface="Bookman Old Style" panose="02050604050505020204" pitchFamily="18" charset="0"/>
              </a:rPr>
              <a:t>Э</a:t>
            </a:r>
            <a:r>
              <a:rPr lang="ru-RU" i="1" dirty="0" err="1" smtClean="0">
                <a:latin typeface="Bookman Old Style" panose="02050604050505020204" pitchFamily="18" charset="0"/>
              </a:rPr>
              <a:t>колята</a:t>
            </a:r>
            <a:r>
              <a:rPr lang="ru-RU" i="1" dirty="0" smtClean="0">
                <a:latin typeface="Bookman Old Style" panose="02050604050505020204" pitchFamily="18" charset="0"/>
              </a:rPr>
              <a:t>-дошколята» воспитанникам детского сада и их родителям было предложено много интересных дел: игры, беседы, ситуаций, творческие мастерские, викторины и конкурсы, подчиненные целям воспитания любви, бережного и уважительного отношения к природе.</a:t>
            </a:r>
          </a:p>
          <a:p>
            <a:pPr algn="ctr" fontAlgn="base"/>
            <a:r>
              <a:rPr lang="ru-RU" i="1" dirty="0" smtClean="0">
                <a:latin typeface="Bookman Old Style" panose="02050604050505020204" pitchFamily="18" charset="0"/>
              </a:rPr>
              <a:t>В рамках реализации проекта была предусмотрена разносторонняя деятельность в ДОУ с использованием образов сказочных героев «</a:t>
            </a:r>
            <a:r>
              <a:rPr lang="ru-RU" i="1" dirty="0" err="1" smtClean="0">
                <a:latin typeface="Bookman Old Style" panose="02050604050505020204" pitchFamily="18" charset="0"/>
              </a:rPr>
              <a:t>эколят</a:t>
            </a:r>
            <a:r>
              <a:rPr lang="ru-RU" i="1" dirty="0" smtClean="0">
                <a:latin typeface="Bookman Old Style" panose="02050604050505020204" pitchFamily="18" charset="0"/>
              </a:rPr>
              <a:t>». Данная деятельность способствует формированию у воспитанников экологической культуры и культуры </a:t>
            </a:r>
            <a:r>
              <a:rPr lang="ru-RU" i="1" dirty="0" err="1" smtClean="0">
                <a:latin typeface="Bookman Old Style" panose="02050604050505020204" pitchFamily="18" charset="0"/>
              </a:rPr>
              <a:t>природолюбия</a:t>
            </a:r>
            <a:r>
              <a:rPr lang="ru-RU" i="1" dirty="0" smtClean="0">
                <a:latin typeface="Bookman Old Style" panose="02050604050505020204" pitchFamily="18" charset="0"/>
              </a:rPr>
              <a:t>, усвоению ребёнком во время образовательного и воспитательного процессов теоретических эколого-биологических, географических и других специальных знаний и умений, а также основ коммуникативной, речевой и общей культуры.</a:t>
            </a:r>
            <a:endParaRPr lang="ru-RU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7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h\Desktop\ФОТО ДС\ФОТО Эколята\IMG-20210315-WA004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2099" y="116632"/>
            <a:ext cx="7057201" cy="42067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ih\Desktop\ФОТО ДС\ФОТО Эколята\IMG-20210315-WA004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5058" y="3645024"/>
            <a:ext cx="2349108" cy="302433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ih\Desktop\ФОТО ДС\ФОТО Эколята\IMG_20210309_135617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354" t="6911" r="35806" b="5969"/>
          <a:stretch/>
        </p:blipFill>
        <p:spPr bwMode="auto">
          <a:xfrm rot="16200000">
            <a:off x="6741105" y="4575545"/>
            <a:ext cx="1758596" cy="2057794"/>
          </a:xfrm>
          <a:prstGeom prst="ellipse">
            <a:avLst/>
          </a:prstGeom>
          <a:ln w="63500" cap="rnd">
            <a:solidFill>
              <a:schemeClr val="accent3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1270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443711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latin typeface="Bookman Old Style" panose="02050604050505020204" pitchFamily="18" charset="0"/>
              </a:rPr>
              <a:t>На цветок пахучий</a:t>
            </a:r>
          </a:p>
          <a:p>
            <a:pPr algn="ctr"/>
            <a:r>
              <a:rPr lang="ru-RU" sz="2000" b="1" i="1" dirty="0">
                <a:latin typeface="Bookman Old Style" panose="02050604050505020204" pitchFamily="18" charset="0"/>
              </a:rPr>
              <a:t>Сел цветок летучий. </a:t>
            </a:r>
          </a:p>
          <a:p>
            <a:pPr algn="ctr"/>
            <a:r>
              <a:rPr lang="ru-RU" sz="2000" b="1" i="1" dirty="0">
                <a:latin typeface="Bookman Old Style" panose="02050604050505020204" pitchFamily="18" charset="0"/>
              </a:rPr>
              <a:t>Шевелились у цветка </a:t>
            </a:r>
          </a:p>
          <a:p>
            <a:pPr algn="ctr"/>
            <a:r>
              <a:rPr lang="ru-RU" sz="2000" b="1" i="1" dirty="0">
                <a:latin typeface="Bookman Old Style" panose="02050604050505020204" pitchFamily="18" charset="0"/>
              </a:rPr>
              <a:t>Все </a:t>
            </a:r>
            <a:r>
              <a:rPr lang="ru-RU" sz="2000" b="1" i="1" dirty="0" smtClean="0">
                <a:latin typeface="Bookman Old Style" panose="02050604050505020204" pitchFamily="18" charset="0"/>
              </a:rPr>
              <a:t>четыре </a:t>
            </a:r>
            <a:r>
              <a:rPr lang="ru-RU" sz="2000" b="1" i="1" dirty="0">
                <a:latin typeface="Bookman Old Style" panose="02050604050505020204" pitchFamily="18" charset="0"/>
              </a:rPr>
              <a:t>лепестка. </a:t>
            </a:r>
          </a:p>
          <a:p>
            <a:pPr algn="ctr"/>
            <a:r>
              <a:rPr lang="ru-RU" sz="2000" b="1" i="1" dirty="0">
                <a:latin typeface="Bookman Old Style" panose="02050604050505020204" pitchFamily="18" charset="0"/>
              </a:rPr>
              <a:t>Я сорвать его хотел, -</a:t>
            </a:r>
          </a:p>
          <a:p>
            <a:pPr algn="ctr"/>
            <a:r>
              <a:rPr lang="ru-RU" sz="2000" b="1" i="1" dirty="0">
                <a:latin typeface="Bookman Old Style" panose="02050604050505020204" pitchFamily="18" charset="0"/>
              </a:rPr>
              <a:t>Он вспорхнул и улетел! </a:t>
            </a:r>
          </a:p>
        </p:txBody>
      </p:sp>
    </p:spTree>
    <p:extLst>
      <p:ext uri="{BB962C8B-B14F-4D97-AF65-F5344CB8AC3E}">
        <p14:creationId xmlns:p14="http://schemas.microsoft.com/office/powerpoint/2010/main" val="1758906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ih\Desktop\ФОТО ДС\ФОТО Эколята\IMG-20210318-WA00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16632"/>
            <a:ext cx="4680520" cy="454055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ih\Desktop\ФОТО ДС\ФОТО Эколята\IMG-20210319-WA0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7" t="2290" r="10322" b="14676"/>
          <a:stretch/>
        </p:blipFill>
        <p:spPr bwMode="auto">
          <a:xfrm>
            <a:off x="2987824" y="3645488"/>
            <a:ext cx="2520280" cy="302758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ih\Desktop\ФОТО ДС\ФОТО Эколята\IMG-20210318-WA00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820334"/>
            <a:ext cx="2027307" cy="27087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260648"/>
            <a:ext cx="34918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Bookman Old Style" panose="02050604050505020204" pitchFamily="18" charset="0"/>
              </a:rPr>
              <a:t>Каждую осень природа дарит не только вдохновение для творческих идей, но и возможности для их воплощения. Увлекательный процесс изготовления своими руками поделок из природных материалов помогает провести время с пользой, воспитывает трудолюбие и усидчивость у детей, дает толчок для фантазии, развивает эстетический вкус, память и мышление.</a:t>
            </a:r>
          </a:p>
        </p:txBody>
      </p:sp>
    </p:spTree>
    <p:extLst>
      <p:ext uri="{BB962C8B-B14F-4D97-AF65-F5344CB8AC3E}">
        <p14:creationId xmlns:p14="http://schemas.microsoft.com/office/powerpoint/2010/main" val="143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ih\Desktop\ФОТО ДС\ФОТО Эколята\IMG-20210323-WA00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332656"/>
            <a:ext cx="5749667" cy="36724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5" y="342760"/>
            <a:ext cx="867645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91138" algn="ctr"/>
            <a:r>
              <a:rPr lang="ru-RU" sz="2000" b="1" i="1" dirty="0">
                <a:latin typeface="Bookman Old Style" panose="02050604050505020204" pitchFamily="18" charset="0"/>
              </a:rPr>
              <a:t>Чтобы у ребёнка появилось желание творить добро мы </a:t>
            </a:r>
            <a:r>
              <a:rPr lang="ru-RU" sz="2000" b="1" i="1" dirty="0" smtClean="0">
                <a:latin typeface="Bookman Old Style" panose="02050604050505020204" pitchFamily="18" charset="0"/>
              </a:rPr>
              <a:t>в группе проводили </a:t>
            </a:r>
            <a:r>
              <a:rPr lang="ru-RU" sz="2000" b="1" i="1" dirty="0">
                <a:latin typeface="Bookman Old Style" panose="02050604050505020204" pitchFamily="18" charset="0"/>
              </a:rPr>
              <a:t>различные </a:t>
            </a:r>
            <a:r>
              <a:rPr lang="ru-RU" sz="2000" b="1" i="1" dirty="0" smtClean="0">
                <a:latin typeface="Bookman Old Style" panose="02050604050505020204" pitchFamily="18" charset="0"/>
              </a:rPr>
              <a:t>эколого-просветительские мероприятия</a:t>
            </a:r>
            <a:r>
              <a:rPr lang="ru-RU" sz="2000" b="1" i="1" dirty="0">
                <a:latin typeface="Bookman Old Style" panose="02050604050505020204" pitchFamily="18" charset="0"/>
              </a:rPr>
              <a:t>, которые ребята ждали с большим нетерпением и желанием</a:t>
            </a:r>
            <a:r>
              <a:rPr lang="ru-RU" sz="2000" b="1" i="1" dirty="0" smtClean="0">
                <a:latin typeface="Bookman Old Style" panose="02050604050505020204" pitchFamily="18" charset="0"/>
              </a:rPr>
              <a:t>.</a:t>
            </a:r>
          </a:p>
          <a:p>
            <a:pPr marL="5291138" algn="ctr"/>
            <a:endParaRPr lang="ru-RU" sz="2000" b="1" i="1" dirty="0">
              <a:latin typeface="Bookman Old Style" panose="02050604050505020204" pitchFamily="18" charset="0"/>
            </a:endParaRPr>
          </a:p>
          <a:p>
            <a:pPr indent="5291138"/>
            <a:endParaRPr lang="ru-RU" sz="2000" b="1" i="1" dirty="0">
              <a:latin typeface="Bookman Old Style" panose="02050604050505020204" pitchFamily="18" charset="0"/>
            </a:endParaRPr>
          </a:p>
          <a:p>
            <a:pPr algn="ctr"/>
            <a:r>
              <a:rPr lang="ru-RU" sz="2000" b="1" i="1" dirty="0">
                <a:latin typeface="Bookman Old Style" panose="02050604050505020204" pitchFamily="18" charset="0"/>
              </a:rPr>
              <a:t>Так у нас появилась идея создать стенгазету </a:t>
            </a:r>
            <a:endParaRPr lang="ru-RU" sz="2000" b="1" i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2000" b="1" i="1" dirty="0" smtClean="0">
                <a:latin typeface="Bookman Old Style" panose="02050604050505020204" pitchFamily="18" charset="0"/>
              </a:rPr>
              <a:t>«Юные друзья природы», </a:t>
            </a:r>
            <a:r>
              <a:rPr lang="ru-RU" sz="2000" b="1" i="1" dirty="0">
                <a:latin typeface="Bookman Old Style" panose="02050604050505020204" pitchFamily="18" charset="0"/>
              </a:rPr>
              <a:t>в оформлении которой приняли активное участие не только дети, но и родители, которые принесли фотографии. В стенгазете отражены </a:t>
            </a:r>
            <a:r>
              <a:rPr lang="ru-RU" sz="2000" b="1" i="1" dirty="0" smtClean="0">
                <a:latin typeface="Bookman Old Style" panose="02050604050505020204" pitchFamily="18" charset="0"/>
              </a:rPr>
              <a:t>дела детей, направленные на защиту и охрану окружающей среды </a:t>
            </a:r>
            <a:r>
              <a:rPr lang="ru-RU" sz="2000" b="1" i="1" dirty="0">
                <a:latin typeface="Bookman Old Style" panose="02050604050505020204" pitchFamily="18" charset="0"/>
              </a:rPr>
              <a:t>в </a:t>
            </a:r>
            <a:r>
              <a:rPr lang="ru-RU" sz="2000" b="1" i="1" dirty="0" smtClean="0">
                <a:latin typeface="Bookman Old Style" panose="02050604050505020204" pitchFamily="18" charset="0"/>
              </a:rPr>
              <a:t>ДОУ </a:t>
            </a:r>
            <a:r>
              <a:rPr lang="ru-RU" sz="2000" b="1" i="1" dirty="0">
                <a:latin typeface="Bookman Old Style" panose="02050604050505020204" pitchFamily="18" charset="0"/>
              </a:rPr>
              <a:t>и </a:t>
            </a:r>
            <a:r>
              <a:rPr lang="ru-RU" sz="2000" b="1" i="1" dirty="0" smtClean="0">
                <a:latin typeface="Bookman Old Style" panose="02050604050505020204" pitchFamily="18" charset="0"/>
              </a:rPr>
              <a:t>дома.</a:t>
            </a:r>
            <a:endParaRPr lang="ru-RU" sz="20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97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ih\Desktop\ФОТО ДС\ФОТО Эколята\IMG_20210309_14003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028506" y="4813295"/>
            <a:ext cx="1966224" cy="16946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ih\Desktop\ФОТО ДС\ФОТО Эколята\IMG-20210311-WA003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82" r="6338"/>
          <a:stretch/>
        </p:blipFill>
        <p:spPr bwMode="auto">
          <a:xfrm>
            <a:off x="216970" y="3704803"/>
            <a:ext cx="3994990" cy="30062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ih\Desktop\ФОТО ДС\ФОТО Эколята\IMG-20210311-WA005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81" b="3418"/>
          <a:stretch/>
        </p:blipFill>
        <p:spPr bwMode="auto">
          <a:xfrm>
            <a:off x="196246" y="116632"/>
            <a:ext cx="3007602" cy="360065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336838"/>
            <a:ext cx="57991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Bookman Old Style" panose="02050604050505020204" pitchFamily="18" charset="0"/>
              </a:rPr>
              <a:t>Вот букет, он брошен вместе с сором.</a:t>
            </a:r>
          </a:p>
          <a:p>
            <a:pPr algn="ctr"/>
            <a:r>
              <a:rPr lang="ru-RU" sz="2000" b="1" i="1" dirty="0">
                <a:latin typeface="Bookman Old Style" panose="02050604050505020204" pitchFamily="18" charset="0"/>
              </a:rPr>
              <a:t>Умирают, сжавшись, лепестки.</a:t>
            </a:r>
          </a:p>
          <a:p>
            <a:pPr algn="ctr"/>
            <a:r>
              <a:rPr lang="ru-RU" sz="2000" b="1" i="1" dirty="0">
                <a:latin typeface="Bookman Old Style" panose="02050604050505020204" pitchFamily="18" charset="0"/>
              </a:rPr>
              <a:t>Это мы срываем без разбора</a:t>
            </a:r>
          </a:p>
          <a:p>
            <a:pPr algn="ctr"/>
            <a:r>
              <a:rPr lang="ru-RU" sz="2000" b="1" i="1" dirty="0">
                <a:latin typeface="Bookman Old Style" panose="02050604050505020204" pitchFamily="18" charset="0"/>
              </a:rPr>
              <a:t>Нежные, тугие стебельки.</a:t>
            </a:r>
          </a:p>
          <a:p>
            <a:pPr algn="ctr"/>
            <a:r>
              <a:rPr lang="ru-RU" sz="2000" b="1" i="1" dirty="0">
                <a:latin typeface="Bookman Old Style" panose="02050604050505020204" pitchFamily="18" charset="0"/>
              </a:rPr>
              <a:t>Зачем </a:t>
            </a:r>
            <a:r>
              <a:rPr lang="ru-RU" sz="2000" b="1" i="1" dirty="0" smtClean="0">
                <a:latin typeface="Bookman Old Style" panose="02050604050505020204" pitchFamily="18" charset="0"/>
              </a:rPr>
              <a:t>сорвали </a:t>
            </a:r>
            <a:r>
              <a:rPr lang="ru-RU" sz="2000" b="1" i="1" dirty="0">
                <a:latin typeface="Bookman Old Style" panose="02050604050505020204" pitchFamily="18" charset="0"/>
              </a:rPr>
              <a:t>их – не </a:t>
            </a:r>
            <a:r>
              <a:rPr lang="ru-RU" sz="2000" b="1" i="1" dirty="0" smtClean="0">
                <a:latin typeface="Bookman Old Style" panose="02050604050505020204" pitchFamily="18" charset="0"/>
              </a:rPr>
              <a:t>знаю.</a:t>
            </a:r>
            <a:endParaRPr lang="ru-RU" sz="2000" b="1" i="1" dirty="0">
              <a:latin typeface="Bookman Old Style" panose="02050604050505020204" pitchFamily="18" charset="0"/>
            </a:endParaRPr>
          </a:p>
          <a:p>
            <a:pPr algn="ctr"/>
            <a:r>
              <a:rPr lang="ru-RU" sz="2000" b="1" i="1" dirty="0">
                <a:latin typeface="Bookman Old Style" panose="02050604050505020204" pitchFamily="18" charset="0"/>
              </a:rPr>
              <a:t>Быстро вянет первоцвет.</a:t>
            </a:r>
          </a:p>
          <a:p>
            <a:pPr algn="ctr"/>
            <a:r>
              <a:rPr lang="ru-RU" sz="2000" b="1" i="1" dirty="0">
                <a:latin typeface="Bookman Old Style" panose="02050604050505020204" pitchFamily="18" charset="0"/>
              </a:rPr>
              <a:t>Пусто, скучно стало на поляне,</a:t>
            </a:r>
          </a:p>
          <a:p>
            <a:pPr algn="ctr"/>
            <a:r>
              <a:rPr lang="ru-RU" sz="2000" b="1" i="1" dirty="0">
                <a:latin typeface="Bookman Old Style" panose="02050604050505020204" pitchFamily="18" charset="0"/>
              </a:rPr>
              <a:t>Вестников весны там больше нет.</a:t>
            </a:r>
          </a:p>
          <a:p>
            <a:pPr algn="ctr"/>
            <a:r>
              <a:rPr lang="ru-RU" sz="2000" b="1" i="1" dirty="0">
                <a:latin typeface="Bookman Old Style" panose="02050604050505020204" pitchFamily="18" charset="0"/>
              </a:rPr>
              <a:t>Очень просто </a:t>
            </a:r>
            <a:r>
              <a:rPr lang="ru-RU" sz="2000" b="1" i="1" dirty="0" smtClean="0">
                <a:latin typeface="Bookman Old Style" panose="02050604050505020204" pitchFamily="18" charset="0"/>
              </a:rPr>
              <a:t>погубить </a:t>
            </a:r>
            <a:r>
              <a:rPr lang="ru-RU" sz="2000" b="1" i="1" dirty="0">
                <a:latin typeface="Bookman Old Style" panose="02050604050505020204" pitchFamily="18" charset="0"/>
              </a:rPr>
              <a:t>живое.</a:t>
            </a:r>
          </a:p>
          <a:p>
            <a:pPr algn="ctr"/>
            <a:r>
              <a:rPr lang="ru-RU" sz="2000" b="1" i="1" dirty="0">
                <a:latin typeface="Bookman Old Style" panose="02050604050505020204" pitchFamily="18" charset="0"/>
              </a:rPr>
              <a:t>Ведь не могут же подснежники </a:t>
            </a:r>
            <a:r>
              <a:rPr lang="ru-RU" sz="2000" b="1" i="1" dirty="0" smtClean="0">
                <a:latin typeface="Bookman Old Style" panose="02050604050505020204" pitchFamily="18" charset="0"/>
              </a:rPr>
              <a:t>сказать: </a:t>
            </a:r>
            <a:br>
              <a:rPr lang="ru-RU" sz="2000" b="1" i="1" dirty="0" smtClean="0">
                <a:latin typeface="Bookman Old Style" panose="02050604050505020204" pitchFamily="18" charset="0"/>
              </a:rPr>
            </a:br>
            <a:r>
              <a:rPr lang="ru-RU" sz="2000" b="1" i="1" dirty="0" smtClean="0">
                <a:latin typeface="Bookman Old Style" panose="02050604050505020204" pitchFamily="18" charset="0"/>
              </a:rPr>
              <a:t>«Наслаждайтесь </a:t>
            </a:r>
            <a:r>
              <a:rPr lang="ru-RU" sz="2000" b="1" i="1" dirty="0">
                <a:latin typeface="Bookman Old Style" panose="02050604050505020204" pitchFamily="18" charset="0"/>
              </a:rPr>
              <a:t>нашей </a:t>
            </a:r>
            <a:endParaRPr lang="ru-RU" sz="2000" b="1" i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2000" b="1" i="1" dirty="0">
                <a:latin typeface="Bookman Old Style" panose="02050604050505020204" pitchFamily="18" charset="0"/>
              </a:rPr>
              <a:t>к</a:t>
            </a:r>
            <a:r>
              <a:rPr lang="ru-RU" sz="2000" b="1" i="1" dirty="0" smtClean="0">
                <a:latin typeface="Bookman Old Style" panose="02050604050505020204" pitchFamily="18" charset="0"/>
              </a:rPr>
              <a:t>расотою</a:t>
            </a:r>
            <a:r>
              <a:rPr lang="ru-RU" sz="2000" b="1" i="1" dirty="0">
                <a:latin typeface="Bookman Old Style" panose="02050604050505020204" pitchFamily="18" charset="0"/>
              </a:rPr>
              <a:t>.</a:t>
            </a:r>
          </a:p>
          <a:p>
            <a:pPr algn="ctr"/>
            <a:r>
              <a:rPr lang="ru-RU" sz="2000" b="1" i="1" dirty="0">
                <a:latin typeface="Bookman Old Style" panose="02050604050505020204" pitchFamily="18" charset="0"/>
              </a:rPr>
              <a:t>Только очень просим </a:t>
            </a:r>
            <a:endParaRPr lang="ru-RU" sz="2000" b="1" i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2000" b="1" i="1" dirty="0" smtClean="0">
                <a:latin typeface="Bookman Old Style" panose="02050604050505020204" pitchFamily="18" charset="0"/>
              </a:rPr>
              <a:t>нас </a:t>
            </a:r>
            <a:r>
              <a:rPr lang="ru-RU" sz="2000" b="1" i="1" dirty="0">
                <a:latin typeface="Bookman Old Style" panose="02050604050505020204" pitchFamily="18" charset="0"/>
              </a:rPr>
              <a:t>не </a:t>
            </a:r>
            <a:r>
              <a:rPr lang="ru-RU" sz="2000" b="1" i="1" dirty="0" smtClean="0">
                <a:latin typeface="Bookman Old Style" panose="02050604050505020204" pitchFamily="18" charset="0"/>
              </a:rPr>
              <a:t>рвать!»</a:t>
            </a:r>
            <a:endParaRPr lang="ru-RU" sz="20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79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604124"/>
            <a:ext cx="5379075" cy="44171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83529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Bookman Old Style" panose="02050604050505020204" pitchFamily="18" charset="0"/>
              </a:rPr>
              <a:t>Социально-экологическая</a:t>
            </a:r>
            <a:br>
              <a:rPr lang="ru-RU" sz="2000" b="1" i="1" dirty="0">
                <a:latin typeface="Bookman Old Style" panose="02050604050505020204" pitchFamily="18" charset="0"/>
              </a:rPr>
            </a:br>
            <a:r>
              <a:rPr lang="ru-RU" sz="2000" b="1" i="1" dirty="0">
                <a:latin typeface="Bookman Old Style" panose="02050604050505020204" pitchFamily="18" charset="0"/>
              </a:rPr>
              <a:t>акция «</a:t>
            </a:r>
            <a:r>
              <a:rPr lang="ru-RU" sz="2000" b="1" i="1" dirty="0" smtClean="0">
                <a:latin typeface="Bookman Old Style" panose="02050604050505020204" pitchFamily="18" charset="0"/>
              </a:rPr>
              <a:t>Крышка - малышка»- это </a:t>
            </a:r>
            <a:r>
              <a:rPr lang="ru-RU" sz="2000" b="1" i="1" dirty="0">
                <a:latin typeface="Bookman Old Style" panose="02050604050505020204" pitchFamily="18" charset="0"/>
              </a:rPr>
              <a:t>благотворительная акция, организованная для помощи детям с тяжелыми заболеваниями. </a:t>
            </a:r>
            <a:endParaRPr lang="ru-RU" sz="2000" b="1" i="1" dirty="0" smtClean="0">
              <a:latin typeface="Bookman Old Style" panose="02050604050505020204" pitchFamily="18" charset="0"/>
            </a:endParaRPr>
          </a:p>
          <a:p>
            <a:pPr algn="ctr"/>
            <a:endParaRPr lang="ru-RU" sz="2000" b="1" i="1" dirty="0" smtClean="0">
              <a:latin typeface="Bookman Old Style" panose="02050604050505020204" pitchFamily="18" charset="0"/>
            </a:endParaRPr>
          </a:p>
          <a:p>
            <a:pPr marL="4660900" algn="ctr"/>
            <a:r>
              <a:rPr lang="ru-RU" sz="2000" b="1" i="1" dirty="0" smtClean="0">
                <a:latin typeface="Bookman Old Style" panose="02050604050505020204" pitchFamily="18" charset="0"/>
              </a:rPr>
              <a:t>Всё</a:t>
            </a:r>
            <a:r>
              <a:rPr lang="ru-RU" sz="2000" b="1" i="1" dirty="0">
                <a:latin typeface="Bookman Old Style" panose="02050604050505020204" pitchFamily="18" charset="0"/>
              </a:rPr>
              <a:t>, что нужно для помощи - не выбрасывать пластиковые крышечки от бутылок, ведь это не просто мусор, а ценный и важный ресурс. </a:t>
            </a:r>
            <a:r>
              <a:rPr lang="ru-RU" sz="2000" b="1" i="1" dirty="0" smtClean="0">
                <a:latin typeface="Bookman Old Style" panose="02050604050505020204" pitchFamily="18" charset="0"/>
              </a:rPr>
              <a:t>Волонтёры сдают </a:t>
            </a:r>
            <a:r>
              <a:rPr lang="ru-RU" sz="2000" b="1" i="1" dirty="0">
                <a:latin typeface="Bookman Old Style" panose="02050604050505020204" pitchFamily="18" charset="0"/>
              </a:rPr>
              <a:t>крышечки в переработку, а вырученные средства </a:t>
            </a:r>
            <a:r>
              <a:rPr lang="ru-RU" sz="2000" b="1" i="1" dirty="0" smtClean="0">
                <a:latin typeface="Bookman Old Style" panose="02050604050505020204" pitchFamily="18" charset="0"/>
              </a:rPr>
              <a:t>направляют </a:t>
            </a:r>
            <a:r>
              <a:rPr lang="ru-RU" sz="2000" b="1" i="1" dirty="0">
                <a:latin typeface="Bookman Old Style" panose="02050604050505020204" pitchFamily="18" charset="0"/>
              </a:rPr>
              <a:t>на оплату лечения тяжелобольных </a:t>
            </a:r>
            <a:r>
              <a:rPr lang="ru-RU" sz="2000" b="1" i="1" dirty="0" smtClean="0">
                <a:latin typeface="Bookman Old Style" panose="02050604050505020204" pitchFamily="18" charset="0"/>
              </a:rPr>
              <a:t>детей.</a:t>
            </a:r>
          </a:p>
          <a:p>
            <a:pPr marL="342900" indent="-342900" algn="ctr">
              <a:buFontTx/>
              <a:buChar char="-"/>
            </a:pPr>
            <a:endParaRPr lang="ru-RU" sz="2000" b="1" i="1" dirty="0">
              <a:latin typeface="Bookman Old Style" panose="02050604050505020204" pitchFamily="18" charset="0"/>
            </a:endParaRPr>
          </a:p>
          <a:p>
            <a:pPr marL="342900" indent="-342900" algn="ctr">
              <a:buFontTx/>
              <a:buChar char="-"/>
            </a:pPr>
            <a:endParaRPr lang="ru-RU" sz="20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4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b1adcxrbp.xn--p1ai/wp-content/uploads/2020/04/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16632"/>
            <a:ext cx="8885563" cy="62646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tambov.ru/images/news/2019-04/29-04/imgonline-com-ua-Resize-Va8CX3L8WUyM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3744416" cy="2464790"/>
          </a:xfrm>
          <a:prstGeom prst="ellipse">
            <a:avLst/>
          </a:prstGeom>
          <a:ln w="63500" cap="rnd">
            <a:solidFill>
              <a:srgbClr val="09810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587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204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kih</dc:creator>
  <cp:lastModifiedBy>860230</cp:lastModifiedBy>
  <cp:revision>17</cp:revision>
  <dcterms:created xsi:type="dcterms:W3CDTF">2021-03-20T15:11:11Z</dcterms:created>
  <dcterms:modified xsi:type="dcterms:W3CDTF">2021-03-24T06:02:16Z</dcterms:modified>
</cp:coreProperties>
</file>