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2"/>
  </p:sldMasterIdLst>
  <p:notesMasterIdLst>
    <p:notesMasterId r:id="rId15"/>
  </p:notesMasterIdLst>
  <p:handoutMasterIdLst>
    <p:handoutMasterId r:id="rId16"/>
  </p:handoutMasterIdLst>
  <p:sldIdLst>
    <p:sldId id="265" r:id="rId3"/>
    <p:sldId id="283" r:id="rId4"/>
    <p:sldId id="315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</p:sldIdLst>
  <p:sldSz cx="12188825" cy="6858000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12EAC1-7E8C-401B-A66B-3B4E486022B7}">
          <p14:sldIdLst>
            <p14:sldId id="265"/>
            <p14:sldId id="283"/>
            <p14:sldId id="315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Раздел без заголовка" id="{EFDDF50C-AD5A-4B1F-98F3-724910AB5C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29" autoAdjust="0"/>
  </p:normalViewPr>
  <p:slideViewPr>
    <p:cSldViewPr showGuides="1">
      <p:cViewPr varScale="1">
        <p:scale>
          <a:sx n="116" d="100"/>
          <a:sy n="116" d="100"/>
        </p:scale>
        <p:origin x="330" y="108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u-RU"/>
              <a:pPr/>
              <a:t>08.09.2021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pPr/>
              <a:t>08.09.2021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5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8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6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1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7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5749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43" y="4243845"/>
            <a:ext cx="3076307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57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09342" y="2590078"/>
            <a:ext cx="3076308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45" y="2733709"/>
            <a:ext cx="8142013" cy="1373070"/>
          </a:xfrm>
        </p:spPr>
        <p:txBody>
          <a:bodyPr anchor="b">
            <a:noAutofit/>
          </a:bodyPr>
          <a:lstStyle>
            <a:lvl1pPr algn="r">
              <a:defRPr sz="53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145" y="4394040"/>
            <a:ext cx="8142013" cy="1117687"/>
          </a:xfrm>
        </p:spPr>
        <p:txBody>
          <a:bodyPr>
            <a:normAutofit/>
          </a:bodyPr>
          <a:lstStyle>
            <a:lvl1pPr marL="0" indent="0" algn="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2936" y="2750337"/>
            <a:ext cx="1171583" cy="1356442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93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6" y="4711617"/>
            <a:ext cx="9611355" cy="453051"/>
          </a:xfrm>
        </p:spPr>
        <p:txBody>
          <a:bodyPr anchor="b">
            <a:normAutofit/>
          </a:bodyPr>
          <a:lstStyle>
            <a:lvl1pPr>
              <a:defRPr sz="2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146" y="609598"/>
            <a:ext cx="9611355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2" y="5169584"/>
            <a:ext cx="9611358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310"/>
            <a:ext cx="1153850" cy="1090789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692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609597"/>
            <a:ext cx="9611354" cy="3592750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616"/>
            <a:ext cx="1153850" cy="1090789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594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563" y="609599"/>
            <a:ext cx="8716606" cy="3036061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1923" y="3653379"/>
            <a:ext cx="8154455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420" y="74811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1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0293" y="30335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77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2" y="4711616"/>
            <a:ext cx="9611358" cy="5885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3" y="5300150"/>
            <a:ext cx="9611358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048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047" y="753228"/>
            <a:ext cx="962245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774" y="2336873"/>
            <a:ext cx="3069235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145" y="3022674"/>
            <a:ext cx="3048908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4995" y="233687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4443" y="3022674"/>
            <a:ext cx="306244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2275" y="2336873"/>
            <a:ext cx="306922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2275" y="3022674"/>
            <a:ext cx="3069226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617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6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141" y="4297503"/>
            <a:ext cx="3048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141" y="2336873"/>
            <a:ext cx="304891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141" y="4873765"/>
            <a:ext cx="3048911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4444" y="429750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4443" y="2336873"/>
            <a:ext cx="306244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3090" y="4873764"/>
            <a:ext cx="3066498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8796" y="4297503"/>
            <a:ext cx="3062707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28795" y="2336873"/>
            <a:ext cx="306270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28671" y="4873762"/>
            <a:ext cx="306676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6520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70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3428" y="1869573"/>
            <a:ext cx="5106988" cy="136784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5424" y="5372581"/>
            <a:ext cx="1602997" cy="136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6593" y="609597"/>
            <a:ext cx="107352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145" y="609598"/>
            <a:ext cx="886769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5353" y="5936188"/>
            <a:ext cx="2742486" cy="365125"/>
          </a:xfrm>
        </p:spPr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145" y="5936189"/>
            <a:ext cx="6125209" cy="365125"/>
          </a:xfrm>
        </p:spPr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4921" y="5398634"/>
            <a:ext cx="1153850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538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ое изображение титульного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dirty="0"/>
              <a:t>Щелкните, чтобы ввести имя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/>
              <a:t>Год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385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870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191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290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8" y="4087901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69" y="2726267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2869895"/>
            <a:ext cx="9611356" cy="1090788"/>
          </a:xfrm>
        </p:spPr>
        <p:txBody>
          <a:bodyPr anchor="ctr">
            <a:normAutofit/>
          </a:bodyPr>
          <a:lstStyle>
            <a:lvl1pPr algn="r"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4232172"/>
            <a:ext cx="9611356" cy="1704017"/>
          </a:xfrm>
        </p:spPr>
        <p:txBody>
          <a:bodyPr>
            <a:normAutofit/>
          </a:bodyPr>
          <a:lstStyle>
            <a:lvl1pPr marL="0" indent="0" algn="r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662" y="2869896"/>
            <a:ext cx="1153850" cy="1090789"/>
          </a:xfrm>
        </p:spPr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73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143" y="2336873"/>
            <a:ext cx="4697134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2666" y="2336873"/>
            <a:ext cx="4698834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40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3" y="753230"/>
            <a:ext cx="9611359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115" y="2336874"/>
            <a:ext cx="4471162" cy="6931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146" y="3030009"/>
            <a:ext cx="4697131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8638" y="2336873"/>
            <a:ext cx="4472863" cy="69207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2667" y="3030009"/>
            <a:ext cx="469883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750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926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99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753227"/>
            <a:ext cx="9611355" cy="108094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26" y="2336874"/>
            <a:ext cx="5606875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5" y="2336873"/>
            <a:ext cx="3789091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6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7" y="753228"/>
            <a:ext cx="9611353" cy="1080938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7066" y="2336874"/>
            <a:ext cx="5424436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2336874"/>
            <a:ext cx="387524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43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2336873"/>
            <a:ext cx="9611357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014" y="593618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08.09.2021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144" y="5936189"/>
            <a:ext cx="68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6662" y="753228"/>
            <a:ext cx="1153850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44168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98068" y="2564904"/>
            <a:ext cx="6264696" cy="103671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Cambria"/>
              </a:rPr>
              <a:t>ИЗОСТУДИЯ «БОЖЬИ КОРОВКИ»</a:t>
            </a:r>
            <a:r>
              <a:rPr lang="ru-RU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 </a:t>
            </a:r>
            <a:r>
              <a:rPr lang="ru-RU" sz="3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/>
            </a:r>
            <a:br>
              <a:rPr lang="ru-RU" sz="3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</a:br>
            <a:r>
              <a:rPr lang="ru-RU" sz="3600" b="0" i="0" dirty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Тема: </a:t>
            </a:r>
            <a:r>
              <a:rPr lang="ru-RU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«Волшебная страна </a:t>
            </a:r>
            <a:r>
              <a:rPr lang="ru-RU" sz="3600" b="0" i="0" dirty="0" err="1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творчесва</a:t>
            </a:r>
            <a:r>
              <a:rPr lang="ru-RU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»</a:t>
            </a:r>
            <a:r>
              <a:rPr lang="ru-RU" sz="1800" dirty="0">
                <a:latin typeface="Cambria"/>
              </a:rPr>
              <a:t/>
            </a:r>
            <a:br>
              <a:rPr lang="ru-RU" sz="1800" dirty="0">
                <a:latin typeface="Cambria"/>
              </a:rPr>
            </a:br>
            <a:endParaRPr lang="ru-RU" sz="36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30316" y="4725145"/>
            <a:ext cx="6575649" cy="158417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 smtClean="0"/>
              <a:t>Сафонова Анна Анатольевна – педагог дополнительного образования, ВКК</a:t>
            </a:r>
            <a:endParaRPr lang="ru-RU" sz="2600" b="1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/>
              <a:t>МБДОУ Детский сад общеразвивающего вида №144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/>
              <a:t>г. Воронеж Коминтерновский район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600" b="1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1800" b="0" i="0" baseline="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022263" y="478001"/>
            <a:ext cx="6336704" cy="838200"/>
          </a:xfrm>
        </p:spPr>
        <p:txBody>
          <a:bodyPr/>
          <a:lstStyle/>
          <a:p>
            <a:pPr marL="0" indent="0" algn="ctr" defTabSz="914400">
              <a:lnSpc>
                <a:spcPct val="85000"/>
              </a:lnSpc>
              <a:spcBef>
                <a:spcPts val="1800"/>
              </a:spcBef>
              <a:buNone/>
            </a:pPr>
            <a:r>
              <a:rPr lang="ru-RU" sz="3600" dirty="0" smtClean="0">
                <a:solidFill>
                  <a:srgbClr val="1E83DE"/>
                </a:solidFill>
                <a:latin typeface="Cambria"/>
              </a:rPr>
              <a:t>2021-2022 </a:t>
            </a:r>
            <a:r>
              <a:rPr lang="ru-RU" sz="3600" dirty="0">
                <a:solidFill>
                  <a:srgbClr val="1E83DE"/>
                </a:solidFill>
                <a:latin typeface="Cambria"/>
              </a:rPr>
              <a:t>учебный год</a:t>
            </a:r>
            <a:r>
              <a:rPr lang="ru-RU" sz="3600" b="0" i="0" baseline="0" dirty="0">
                <a:solidFill>
                  <a:srgbClr val="1E83DE"/>
                </a:solidFill>
                <a:latin typeface="Cambri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 txBox="1">
            <a:spLocks/>
          </p:cNvSpPr>
          <p:nvPr/>
        </p:nvSpPr>
        <p:spPr>
          <a:xfrm>
            <a:off x="5590356" y="4087962"/>
            <a:ext cx="1872208" cy="886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Овощи,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Фрукты,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1575" y="7885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2800" b="1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9982844" y="4019698"/>
            <a:ext cx="1944216" cy="568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Мягкие игрушки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куклы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68" y="685796"/>
            <a:ext cx="4113937" cy="3085453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4310312" y="692569"/>
            <a:ext cx="2304256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для игровых моментов, обследования и рисования с натуры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1" y="4094143"/>
            <a:ext cx="3519945" cy="2639959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4150196" y="5517232"/>
            <a:ext cx="1944216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Деревянная и глиняная народная игрушка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3358108" y="2916197"/>
            <a:ext cx="1944216" cy="989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 цветы и ветви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622" y="653269"/>
            <a:ext cx="3717032" cy="27877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68" y="4019698"/>
            <a:ext cx="2671546" cy="26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 txBox="1">
            <a:spLocks/>
          </p:cNvSpPr>
          <p:nvPr/>
        </p:nvSpPr>
        <p:spPr>
          <a:xfrm>
            <a:off x="3733718" y="1044974"/>
            <a:ext cx="3672408" cy="2084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Наглядные пособия для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партиотического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воспитания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знакомства с культурой родного края:</a:t>
            </a:r>
          </a:p>
          <a:p>
            <a:pPr algn="ctr"/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воронежская керамика,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воронежский народный костюм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64396" y="128957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6" y="3645024"/>
            <a:ext cx="4014192" cy="3010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6453" y="594521"/>
            <a:ext cx="3980061" cy="2985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8554" y="848714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 txBox="1">
            <a:spLocks/>
          </p:cNvSpPr>
          <p:nvPr/>
        </p:nvSpPr>
        <p:spPr>
          <a:xfrm>
            <a:off x="1197868" y="4653136"/>
            <a:ext cx="2926060" cy="10040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Информационный стенд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изостудии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13892" y="94587"/>
            <a:ext cx="9974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ОРГАНИЗАЦИЯ СРЕДЫ ДЛЯ ДИАЛОГА С РОДИТЕЛЯМИ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772943"/>
            <a:ext cx="3816424" cy="2860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3789040"/>
            <a:ext cx="3779912" cy="2834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304764"/>
            <a:ext cx="4464496" cy="3348372"/>
          </a:xfrm>
          <a:prstGeom prst="rect">
            <a:avLst/>
          </a:prstGeom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5734372" y="2433082"/>
            <a:ext cx="2681750" cy="13286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 детских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группах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49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713" y="6237288"/>
            <a:ext cx="3961450" cy="39357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левая точка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2603" y="6312744"/>
            <a:ext cx="3124200" cy="3181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правая точка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21772" y="2980952"/>
            <a:ext cx="3550920" cy="393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левая точка</a:t>
            </a: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654252" y="2980952"/>
            <a:ext cx="3124200" cy="31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правая точка</a:t>
            </a: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714243" y="1700808"/>
            <a:ext cx="31242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изостудию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(ранний возраст,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нужное подчеркнуть)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четырех точек по периметру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4621115" y="237752"/>
            <a:ext cx="3977640" cy="2743200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221455" y="236510"/>
            <a:ext cx="3977640" cy="2743200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217523" y="3434308"/>
            <a:ext cx="3977640" cy="2743200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4617514" y="3447116"/>
            <a:ext cx="3977640" cy="2743200"/>
          </a:xfrm>
        </p:spPr>
      </p:pic>
    </p:spTree>
    <p:extLst>
      <p:ext uri="{BB962C8B-B14F-4D97-AF65-F5344CB8AC3E}">
        <p14:creationId xmlns:p14="http://schemas.microsoft.com/office/powerpoint/2010/main" val="27050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74532" y="5229200"/>
            <a:ext cx="3961450" cy="39357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противоположном направлении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125860" y="5157192"/>
            <a:ext cx="3672408" cy="4655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вход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405780" y="1288171"/>
            <a:ext cx="5328592" cy="3674891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" b="4304"/>
          <a:stretch>
            <a:fillRect/>
          </a:stretch>
        </p:blipFill>
        <p:spPr>
          <a:xfrm>
            <a:off x="6381750" y="1277938"/>
            <a:ext cx="5329238" cy="3652837"/>
          </a:xfrm>
        </p:spPr>
      </p:pic>
      <p:sp>
        <p:nvSpPr>
          <p:cNvPr id="14" name="Прямоугольник 13"/>
          <p:cNvSpPr/>
          <p:nvPr/>
        </p:nvSpPr>
        <p:spPr>
          <a:xfrm>
            <a:off x="4582244" y="317718"/>
            <a:ext cx="284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из центра изостудии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92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60704" y="260648"/>
            <a:ext cx="3124200" cy="11136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РАБОЧИЙ СЕКТОР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6580" y="1389856"/>
            <a:ext cx="4032448" cy="182880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Изостудия - </a:t>
            </a:r>
            <a:r>
              <a:rPr lang="ru-RU" sz="6400" dirty="0"/>
              <a:t>это место </a:t>
            </a:r>
            <a:r>
              <a:rPr lang="ru-RU" sz="6400" dirty="0" smtClean="0"/>
              <a:t>для ежедневных творческих занятий, направленных на развитие эстетического отношения ребенка к окружающему миру, воспитание его художественного вкуса, а также интереса к произведениям искусства и творческой деятельности.</a:t>
            </a:r>
          </a:p>
          <a:p>
            <a:r>
              <a:rPr lang="ru-RU" sz="6400" dirty="0" smtClean="0"/>
              <a:t>Поэтому организация </a:t>
            </a:r>
            <a:r>
              <a:rPr lang="ru-RU" sz="6400" dirty="0"/>
              <a:t>предметно- пространственной среды в </a:t>
            </a:r>
            <a:r>
              <a:rPr lang="ru-RU" sz="6400" dirty="0" smtClean="0"/>
              <a:t>изостудии является </a:t>
            </a:r>
            <a:r>
              <a:rPr lang="ru-RU" sz="6400" dirty="0"/>
              <a:t>важной составляющей </a:t>
            </a:r>
            <a:r>
              <a:rPr lang="ru-RU" sz="6400" dirty="0" smtClean="0"/>
              <a:t>создания оптимальных </a:t>
            </a:r>
            <a:r>
              <a:rPr lang="ru-RU" sz="6400" dirty="0"/>
              <a:t>условий для </a:t>
            </a:r>
            <a:r>
              <a:rPr lang="ru-RU" sz="6400" dirty="0" smtClean="0"/>
              <a:t>удовлетворения потребности детей в самовыражении посредством изобразительной деятельности, их духовного обогащения, психологического и интеллектуального развития. </a:t>
            </a:r>
            <a:endParaRPr lang="ru-RU" sz="6400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 b="8676"/>
          <a:stretch>
            <a:fillRect/>
          </a:stretch>
        </p:blipFill>
        <p:spPr>
          <a:xfrm>
            <a:off x="477838" y="1196975"/>
            <a:ext cx="6523037" cy="4043363"/>
          </a:xfrm>
        </p:spPr>
      </p:pic>
    </p:spTree>
    <p:extLst>
      <p:ext uri="{BB962C8B-B14F-4D97-AF65-F5344CB8AC3E}">
        <p14:creationId xmlns:p14="http://schemas.microsoft.com/office/powerpoint/2010/main" val="305922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8396" y="6042993"/>
            <a:ext cx="3961450" cy="39357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Световые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ланшеты 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рисования песком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837828" y="5103005"/>
            <a:ext cx="3672408" cy="4655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Магнитно-маркерная доска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33972" y="514517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2800" b="1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>
          <a:xfrm>
            <a:off x="1269876" y="1364241"/>
            <a:ext cx="5285326" cy="3645052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" b="3982"/>
          <a:stretch>
            <a:fillRect/>
          </a:stretch>
        </p:blipFill>
        <p:spPr>
          <a:xfrm rot="5400000">
            <a:off x="6498381" y="1473994"/>
            <a:ext cx="5761037" cy="3976688"/>
          </a:xfrm>
        </p:spPr>
      </p:pic>
    </p:spTree>
    <p:extLst>
      <p:ext uri="{BB962C8B-B14F-4D97-AF65-F5344CB8AC3E}">
        <p14:creationId xmlns:p14="http://schemas.microsoft.com/office/powerpoint/2010/main" val="334424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 txBox="1">
            <a:spLocks/>
          </p:cNvSpPr>
          <p:nvPr/>
        </p:nvSpPr>
        <p:spPr>
          <a:xfrm>
            <a:off x="4330216" y="980728"/>
            <a:ext cx="3672408" cy="12920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 для педагога:</a:t>
            </a:r>
          </a:p>
          <a:p>
            <a:pPr algn="ctr"/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омпьютер,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принтер,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роектор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50196" y="0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618177"/>
            <a:ext cx="3960440" cy="2970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633862"/>
            <a:ext cx="3923928" cy="29429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50196" y="3786521"/>
            <a:ext cx="3977755" cy="298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 txBox="1">
            <a:spLocks/>
          </p:cNvSpPr>
          <p:nvPr/>
        </p:nvSpPr>
        <p:spPr>
          <a:xfrm>
            <a:off x="693812" y="4504694"/>
            <a:ext cx="3672408" cy="920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Печатные дидактические материалы и наглядные пособия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50196" y="0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6411" y="2549480"/>
            <a:ext cx="4677139" cy="3507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62372" y="625703"/>
            <a:ext cx="5004048" cy="3753036"/>
          </a:xfrm>
          <a:prstGeom prst="rect">
            <a:avLst/>
          </a:prstGeom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6968776" y="908720"/>
            <a:ext cx="3672408" cy="920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дидактические материалы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16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 txBox="1">
            <a:spLocks/>
          </p:cNvSpPr>
          <p:nvPr/>
        </p:nvSpPr>
        <p:spPr>
          <a:xfrm>
            <a:off x="-242292" y="4141486"/>
            <a:ext cx="3672408" cy="920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рисованию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34172" y="70582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2800" b="1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7918797" y="5365063"/>
            <a:ext cx="3672408" cy="488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литература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8" y="836712"/>
            <a:ext cx="4783181" cy="3587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666308"/>
            <a:ext cx="3540494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276872"/>
            <a:ext cx="3867497" cy="2719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4005064"/>
            <a:ext cx="3776780" cy="2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 txBox="1">
            <a:spLocks/>
          </p:cNvSpPr>
          <p:nvPr/>
        </p:nvSpPr>
        <p:spPr>
          <a:xfrm>
            <a:off x="4294212" y="2913706"/>
            <a:ext cx="1944216" cy="568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Дымковская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игрушка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50196" y="0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1" y="487392"/>
            <a:ext cx="4032448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3717032"/>
            <a:ext cx="4050196" cy="3037647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438228" y="6161812"/>
            <a:ext cx="1944216" cy="568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Гжельская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роспись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3572465"/>
            <a:ext cx="4176464" cy="3132348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9334772" y="2780928"/>
            <a:ext cx="1944216" cy="568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Хохломская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роспись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19" y="487392"/>
            <a:ext cx="2851121" cy="36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5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313D3F-4C96-479C-A8EF-55F4C04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0</TotalTime>
  <Words>278</Words>
  <Application>Microsoft Office PowerPoint</Application>
  <PresentationFormat>Произвольный</PresentationFormat>
  <Paragraphs>74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Cambria</vt:lpstr>
      <vt:lpstr>Trebuchet MS</vt:lpstr>
      <vt:lpstr>Wingdings</vt:lpstr>
      <vt:lpstr>Берлин</vt:lpstr>
      <vt:lpstr>ИЗОСТУДИЯ «БОЖЬИ КОРОВКИ»  Тема: «Волшебная страна творчесва» </vt:lpstr>
      <vt:lpstr>Нижняя левая точка</vt:lpstr>
      <vt:lpstr>В противоположном направлении</vt:lpstr>
      <vt:lpstr>РАБОЧИЙ СЕКТОР</vt:lpstr>
      <vt:lpstr>Световые планшеты  для рисования песком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группа №4, 4-5 лет  Тема: «Наш любимый детский сад»</dc:title>
  <dc:creator/>
  <cp:lastModifiedBy/>
  <cp:revision>2</cp:revision>
  <dcterms:created xsi:type="dcterms:W3CDTF">2018-04-22T15:15:56Z</dcterms:created>
  <dcterms:modified xsi:type="dcterms:W3CDTF">2021-09-09T08:04:47Z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1871677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  <property fmtid="{D5CDD505-2E9C-101B-9397-08002B2CF9AE}" pid="5" name="_TemplateID">
    <vt:lpwstr>TC028133329991</vt:lpwstr>
  </property>
</Properties>
</file>