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06" r:id="rId2"/>
  </p:sldMasterIdLst>
  <p:notesMasterIdLst>
    <p:notesMasterId r:id="rId15"/>
  </p:notesMasterIdLst>
  <p:handoutMasterIdLst>
    <p:handoutMasterId r:id="rId16"/>
  </p:handoutMasterIdLst>
  <p:sldIdLst>
    <p:sldId id="265" r:id="rId3"/>
    <p:sldId id="283" r:id="rId4"/>
    <p:sldId id="315" r:id="rId5"/>
    <p:sldId id="314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</p:sldIdLst>
  <p:sldSz cx="12188825" cy="6858000"/>
  <p:notesSz cx="9309100" cy="7023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315"/>
            <p14:sldId id="314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</p14:sldIdLst>
        </p14:section>
        <p14:section name="Раздел без заголовка" id="{EFDDF50C-AD5A-4B1F-98F3-724910AB5C93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116" d="100"/>
          <a:sy n="116" d="100"/>
        </p:scale>
        <p:origin x="330" y="10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08.09.2021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08.09.2021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4599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784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160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15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810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314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0637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6740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346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5749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343" y="4243845"/>
            <a:ext cx="3076307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5750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09342" y="2590078"/>
            <a:ext cx="3076308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145" y="2733709"/>
            <a:ext cx="8142013" cy="1373070"/>
          </a:xfrm>
        </p:spPr>
        <p:txBody>
          <a:bodyPr anchor="b">
            <a:noAutofit/>
          </a:bodyPr>
          <a:lstStyle>
            <a:lvl1pPr algn="r">
              <a:defRPr sz="539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145" y="4394040"/>
            <a:ext cx="8142013" cy="1117687"/>
          </a:xfrm>
        </p:spPr>
        <p:txBody>
          <a:bodyPr>
            <a:normAutofit/>
          </a:bodyPr>
          <a:lstStyle>
            <a:lvl1pPr marL="0" indent="0" algn="r">
              <a:buNone/>
              <a:defRPr sz="19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2936" y="2750337"/>
            <a:ext cx="1171583" cy="1356442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931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6" y="4711617"/>
            <a:ext cx="9611355" cy="453051"/>
          </a:xfrm>
        </p:spPr>
        <p:txBody>
          <a:bodyPr anchor="b">
            <a:normAutofit/>
          </a:bodyPr>
          <a:lstStyle>
            <a:lvl1pPr>
              <a:defRPr sz="23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146" y="609598"/>
            <a:ext cx="9611355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2" y="5169584"/>
            <a:ext cx="9611358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11310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76920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5" y="609597"/>
            <a:ext cx="9611354" cy="3592750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6" y="4711616"/>
            <a:ext cx="9611355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1161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85946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563" y="609599"/>
            <a:ext cx="8716606" cy="3036061"/>
          </a:xfrm>
        </p:spPr>
        <p:txBody>
          <a:bodyPr anchor="ctr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1923" y="3653379"/>
            <a:ext cx="8154455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6" y="4711616"/>
            <a:ext cx="9611355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0992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6" name="TextBox 15"/>
          <p:cNvSpPr txBox="1"/>
          <p:nvPr/>
        </p:nvSpPr>
        <p:spPr>
          <a:xfrm>
            <a:off x="583420" y="74811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1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0293" y="3033524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1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8779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5094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5929622"/>
            <a:ext cx="1602580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3071" y="4567988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2" y="4711616"/>
            <a:ext cx="9611358" cy="588535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3" y="5300150"/>
            <a:ext cx="9611358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6662" y="470992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00482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047" y="753228"/>
            <a:ext cx="9622454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774" y="2336873"/>
            <a:ext cx="3069235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145" y="3022674"/>
            <a:ext cx="3048908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4995" y="2336873"/>
            <a:ext cx="306244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4443" y="3022674"/>
            <a:ext cx="306244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2275" y="2336873"/>
            <a:ext cx="3069226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2275" y="3022674"/>
            <a:ext cx="3069226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6177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145" y="753228"/>
            <a:ext cx="9611356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141" y="4297503"/>
            <a:ext cx="3048911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141" y="2336873"/>
            <a:ext cx="3048911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141" y="4873765"/>
            <a:ext cx="3048911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4444" y="4297503"/>
            <a:ext cx="3062442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4443" y="2336873"/>
            <a:ext cx="306244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3090" y="4873764"/>
            <a:ext cx="3066498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8796" y="4297503"/>
            <a:ext cx="3062707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28795" y="2336873"/>
            <a:ext cx="306270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28671" y="4873762"/>
            <a:ext cx="306676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652068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707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3428" y="1869573"/>
            <a:ext cx="5106988" cy="136784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5424" y="5372581"/>
            <a:ext cx="1602997" cy="13678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6593" y="609597"/>
            <a:ext cx="107352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145" y="609598"/>
            <a:ext cx="886769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5353" y="5936188"/>
            <a:ext cx="2742486" cy="365125"/>
          </a:xfrm>
        </p:spPr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145" y="5936189"/>
            <a:ext cx="6125209" cy="365125"/>
          </a:xfrm>
        </p:spPr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4921" y="5398634"/>
            <a:ext cx="1153850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5381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3855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8701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3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1913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72907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5094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68" y="4087901"/>
            <a:ext cx="1602580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3069" y="2726267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5" y="2869895"/>
            <a:ext cx="9611356" cy="1090788"/>
          </a:xfrm>
        </p:spPr>
        <p:txBody>
          <a:bodyPr anchor="ctr">
            <a:normAutofit/>
          </a:bodyPr>
          <a:lstStyle>
            <a:lvl1pPr algn="r">
              <a:defRPr sz="35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145" y="4232172"/>
            <a:ext cx="9611356" cy="1704017"/>
          </a:xfrm>
        </p:spPr>
        <p:txBody>
          <a:bodyPr>
            <a:normAutofit/>
          </a:bodyPr>
          <a:lstStyle>
            <a:lvl1pPr marL="0" indent="0" algn="r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6662" y="2869896"/>
            <a:ext cx="1153850" cy="1090789"/>
          </a:xfrm>
        </p:spPr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17355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143" y="2336873"/>
            <a:ext cx="4697134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2666" y="2336873"/>
            <a:ext cx="4698834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0400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3" y="753230"/>
            <a:ext cx="9611359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115" y="2336874"/>
            <a:ext cx="4471162" cy="693135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146" y="3030009"/>
            <a:ext cx="4697131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18638" y="2336873"/>
            <a:ext cx="4472863" cy="692076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2667" y="3030009"/>
            <a:ext cx="469883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75083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9269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6997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5" y="753227"/>
            <a:ext cx="9611355" cy="1080940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4626" y="2336874"/>
            <a:ext cx="5606875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5" y="2336873"/>
            <a:ext cx="3789091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169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5094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3070" y="1971234"/>
            <a:ext cx="1602580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5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3071" y="609600"/>
            <a:ext cx="1602580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147" y="753228"/>
            <a:ext cx="9611353" cy="1080938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7066" y="2336874"/>
            <a:ext cx="5424436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146" y="2336874"/>
            <a:ext cx="387524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24322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145" y="753228"/>
            <a:ext cx="9611357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145" y="2336873"/>
            <a:ext cx="9611357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49014" y="5936188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08.09.2021</a:t>
            </a:fld>
            <a:endParaRPr lang="ru-RU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144" y="5936189"/>
            <a:ext cx="68688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6662" y="753228"/>
            <a:ext cx="1153850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5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441685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Cambria"/>
              </a:rPr>
              <a:t>ИЗОСТУДИЯ «БОЖЬИ КОРОВКИ»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 </a:t>
            </a: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/>
            </a:r>
            <a:b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Тема: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«Волшебная страна </a:t>
            </a:r>
            <a:r>
              <a:rPr lang="ru-RU" sz="3600" b="0" i="0" dirty="0" err="1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творчесва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230316" y="4725145"/>
            <a:ext cx="6575649" cy="1584176"/>
          </a:xfrm>
        </p:spPr>
        <p:txBody>
          <a:bodyPr>
            <a:normAutofit fontScale="775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b="1" dirty="0" smtClean="0"/>
              <a:t>Сафонова Анна Анатольевна – педагог дополнительного образования, ВКК</a:t>
            </a:r>
            <a:endParaRPr lang="ru-RU" sz="26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b="1" dirty="0"/>
              <a:t>МБДОУ Детский сад общеразвивающего вида №144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600" b="1" dirty="0"/>
              <a:t>г. Воронеж Коминтерновский район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6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dirty="0" smtClean="0">
                <a:solidFill>
                  <a:srgbClr val="1E83DE"/>
                </a:solidFill>
                <a:latin typeface="Cambria"/>
              </a:rPr>
              <a:t>2021-2022 </a:t>
            </a:r>
            <a:r>
              <a:rPr lang="ru-RU" sz="3600" dirty="0">
                <a:solidFill>
                  <a:srgbClr val="1E83DE"/>
                </a:solidFill>
                <a:latin typeface="Cambria"/>
              </a:rPr>
              <a:t>учебный год</a:t>
            </a:r>
            <a:r>
              <a:rPr lang="ru-RU" sz="3600" b="0" i="0" baseline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2"/>
          <p:cNvSpPr txBox="1">
            <a:spLocks/>
          </p:cNvSpPr>
          <p:nvPr/>
        </p:nvSpPr>
        <p:spPr>
          <a:xfrm>
            <a:off x="5590356" y="4087962"/>
            <a:ext cx="1872208" cy="8860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Овощи,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Фрукты,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грибы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91575" y="7885"/>
            <a:ext cx="3741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2800" b="1" dirty="0"/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9982844" y="4019698"/>
            <a:ext cx="1944216" cy="5686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Мягкие игрушки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куклы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68" y="685796"/>
            <a:ext cx="4113937" cy="3085453"/>
          </a:xfrm>
          <a:prstGeom prst="rect">
            <a:avLst/>
          </a:prstGeom>
        </p:spPr>
      </p:pic>
      <p:sp>
        <p:nvSpPr>
          <p:cNvPr id="12" name="Заголовок 2"/>
          <p:cNvSpPr txBox="1">
            <a:spLocks/>
          </p:cNvSpPr>
          <p:nvPr/>
        </p:nvSpPr>
        <p:spPr>
          <a:xfrm>
            <a:off x="4310312" y="692569"/>
            <a:ext cx="2304256" cy="12241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Предметы для игровых моментов, обследования и рисования с натуры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251" y="4094143"/>
            <a:ext cx="3519945" cy="2639959"/>
          </a:xfrm>
          <a:prstGeom prst="rect">
            <a:avLst/>
          </a:prstGeom>
        </p:spPr>
      </p:pic>
      <p:sp>
        <p:nvSpPr>
          <p:cNvPr id="15" name="Заголовок 2"/>
          <p:cNvSpPr txBox="1">
            <a:spLocks/>
          </p:cNvSpPr>
          <p:nvPr/>
        </p:nvSpPr>
        <p:spPr>
          <a:xfrm>
            <a:off x="4150196" y="5517232"/>
            <a:ext cx="1944216" cy="108012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Деревянная и глиняная народная игрушка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Заголовок 2"/>
          <p:cNvSpPr txBox="1">
            <a:spLocks/>
          </p:cNvSpPr>
          <p:nvPr/>
        </p:nvSpPr>
        <p:spPr>
          <a:xfrm>
            <a:off x="3358108" y="2916197"/>
            <a:ext cx="1944216" cy="9894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Искусственные цветы и ветви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622" y="653269"/>
            <a:ext cx="3717032" cy="278777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68" y="4019698"/>
            <a:ext cx="2671546" cy="2684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722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2"/>
          <p:cNvSpPr txBox="1">
            <a:spLocks/>
          </p:cNvSpPr>
          <p:nvPr/>
        </p:nvSpPr>
        <p:spPr>
          <a:xfrm>
            <a:off x="3733718" y="1044974"/>
            <a:ext cx="3672408" cy="20841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Наглядные пособия для </a:t>
            </a:r>
            <a:r>
              <a:rPr lang="ru-RU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партиотического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воспитания 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знакомства с культурой родного края:</a:t>
            </a:r>
          </a:p>
          <a:p>
            <a:pPr algn="ctr"/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воронежская керамика,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воронежский народный костюм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64396" y="128957"/>
            <a:ext cx="3741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396" y="3645024"/>
            <a:ext cx="4014192" cy="30106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6453" y="594521"/>
            <a:ext cx="3980061" cy="29850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378554" y="848714"/>
            <a:ext cx="5280587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4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2"/>
          <p:cNvSpPr txBox="1">
            <a:spLocks/>
          </p:cNvSpPr>
          <p:nvPr/>
        </p:nvSpPr>
        <p:spPr>
          <a:xfrm>
            <a:off x="1197868" y="4653136"/>
            <a:ext cx="2926060" cy="10040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Информационный стенд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изостудии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13892" y="94587"/>
            <a:ext cx="99742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ОРГАНИЗАЦИЯ СРЕДЫ ДЛЯ ДИАЛОГА С РОДИТЕЛЯМИ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772943"/>
            <a:ext cx="3816424" cy="28609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396" y="3789040"/>
            <a:ext cx="3779912" cy="28349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04" y="1304764"/>
            <a:ext cx="4464496" cy="3348372"/>
          </a:xfrm>
          <a:prstGeom prst="rect">
            <a:avLst/>
          </a:prstGeom>
        </p:spPr>
      </p:pic>
      <p:sp>
        <p:nvSpPr>
          <p:cNvPr id="10" name="Заголовок 2"/>
          <p:cNvSpPr txBox="1">
            <a:spLocks/>
          </p:cNvSpPr>
          <p:nvPr/>
        </p:nvSpPr>
        <p:spPr>
          <a:xfrm>
            <a:off x="5734372" y="2433082"/>
            <a:ext cx="2681750" cy="132866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Выставки детских 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группах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9493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изостудию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(ранний возраст,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подготовительный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четырех точек по периметру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621115" y="237752"/>
            <a:ext cx="3977640" cy="27432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21455" y="236510"/>
            <a:ext cx="3977640" cy="27432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17523" y="3434308"/>
            <a:ext cx="3977640" cy="2743200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617514" y="3447116"/>
            <a:ext cx="3977640" cy="2743200"/>
          </a:xfr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174532" y="5229200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противоположном направлении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125860" y="5157192"/>
            <a:ext cx="3672408" cy="4655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вход</a:t>
            </a: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05780" y="1288171"/>
            <a:ext cx="5328592" cy="3674891"/>
          </a:xfrm>
        </p:spPr>
      </p:pic>
      <p:pic>
        <p:nvPicPr>
          <p:cNvPr id="15" name="Рисунок 14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4" b="4304"/>
          <a:stretch>
            <a:fillRect/>
          </a:stretch>
        </p:blipFill>
        <p:spPr>
          <a:xfrm>
            <a:off x="6381750" y="1277938"/>
            <a:ext cx="5329238" cy="3652837"/>
          </a:xfrm>
        </p:spPr>
      </p:pic>
      <p:sp>
        <p:nvSpPr>
          <p:cNvPr id="14" name="Прямоугольник 13"/>
          <p:cNvSpPr/>
          <p:nvPr/>
        </p:nvSpPr>
        <p:spPr>
          <a:xfrm>
            <a:off x="4582244" y="317718"/>
            <a:ext cx="28472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из центра изостудии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925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060704" y="260648"/>
            <a:ext cx="3124200" cy="111365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РАБОЧИЙ СЕКТОР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06580" y="1389856"/>
            <a:ext cx="4032448" cy="1828800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/>
              <a:t>Изостудия - </a:t>
            </a:r>
            <a:r>
              <a:rPr lang="ru-RU" sz="6400" dirty="0"/>
              <a:t>это место </a:t>
            </a:r>
            <a:r>
              <a:rPr lang="ru-RU" sz="6400" dirty="0" smtClean="0"/>
              <a:t>для ежедневных творческих занятий, направленных на развитие эстетического отношения ребенка к окружающему миру, воспитание его художественного вкуса, а также интереса к произведениям искусства и творческой деятельности.</a:t>
            </a:r>
          </a:p>
          <a:p>
            <a:r>
              <a:rPr lang="ru-RU" sz="6400" dirty="0" smtClean="0"/>
              <a:t>Поэтому организация </a:t>
            </a:r>
            <a:r>
              <a:rPr lang="ru-RU" sz="6400" dirty="0"/>
              <a:t>предметно- пространственной среды в </a:t>
            </a:r>
            <a:r>
              <a:rPr lang="ru-RU" sz="6400" dirty="0" smtClean="0"/>
              <a:t>изостудии является </a:t>
            </a:r>
            <a:r>
              <a:rPr lang="ru-RU" sz="6400" dirty="0"/>
              <a:t>важной составляющей </a:t>
            </a:r>
            <a:r>
              <a:rPr lang="ru-RU" sz="6400" dirty="0" smtClean="0"/>
              <a:t>создания оптимальных </a:t>
            </a:r>
            <a:r>
              <a:rPr lang="ru-RU" sz="6400" dirty="0"/>
              <a:t>условий для </a:t>
            </a:r>
            <a:r>
              <a:rPr lang="ru-RU" sz="6400" dirty="0" smtClean="0"/>
              <a:t>удовлетворения потребности детей в самовыражении посредством изобразительной деятельности, их духовного обогащения, психологического и интеллектуального развития. </a:t>
            </a:r>
            <a:endParaRPr lang="ru-RU" sz="6400" dirty="0"/>
          </a:p>
          <a:p>
            <a:endParaRPr lang="ru-RU" dirty="0"/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6" b="8676"/>
          <a:stretch>
            <a:fillRect/>
          </a:stretch>
        </p:blipFill>
        <p:spPr>
          <a:xfrm>
            <a:off x="477838" y="1196975"/>
            <a:ext cx="6523037" cy="4043363"/>
          </a:xfrm>
        </p:spPr>
      </p:pic>
    </p:spTree>
    <p:extLst>
      <p:ext uri="{BB962C8B-B14F-4D97-AF65-F5344CB8AC3E}">
        <p14:creationId xmlns:p14="http://schemas.microsoft.com/office/powerpoint/2010/main" val="3059222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28396" y="6042993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Световые </a:t>
            </a:r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ланшеты </a:t>
            </a:r>
            <a:b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рисования песком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837828" y="5103005"/>
            <a:ext cx="3672408" cy="4655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Магнитно-маркерная доска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133972" y="514517"/>
            <a:ext cx="3741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2800" b="1" dirty="0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1269876" y="1364241"/>
            <a:ext cx="5285326" cy="3645052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2" b="3982"/>
          <a:stretch>
            <a:fillRect/>
          </a:stretch>
        </p:blipFill>
        <p:spPr>
          <a:xfrm rot="5400000">
            <a:off x="6498381" y="1473994"/>
            <a:ext cx="5761037" cy="3976688"/>
          </a:xfrm>
        </p:spPr>
      </p:pic>
    </p:spTree>
    <p:extLst>
      <p:ext uri="{BB962C8B-B14F-4D97-AF65-F5344CB8AC3E}">
        <p14:creationId xmlns:p14="http://schemas.microsoft.com/office/powerpoint/2010/main" val="3344246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2"/>
          <p:cNvSpPr txBox="1">
            <a:spLocks/>
          </p:cNvSpPr>
          <p:nvPr/>
        </p:nvSpPr>
        <p:spPr>
          <a:xfrm>
            <a:off x="4330216" y="980728"/>
            <a:ext cx="3672408" cy="12920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ИКТ для педагога:</a:t>
            </a:r>
          </a:p>
          <a:p>
            <a:pPr algn="ctr"/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омпьютер,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принтер,</a:t>
            </a:r>
          </a:p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роектор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50196" y="0"/>
            <a:ext cx="3741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28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44" y="618177"/>
            <a:ext cx="3960440" cy="29703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556" y="633862"/>
            <a:ext cx="3923928" cy="29429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150196" y="3786521"/>
            <a:ext cx="3977755" cy="2983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31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2"/>
          <p:cNvSpPr txBox="1">
            <a:spLocks/>
          </p:cNvSpPr>
          <p:nvPr/>
        </p:nvSpPr>
        <p:spPr>
          <a:xfrm>
            <a:off x="693812" y="4504694"/>
            <a:ext cx="3672408" cy="9206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Печатные дидактические материалы и наглядные пособия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50196" y="0"/>
            <a:ext cx="3741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66411" y="2549480"/>
            <a:ext cx="4677139" cy="3507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62372" y="625703"/>
            <a:ext cx="5004048" cy="3753036"/>
          </a:xfrm>
          <a:prstGeom prst="rect">
            <a:avLst/>
          </a:prstGeom>
        </p:spPr>
      </p:pic>
      <p:sp>
        <p:nvSpPr>
          <p:cNvPr id="10" name="Заголовок 2"/>
          <p:cNvSpPr txBox="1">
            <a:spLocks/>
          </p:cNvSpPr>
          <p:nvPr/>
        </p:nvSpPr>
        <p:spPr>
          <a:xfrm>
            <a:off x="6968776" y="908720"/>
            <a:ext cx="3672408" cy="9206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Электронные дидактические материалы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69165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2"/>
          <p:cNvSpPr txBox="1">
            <a:spLocks/>
          </p:cNvSpPr>
          <p:nvPr/>
        </p:nvSpPr>
        <p:spPr>
          <a:xfrm>
            <a:off x="-242292" y="4141486"/>
            <a:ext cx="3672408" cy="92061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Дидактические игры 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рисованию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34172" y="70582"/>
            <a:ext cx="3741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2800" b="1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7918797" y="5365063"/>
            <a:ext cx="3672408" cy="4885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88" y="836712"/>
            <a:ext cx="4783181" cy="35873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666308"/>
            <a:ext cx="3540494" cy="2852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2276872"/>
            <a:ext cx="3867497" cy="27199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196" y="4005064"/>
            <a:ext cx="3776780" cy="271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7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2"/>
          <p:cNvSpPr txBox="1">
            <a:spLocks/>
          </p:cNvSpPr>
          <p:nvPr/>
        </p:nvSpPr>
        <p:spPr>
          <a:xfrm>
            <a:off x="4294212" y="2913706"/>
            <a:ext cx="1944216" cy="5686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Дымковская 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игрушка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50196" y="0"/>
            <a:ext cx="37417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2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01" y="487392"/>
            <a:ext cx="4032448" cy="30243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88" y="3717032"/>
            <a:ext cx="4050196" cy="3037647"/>
          </a:xfrm>
          <a:prstGeom prst="rect">
            <a:avLst/>
          </a:prstGeom>
        </p:spPr>
      </p:pic>
      <p:sp>
        <p:nvSpPr>
          <p:cNvPr id="8" name="Заголовок 2"/>
          <p:cNvSpPr txBox="1">
            <a:spLocks/>
          </p:cNvSpPr>
          <p:nvPr/>
        </p:nvSpPr>
        <p:spPr>
          <a:xfrm>
            <a:off x="4438228" y="6161812"/>
            <a:ext cx="1944216" cy="5686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Гжельская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роспись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588" y="3572465"/>
            <a:ext cx="4176464" cy="3132348"/>
          </a:xfrm>
          <a:prstGeom prst="rect">
            <a:avLst/>
          </a:prstGeo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9334772" y="2780928"/>
            <a:ext cx="1944216" cy="5686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Хохломская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роспись</a:t>
            </a:r>
            <a:endParaRPr lang="ru-RU" sz="1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619" y="487392"/>
            <a:ext cx="2851121" cy="3611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057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Берлин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0</TotalTime>
  <Words>278</Words>
  <Application>Microsoft Office PowerPoint</Application>
  <PresentationFormat>Произвольный</PresentationFormat>
  <Paragraphs>74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Cambria</vt:lpstr>
      <vt:lpstr>Trebuchet MS</vt:lpstr>
      <vt:lpstr>Wingdings</vt:lpstr>
      <vt:lpstr>Берлин</vt:lpstr>
      <vt:lpstr>ИЗОСТУДИЯ «БОЖЬИ КОРОВКИ»  Тема: «Волшебная страна творчесва» </vt:lpstr>
      <vt:lpstr>Нижняя левая точка</vt:lpstr>
      <vt:lpstr>В противоположном направлении</vt:lpstr>
      <vt:lpstr>РАБОЧИЙ СЕКТОР</vt:lpstr>
      <vt:lpstr>Световые планшеты  для рисования песком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Средняя группа №4, 4-5 лет  Тема: «Наш любимый детский сад»</dc:title>
  <dc:creator/>
  <cp:lastModifiedBy/>
  <cp:revision>2</cp:revision>
  <dcterms:created xsi:type="dcterms:W3CDTF">2018-04-22T15:15:56Z</dcterms:created>
  <dcterms:modified xsi:type="dcterms:W3CDTF">2021-09-09T08:04:47Z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1871677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  <property fmtid="{D5CDD505-2E9C-101B-9397-08002B2CF9AE}" pid="5" name="_TemplateID">
    <vt:lpwstr>TC028133329991</vt:lpwstr>
  </property>
</Properties>
</file>