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88825" cy="6858000"/>
  <p:notesSz cx="9309100" cy="7023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00"/>
    <a:srgbClr val="990000"/>
    <a:srgbClr val="CC6600"/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5273006" y="0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E17C14-C574-4F4A-9659-4FFF708740DB}" type="datetime1">
              <a: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mbria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09.12.2018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6EDE7E-BCF2-440E-AC5A-C42FF203FCC0}" type="slidenum">
              <a:t>‹#›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63212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mbria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idx="1"/>
          </p:nvPr>
        </p:nvSpPr>
        <p:spPr>
          <a:xfrm>
            <a:off x="5273006" y="0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mbria"/>
              </a:defRPr>
            </a:lvl1pPr>
          </a:lstStyle>
          <a:p>
            <a:pPr lvl="0"/>
            <a:fld id="{901148E3-C18C-4B4E-89B7-5403D41E04DA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4" y="527051"/>
            <a:ext cx="4679954" cy="2633664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Заметки 4"/>
          <p:cNvSpPr txBox="1">
            <a:spLocks noGrp="1"/>
          </p:cNvSpPr>
          <p:nvPr>
            <p:ph type="body" sz="quarter" idx="3"/>
          </p:nvPr>
        </p:nvSpPr>
        <p:spPr>
          <a:xfrm>
            <a:off x="930914" y="3335968"/>
            <a:ext cx="7447275" cy="3160394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mbria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Cambria"/>
              </a:defRPr>
            </a:lvl1pPr>
          </a:lstStyle>
          <a:p>
            <a:pPr lvl="0"/>
            <a:fld id="{D2198D2E-C56E-42A2-BCF2-3FF55CA0849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82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mbria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mbria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mbria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mbria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mbri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0990054-1911-4101-A223-8A57FFD2114F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39271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3AA4FF-1A1B-42F0-8384-54A117C203C2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504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007E94-9A9E-477B-B2D3-BCF1AF128198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2883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09D83D-7AF2-43B5-B80C-347E6484A515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20586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513532-AF1B-4A84-9F1F-2D68A94988C1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638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EF2225-6464-43FA-9BE3-27C084EF4BB3}" type="slidenum">
              <a:t>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9507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3E4381-9A7A-413C-879D-2B4FEF9EB8FC}" type="slidenum">
              <a:t>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51066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9A5DEC-DB5F-4D3F-97C1-F99D899F1B3D}" type="slidenum">
              <a:t>20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2928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B4CBB2-C744-4AF7-A1A4-6F194E38950D}" type="slidenum">
              <a:t>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59370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61E0AC-413B-4070-9A55-919B5134770B}" type="slidenum"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43055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2CBE227-6F26-4322-ABAF-C0EFB891E86E}" type="slidenum"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836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10A91E-ECB2-4102-8773-CFE215DFF1A2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84742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221272-4DE2-4E8C-A25C-3DF6875FE025}" type="slidenum">
              <a:t>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85916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E0DD22-7C7C-4596-97DE-F5A1BD2B3AA5}" type="slidenum">
              <a:t>27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78577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3049AB-86B9-41BF-B6EF-52E40C7A16FB}" type="slidenum"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60728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F40930-F3D1-4B62-9C1A-F0F027866FD8}" type="slidenum"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39314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186FF1-2858-46EE-80B1-053F487BF30E}" type="slidenum"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4035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025971-CC4F-4833-9F10-D3309ED68D1F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7257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EBF2E0-0A6F-4366-A404-402512CF7839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2906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7B51CE-FD73-4017-91A1-5CACCC3F0C46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778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7F224F-0568-40C4-967B-53501A0E74DA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7886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F3F4F6-94C4-4B9C-9813-AE13F67B33E4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9943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0218C2-50C4-45D5-99EF-64A8AFB88B47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2663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5273006" y="6670721"/>
            <a:ext cx="4033939" cy="351157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F52FCD-972C-4642-9BA2-BC3B4BC84E32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8739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522411" y="1600200"/>
            <a:ext cx="9144000" cy="2971800"/>
          </a:xfrm>
        </p:spPr>
        <p:txBody>
          <a:bodyPr/>
          <a:lstStyle>
            <a:lvl1pPr>
              <a:defRPr sz="66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22411" y="4724403"/>
            <a:ext cx="9144000" cy="99059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751C6C-B792-49FA-BB31-3FD047C3F7E6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4B8F06-49CC-47C3-9E2F-E25BC0D1241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5985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6035040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6153783" y="609603"/>
            <a:ext cx="6035040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C746B4-6C2E-416A-8C41-9B8295E9725D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C9128-CB15-4396-AA92-CF49459B773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846964"/>
      </p:ext>
    </p:extLst>
  </p:cSld>
  <p:clrMapOvr>
    <a:masterClrMapping/>
  </p:clrMapOvr>
  <p:transition spd="med">
    <p:fad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5591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5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334FF1-8BFB-41CC-8840-4834D5EF871F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595115-2EBA-443E-AF6B-94D17A4C42C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880648"/>
      </p:ext>
    </p:extLst>
  </p:cSld>
  <p:clrMapOvr>
    <a:masterClrMapping/>
  </p:clrMapOvr>
  <p:transition spd="med">
    <p:fad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60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443523" y="1600200"/>
            <a:ext cx="3124203" cy="24384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443523" y="4190996"/>
            <a:ext cx="3124203" cy="18288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9752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6" name="Дата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927928-961B-4487-95E9-6F3351B96F61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7" name="Нижний колонтитул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C74AB3-73E8-404E-A352-D9F0FD8E5AD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98090"/>
      </p:ext>
    </p:extLst>
  </p:cSld>
  <p:clrMapOvr>
    <a:masterClrMapping/>
  </p:clrMapOvr>
  <p:transition spd="med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5591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03549" y="1600200"/>
            <a:ext cx="3124203" cy="24384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603549" y="4190996"/>
            <a:ext cx="3124203" cy="18288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6" name="Дата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867FB3-A683-4886-B10D-AD8C715ECA9C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7" name="Нижний колонтитул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07FCBE-1D66-4ABF-B53E-BF74A8F3142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92738"/>
      </p:ext>
    </p:extLst>
  </p:cSld>
  <p:clrMapOvr>
    <a:masterClrMapping/>
  </p:clrMapOvr>
  <p:transition spd="med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13208" y="609603"/>
            <a:ext cx="8075615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A526AD-F83B-4D52-8970-293A9840D8EA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A23DB6-D8AD-4976-ABAF-0B37DA2C4B3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5179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8075615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7AC8A-23BF-46D8-95FF-E7E335A838FC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CEB30A-9DDD-4A20-93E7-6B19AB71FAA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8928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8075615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350519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5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D46C46-05CB-48CC-9A71-E9564F0FAC3B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69198D-4373-4B94-B2FE-BF67288DA13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0476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13218" y="609603"/>
            <a:ext cx="8075615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350519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5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88526-84C1-469C-BDF1-B027B30808F3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10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72535E-3A18-4CDB-AC0D-943BF7EDC12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2552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350519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5591" y="609603"/>
            <a:ext cx="3977639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5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6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350519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7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14AB1-84B7-4659-9C86-4813BC11BB00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8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10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AB25FE-7E86-4A3A-955C-1B5C69732CD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57911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-64" y="609603"/>
            <a:ext cx="12188952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A2B730-A970-43DE-A61B-D0526DCD4B91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EF56EC-B911-48D3-998D-D44A0AC486A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3298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8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7008811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7237411" y="1600200"/>
            <a:ext cx="4343400" cy="3733796"/>
          </a:xfrm>
        </p:spPr>
        <p:txBody>
          <a:bodyPr anchor="t"/>
          <a:lstStyle>
            <a:lvl1pPr>
              <a:defRPr sz="6600"/>
            </a:lvl1pPr>
          </a:lstStyle>
          <a:p>
            <a:pPr lvl="0"/>
            <a:r>
              <a:rPr lang="ru-RU"/>
              <a:t>Щелкните, чтобы ввести имя</a:t>
            </a:r>
          </a:p>
        </p:txBody>
      </p:sp>
      <p:sp>
        <p:nvSpPr>
          <p:cNvPr id="4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237411" y="5562596"/>
            <a:ext cx="4343400" cy="761996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5" name="Текст 10"/>
          <p:cNvSpPr txBox="1">
            <a:spLocks noGrp="1"/>
          </p:cNvSpPr>
          <p:nvPr>
            <p:ph type="body" idx="4294967295"/>
          </p:nvPr>
        </p:nvSpPr>
        <p:spPr>
          <a:xfrm>
            <a:off x="7237411" y="533396"/>
            <a:ext cx="4343400" cy="838203"/>
          </a:xfrm>
        </p:spPr>
        <p:txBody>
          <a:bodyPr anchor="ctr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8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Год</a:t>
            </a:r>
          </a:p>
        </p:txBody>
      </p:sp>
      <p:sp>
        <p:nvSpPr>
          <p:cNvPr id="6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A21C20-F7F6-4444-AD69-BFAB28ABD1E6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7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1C3952-71B5-4383-8F8E-269C1ACF5BC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0792"/>
      </p:ext>
    </p:extLst>
  </p:cSld>
  <p:clrMapOvr>
    <a:masterClrMapping/>
  </p:clrMapOvr>
  <p:transition spd="med">
    <p:fade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600AD1-CC3F-4AC3-AEB0-9CC14D6C31F5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225C4F-2851-4E56-879B-005AC7EAA0A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6375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522411" y="2514600"/>
            <a:ext cx="9144000" cy="28956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1522411" y="1257300"/>
            <a:ext cx="9144000" cy="11430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DABA7B-6D7D-4529-BD68-15CD7651DEFF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CEC083-2A30-4E72-8506-C6E6D0A0F9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5295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1522411" y="1828800"/>
            <a:ext cx="4419596" cy="44195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246815" y="1828800"/>
            <a:ext cx="4419596" cy="44195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80265E-456F-4D9D-AA52-319D7B615E8E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7C156D-199C-4182-9376-4877B748C4A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86691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1522411" y="1828800"/>
            <a:ext cx="4416552" cy="838203"/>
          </a:xfrm>
        </p:spPr>
        <p:txBody>
          <a:bodyPr anchor="ctr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1522411" y="2743200"/>
            <a:ext cx="4416552" cy="35051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6249859" y="1828800"/>
            <a:ext cx="4416552" cy="838203"/>
          </a:xfrm>
        </p:spPr>
        <p:txBody>
          <a:bodyPr anchor="ctr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6249859" y="2743200"/>
            <a:ext cx="4416552" cy="35051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CC0704-F037-4D70-9C28-908B8751F59B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7DC9F2-04A7-4BF2-A0E8-395B0947598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5963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1F5EDF-3531-4B02-838E-8F98EF662E7F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CBA0FB-42D7-4EDF-9895-CD935F52E2E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6628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5D4EE8-427B-4E2A-8423-01EDAC89B14F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3A87F2-DC63-4941-B7AE-DEEA9CF0F89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5620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551611" y="761996"/>
            <a:ext cx="5029200" cy="26670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74791" y="609603"/>
            <a:ext cx="5473580" cy="56388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551611" y="3581403"/>
            <a:ext cx="5029200" cy="243840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70BC31-E055-4D36-B70E-3F3FD922A723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F8C899-AFFD-46E0-8451-17FEB89582E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61196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1"/>
          </p:nvPr>
        </p:nvSpPr>
        <p:spPr>
          <a:xfrm>
            <a:off x="-64" y="609603"/>
            <a:ext cx="6046534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551611" y="761996"/>
            <a:ext cx="5029200" cy="26670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551611" y="3581403"/>
            <a:ext cx="5029200" cy="243840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6953B2-0B8D-42AA-A5A1-2DF472C785D6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7B5A4A-FA41-4C13-8CB4-F0479C99383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0045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0A15C0-52DF-4552-A714-D80B3CA13970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DB334-0858-4010-A881-715D46C261A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2427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9142408" y="609603"/>
            <a:ext cx="1524003" cy="56388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1522411" y="609603"/>
            <a:ext cx="7391396" cy="56388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270CA1-985A-4FA1-95D3-CC070F136307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02B0A5-99E8-4BCA-B2D7-CE13EFFF3F8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1268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8075615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456608" y="1600200"/>
            <a:ext cx="3124203" cy="24384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456608" y="4190996"/>
            <a:ext cx="3124203" cy="18288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C095A1-5D0B-4463-8984-34CA663D2E1C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6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87D0D3-347D-4962-8A95-C9B2AA6C072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91743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13208" y="609603"/>
            <a:ext cx="8075615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03549" y="1600200"/>
            <a:ext cx="3124203" cy="24384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603549" y="4190996"/>
            <a:ext cx="3124203" cy="18288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3F6840-928A-41E2-B253-DA63E705B18D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84D6B4-3559-4E55-AA42-968DD8E73E9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5538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1"/>
          </p:nvPr>
        </p:nvSpPr>
        <p:spPr>
          <a:xfrm>
            <a:off x="4160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443523" y="1600200"/>
            <a:ext cx="3124203" cy="24384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8443523" y="4190996"/>
            <a:ext cx="3124203" cy="18288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9752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6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60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7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9752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8" name="Дата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BA1367-7FC8-42FE-A60D-DF7C0D1C3FFC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9" name="Нижний колонтитул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0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707150-184D-4794-A7BF-DA42224F20D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66537"/>
      </p:ext>
    </p:extLst>
  </p:cSld>
  <p:clrMapOvr>
    <a:masterClrMapping/>
  </p:clrMapOvr>
  <p:transition spd="med"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1"/>
          </p:nvPr>
        </p:nvSpPr>
        <p:spPr>
          <a:xfrm>
            <a:off x="4105591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03549" y="1600200"/>
            <a:ext cx="3124203" cy="2438403"/>
          </a:xfrm>
        </p:spPr>
        <p:txBody>
          <a:bodyPr/>
          <a:lstStyle>
            <a:lvl1pPr>
              <a:defRPr sz="3200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3549" y="4190996"/>
            <a:ext cx="3124203" cy="18288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6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5591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7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8" name="Дата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558CF0-6F20-402A-9C2F-4E3A7E1DF828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9" name="Нижний колонтитул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0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360114-D5B0-4819-893E-C3B4C4B8273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3858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4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5591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5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609603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6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4105591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7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8211183" y="3494086"/>
            <a:ext cx="3977639" cy="2743200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8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5E129F-CF48-4370-9DAD-726E4EE3F94A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9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0" name="Номер слайда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49A553-405C-4BCE-BA20-9772626B8D2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8962"/>
      </p:ext>
    </p:extLst>
  </p:cSld>
  <p:clrMapOvr>
    <a:masterClrMapping/>
  </p:clrMapOvr>
  <p:transition spd="med"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0" y="608076"/>
            <a:ext cx="6035040" cy="5641848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6551611" y="1828800"/>
            <a:ext cx="5029200" cy="4038603"/>
          </a:xfrm>
        </p:spPr>
        <p:txBody>
          <a:bodyPr anchor="ctr"/>
          <a:lstStyle>
            <a:lvl1pPr marL="128016" indent="-128016">
              <a:lnSpc>
                <a:spcPct val="110000"/>
              </a:lnSpc>
              <a:buNone/>
              <a:defRPr sz="2800" i="1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3F7637-166F-4CDC-A4C5-5120C8A0043D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6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6C541-2628-4B32-B7B3-FD2D5003898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1353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/>
          <p:cNvSpPr txBox="1">
            <a:spLocks noGrp="1"/>
          </p:cNvSpPr>
          <p:nvPr>
            <p:ph type="pic" idx="4294967295"/>
          </p:nvPr>
        </p:nvSpPr>
        <p:spPr>
          <a:xfrm>
            <a:off x="6153783" y="609603"/>
            <a:ext cx="6035040" cy="5638803"/>
          </a:xfrm>
          <a:solidFill>
            <a:srgbClr val="262626"/>
          </a:solidFill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ru-RU"/>
              <a:t>Вставка рисунка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608011" y="1828800"/>
            <a:ext cx="5029200" cy="4038603"/>
          </a:xfrm>
        </p:spPr>
        <p:txBody>
          <a:bodyPr anchor="ctr"/>
          <a:lstStyle>
            <a:lvl1pPr marL="128016" indent="-128016">
              <a:lnSpc>
                <a:spcPct val="110000"/>
              </a:lnSpc>
              <a:buNone/>
              <a:defRPr sz="2800" i="1">
                <a:solidFill>
                  <a:srgbClr val="1E83DE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9EDED8-C626-4A7B-A4BD-0F40E2027386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EFA968-CF3B-4F82-AFDF-2AF0BAE4A5C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5528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EC9E5"/>
            </a:gs>
            <a:gs pos="100000">
              <a:srgbClr val="B4C1E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522411" y="381003"/>
            <a:ext cx="9144000" cy="1219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1522411" y="1828800"/>
            <a:ext cx="9144000" cy="44195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7770808" y="6400800"/>
            <a:ext cx="1548655" cy="276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FFFFFF"/>
                </a:solidFill>
                <a:uFillTx/>
                <a:latin typeface="Cambria"/>
              </a:defRPr>
            </a:lvl1pPr>
          </a:lstStyle>
          <a:p>
            <a:pPr lvl="0"/>
            <a:fld id="{666952F3-09D8-459E-B8D5-4EA1FD308241}" type="datetime1">
              <a:rPr lang="ru-RU"/>
              <a:pPr lvl="0"/>
              <a:t>09.12.2018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1522411" y="6400800"/>
            <a:ext cx="5954837" cy="276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FFFFFF"/>
                </a:solidFill>
                <a:uFillTx/>
                <a:latin typeface="Cambria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9599608" y="6400800"/>
            <a:ext cx="1066803" cy="276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FFFFFF"/>
                </a:solidFill>
                <a:uFillTx/>
                <a:latin typeface="Cambria"/>
              </a:defRPr>
            </a:lvl1pPr>
          </a:lstStyle>
          <a:p>
            <a:pPr lvl="0"/>
            <a:fld id="{29E2C10B-6B81-4E4E-A6AF-620DBC034F2F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85000"/>
        </a:lnSpc>
        <a:spcBef>
          <a:spcPts val="0"/>
        </a:spcBef>
        <a:spcAft>
          <a:spcPts val="0"/>
        </a:spcAft>
        <a:buNone/>
        <a:tabLst/>
        <a:defRPr lang="ru-RU" sz="3600" b="0" i="0" u="none" strike="noStrike" kern="1200" cap="none" spc="0" baseline="0">
          <a:solidFill>
            <a:srgbClr val="FFFFFF"/>
          </a:solidFill>
          <a:uFillTx/>
          <a:latin typeface="Cambria"/>
        </a:defRPr>
      </a:lvl1pPr>
    </p:titleStyle>
    <p:bodyStyle>
      <a:lvl1pPr marL="223835" marR="0" lvl="0" indent="-223835" algn="l" defTabSz="914400" rtl="0" fontAlgn="auto" hangingPunct="1">
        <a:lnSpc>
          <a:spcPct val="90000"/>
        </a:lnSpc>
        <a:spcBef>
          <a:spcPts val="1800"/>
        </a:spcBef>
        <a:spcAft>
          <a:spcPts val="0"/>
        </a:spcAft>
        <a:buSzPct val="80000"/>
        <a:buFont typeface="Wingdings" pitchFamily="2"/>
        <a:buChar char="§"/>
        <a:tabLst/>
        <a:defRPr lang="ru-RU" sz="2400" b="0" i="0" u="none" strike="noStrike" kern="1200" cap="none" spc="0" baseline="0">
          <a:solidFill>
            <a:srgbClr val="FFFFFF"/>
          </a:solidFill>
          <a:uFillTx/>
          <a:latin typeface="Cambria"/>
        </a:defRPr>
      </a:lvl1pPr>
      <a:lvl2pPr marL="475488" marR="0" lvl="1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/>
        <a:defRPr lang="ru-RU" sz="2000" b="0" i="0" u="none" strike="noStrike" kern="1200" cap="none" spc="0" baseline="0">
          <a:solidFill>
            <a:srgbClr val="FFFFFF"/>
          </a:solidFill>
          <a:uFillTx/>
          <a:latin typeface="Cambria"/>
        </a:defRPr>
      </a:lvl2pPr>
      <a:lvl3pPr marL="704088" marR="0" lvl="2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80000"/>
        <a:buFont typeface="Wingdings" pitchFamily="2"/>
        <a:buChar char="§"/>
        <a:tabLst/>
        <a:defRPr lang="ru-RU" sz="1800" b="0" i="0" u="none" strike="noStrike" kern="1200" cap="none" spc="0" baseline="0">
          <a:solidFill>
            <a:srgbClr val="FFFFFF"/>
          </a:solidFill>
          <a:uFillTx/>
          <a:latin typeface="Cambria"/>
        </a:defRPr>
      </a:lvl3pPr>
      <a:lvl4pPr marL="950976" marR="0" lvl="3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/>
        <a:defRPr lang="ru-RU" sz="1600" b="0" i="0" u="none" strike="noStrike" kern="1200" cap="none" spc="0" baseline="0">
          <a:solidFill>
            <a:srgbClr val="FFFFFF"/>
          </a:solidFill>
          <a:uFillTx/>
          <a:latin typeface="Cambria"/>
        </a:defRPr>
      </a:lvl4pPr>
      <a:lvl5pPr marL="1179576" marR="0" lvl="4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80000"/>
        <a:buFont typeface="Wingdings" pitchFamily="2"/>
        <a:buChar char="§"/>
        <a:tabLst/>
        <a:defRPr lang="ru-RU" sz="1600" b="0" i="0" u="none" strike="noStrike" kern="1200" cap="none" spc="0" baseline="0">
          <a:solidFill>
            <a:srgbClr val="FFFFFF"/>
          </a:solidFill>
          <a:uFillTx/>
          <a:latin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2998070" y="2564901"/>
            <a:ext cx="6264691" cy="1036710"/>
          </a:xfrm>
        </p:spPr>
        <p:txBody>
          <a:bodyPr anchorCtr="1"/>
          <a:lstStyle/>
          <a:p>
            <a:pPr lvl="0" algn="ctr"/>
            <a:r>
              <a:rPr lang="ru-RU" sz="3600" dirty="0" smtClean="0">
                <a:solidFill>
                  <a:srgbClr val="0000CC"/>
                </a:solidFill>
              </a:rPr>
              <a:t>Первая младшая </a:t>
            </a:r>
            <a:r>
              <a:rPr lang="ru-RU" sz="3600" dirty="0">
                <a:solidFill>
                  <a:srgbClr val="0000CC"/>
                </a:solidFill>
              </a:rPr>
              <a:t>группа</a:t>
            </a:r>
            <a:br>
              <a:rPr lang="ru-RU" sz="3600" dirty="0">
                <a:solidFill>
                  <a:srgbClr val="0000CC"/>
                </a:solidFill>
              </a:rPr>
            </a:br>
            <a:r>
              <a:rPr lang="ru-RU" sz="1800" dirty="0" smtClean="0">
                <a:solidFill>
                  <a:srgbClr val="0000CC"/>
                </a:solidFill>
              </a:rPr>
              <a:t>(2-3 года)</a:t>
            </a:r>
            <a:r>
              <a:rPr lang="ru-RU" sz="1800" dirty="0">
                <a:solidFill>
                  <a:srgbClr val="0000CC"/>
                </a:solidFill>
              </a:rPr>
              <a:t/>
            </a:r>
            <a:br>
              <a:rPr lang="ru-RU" sz="1800" dirty="0">
                <a:solidFill>
                  <a:srgbClr val="0000CC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>
                <a:solidFill>
                  <a:srgbClr val="0000CC"/>
                </a:solidFill>
              </a:rPr>
              <a:t>37 воспитанников</a:t>
            </a:r>
            <a:r>
              <a:rPr lang="ru-RU" sz="1800" dirty="0">
                <a:solidFill>
                  <a:srgbClr val="0000CC"/>
                </a:solidFill>
              </a:rPr>
              <a:t/>
            </a:r>
            <a:br>
              <a:rPr lang="ru-RU" sz="1800" dirty="0">
                <a:solidFill>
                  <a:srgbClr val="0000CC"/>
                </a:solidFill>
              </a:rPr>
            </a:br>
            <a:r>
              <a:rPr lang="ru-RU" sz="1800" dirty="0">
                <a:solidFill>
                  <a:srgbClr val="0000CC"/>
                </a:solidFill>
              </a:rPr>
              <a:t>(списочная численность воспитанников)</a:t>
            </a:r>
            <a:endParaRPr lang="ru-RU" sz="3600" dirty="0">
              <a:solidFill>
                <a:srgbClr val="0000CC"/>
              </a:solidFill>
            </a:endParaRPr>
          </a:p>
        </p:txBody>
      </p:sp>
      <p:sp>
        <p:nvSpPr>
          <p:cNvPr id="3" name="Subtitle 3"/>
          <p:cNvSpPr txBox="1">
            <a:spLocks noGrp="1"/>
          </p:cNvSpPr>
          <p:nvPr>
            <p:ph type="subTitle" idx="4294967295"/>
          </p:nvPr>
        </p:nvSpPr>
        <p:spPr>
          <a:xfrm>
            <a:off x="7462564" y="4869161"/>
            <a:ext cx="4343400" cy="1440161"/>
          </a:xfrm>
        </p:spPr>
        <p:txBody>
          <a:bodyPr anchor="b"/>
          <a:lstStyle/>
          <a:p>
            <a:pPr marL="0" lv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/>
          </a:p>
          <a:p>
            <a:pPr marL="0" lv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/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00CC"/>
                </a:solidFill>
              </a:rPr>
              <a:t>Сивакова Е.Н.-воспитатель</a:t>
            </a:r>
            <a:r>
              <a:rPr lang="ru-RU" sz="1600" b="1" dirty="0" smtClean="0">
                <a:solidFill>
                  <a:srgbClr val="0000CC"/>
                </a:solidFill>
              </a:rPr>
              <a:t>,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00CC"/>
                </a:solidFill>
              </a:rPr>
              <a:t> </a:t>
            </a:r>
            <a:r>
              <a:rPr lang="ru-RU" sz="1600" b="1" dirty="0" err="1">
                <a:solidFill>
                  <a:srgbClr val="0000CC"/>
                </a:solidFill>
              </a:rPr>
              <a:t>Трущелёва</a:t>
            </a:r>
            <a:r>
              <a:rPr lang="ru-RU" sz="1600" b="1" dirty="0">
                <a:solidFill>
                  <a:srgbClr val="0000CC"/>
                </a:solidFill>
              </a:rPr>
              <a:t> И.С.-</a:t>
            </a:r>
            <a:r>
              <a:rPr lang="ru-RU" sz="1600" b="1" dirty="0" smtClean="0">
                <a:solidFill>
                  <a:srgbClr val="0000CC"/>
                </a:solidFill>
              </a:rPr>
              <a:t>воспитатель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00CC"/>
                </a:solidFill>
              </a:rPr>
              <a:t> </a:t>
            </a:r>
            <a:r>
              <a:rPr lang="ru-RU" sz="1600" b="1" dirty="0">
                <a:solidFill>
                  <a:srgbClr val="0000CC"/>
                </a:solidFill>
              </a:rPr>
              <a:t>МБДОУ </a:t>
            </a:r>
            <a:r>
              <a:rPr lang="ru-RU" sz="1600" b="1" dirty="0" smtClean="0">
                <a:solidFill>
                  <a:srgbClr val="0000CC"/>
                </a:solidFill>
              </a:rPr>
              <a:t>«Детский </a:t>
            </a:r>
            <a:r>
              <a:rPr lang="ru-RU" sz="1600" b="1" dirty="0">
                <a:solidFill>
                  <a:srgbClr val="0000CC"/>
                </a:solidFill>
              </a:rPr>
              <a:t>сад общеразвивающего вида №</a:t>
            </a:r>
            <a:r>
              <a:rPr lang="ru-RU" sz="1600" b="1" dirty="0" smtClean="0">
                <a:solidFill>
                  <a:srgbClr val="0000CC"/>
                </a:solidFill>
              </a:rPr>
              <a:t>144»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00CC"/>
                </a:solidFill>
              </a:rPr>
              <a:t> Город Воронеж, Коминтерновский район.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4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3022265" y="478002"/>
            <a:ext cx="6336700" cy="838203"/>
          </a:xfrm>
        </p:spPr>
        <p:txBody>
          <a:bodyPr anchor="ctr" anchorCtr="1"/>
          <a:lstStyle/>
          <a:p>
            <a:pPr marL="0" lvl="0" indent="0" algn="ctr">
              <a:lnSpc>
                <a:spcPct val="85000"/>
              </a:lnSpc>
              <a:buNone/>
            </a:pPr>
            <a:r>
              <a:rPr lang="ru-RU" sz="3600" dirty="0" smtClean="0">
                <a:solidFill>
                  <a:srgbClr val="0000CC"/>
                </a:solidFill>
              </a:rPr>
              <a:t>2017 </a:t>
            </a:r>
            <a:r>
              <a:rPr lang="ru-RU" sz="3600" dirty="0">
                <a:solidFill>
                  <a:srgbClr val="0000CC"/>
                </a:solidFill>
              </a:rPr>
              <a:t>- </a:t>
            </a:r>
            <a:r>
              <a:rPr lang="ru-RU" sz="3600" dirty="0" smtClean="0">
                <a:solidFill>
                  <a:srgbClr val="0000CC"/>
                </a:solidFill>
              </a:rPr>
              <a:t>2018  </a:t>
            </a:r>
            <a:r>
              <a:rPr lang="ru-RU" sz="3600" dirty="0">
                <a:solidFill>
                  <a:srgbClr val="0000CC"/>
                </a:solidFill>
              </a:rPr>
              <a:t>учебный год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919384" y="378612"/>
            <a:ext cx="4060502" cy="5415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lvl="0" algn="ctr">
              <a:lnSpc>
                <a:spcPct val="8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dirty="0" smtClean="0">
                <a:solidFill>
                  <a:srgbClr val="008000"/>
                </a:solidFill>
              </a:rPr>
              <a:t>1. Рабочий сектор </a:t>
            </a:r>
            <a:endParaRPr lang="ru-RU" sz="3200" b="1" i="0" u="none" strike="noStrike" kern="1200" cap="none" spc="0" baseline="0" dirty="0">
              <a:solidFill>
                <a:srgbClr val="008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pic>
        <p:nvPicPr>
          <p:cNvPr id="3" name="Рисунок 9" descr="Изображение выглядит как стена, внутренний, пол, стол&#10;&#10;Описание создано с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102519" y="1853827"/>
            <a:ext cx="3528395" cy="2646291"/>
          </a:xfrm>
          <a:solidFill>
            <a:srgbClr val="262626"/>
          </a:solidFill>
        </p:spPr>
      </p:pic>
      <p:pic>
        <p:nvPicPr>
          <p:cNvPr id="4" name="Рисунок 10" descr="Изображение выглядит как стол, внутренний, растение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 rot="5400013">
            <a:off x="1817218" y="1081447"/>
            <a:ext cx="4310134" cy="4540736"/>
          </a:xfrm>
          <a:solidFill>
            <a:srgbClr val="262626"/>
          </a:solidFill>
        </p:spPr>
      </p:pic>
      <p:sp>
        <p:nvSpPr>
          <p:cNvPr id="5" name="Заголовок 2"/>
          <p:cNvSpPr txBox="1"/>
          <p:nvPr/>
        </p:nvSpPr>
        <p:spPr>
          <a:xfrm>
            <a:off x="837069" y="5783470"/>
            <a:ext cx="10225131" cy="609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 smtClean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Модуль « Живая и неживая природа»</a:t>
            </a:r>
            <a:endParaRPr lang="ru-RU" sz="2800" b="0" i="0" u="none" strike="noStrike" kern="1200" cap="none" spc="0" baseline="0" dirty="0">
              <a:solidFill>
                <a:srgbClr val="CC66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 descr="Изображение выглядит как внутренний, книга, стол, рабочий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9837" y="2034366"/>
            <a:ext cx="4968547" cy="3861950"/>
          </a:xfrm>
          <a:solidFill>
            <a:srgbClr val="262626"/>
          </a:solidFill>
        </p:spPr>
      </p:pic>
      <p:pic>
        <p:nvPicPr>
          <p:cNvPr id="3" name="Рисунок 12" descr="Изображение выглядит как внутренний, стол, стена, сидит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329933" y="1844820"/>
            <a:ext cx="5289547" cy="3967160"/>
          </a:xfrm>
          <a:solidFill>
            <a:srgbClr val="262626"/>
          </a:solidFill>
        </p:spPr>
      </p:pic>
      <p:sp>
        <p:nvSpPr>
          <p:cNvPr id="4" name="Заголовок 2"/>
          <p:cNvSpPr txBox="1"/>
          <p:nvPr/>
        </p:nvSpPr>
        <p:spPr>
          <a:xfrm>
            <a:off x="3358106" y="260649"/>
            <a:ext cx="6598465" cy="14968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Рабочий сектор. </a:t>
            </a:r>
            <a:endParaRPr lang="ru-RU" sz="2400" b="1" i="0" u="none" strike="noStrike" kern="1200" cap="none" spc="0" baseline="0" dirty="0">
              <a:solidFill>
                <a:srgbClr val="00B0F0"/>
              </a:solidFill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0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</a:rPr>
              <a:t>Хранение раздаточного  материала для проведения организованной образовательной ситуации</a:t>
            </a:r>
            <a:r>
              <a:rPr lang="ru-RU" sz="2400" b="0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</a:rPr>
              <a:t>. </a:t>
            </a: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  <a:t/>
            </a:r>
            <a:b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</a:br>
            <a:endParaRPr lang="ru-RU" sz="24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Изображение выглядит как внутренний, пол, стена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8063" y="2204865"/>
            <a:ext cx="4512499" cy="3384377"/>
          </a:xfrm>
          <a:solidFill>
            <a:srgbClr val="262626"/>
          </a:solidFill>
        </p:spPr>
      </p:pic>
      <p:pic>
        <p:nvPicPr>
          <p:cNvPr id="3" name="Рисунок 9" descr="Изображение выглядит как внутренний, стол, стена, загроможденны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735095" y="2060847"/>
            <a:ext cx="4759269" cy="3569451"/>
          </a:xfrm>
          <a:solidFill>
            <a:srgbClr val="262626"/>
          </a:solidFill>
        </p:spPr>
      </p:pic>
      <p:sp>
        <p:nvSpPr>
          <p:cNvPr id="4" name="Заголовок 2"/>
          <p:cNvSpPr txBox="1"/>
          <p:nvPr/>
        </p:nvSpPr>
        <p:spPr>
          <a:xfrm>
            <a:off x="3214088" y="404667"/>
            <a:ext cx="6598465" cy="1519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Рабочий </a:t>
            </a:r>
            <a:r>
              <a:rPr lang="ru-RU" sz="2400" b="1" i="0" u="none" strike="noStrike" kern="1200" cap="none" spc="0" baseline="0" dirty="0" smtClean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сектор</a:t>
            </a:r>
            <a:r>
              <a:rPr lang="ru-RU" sz="2400" b="0" i="0" u="none" strike="noStrike" kern="1200" cap="none" spc="0" baseline="0" dirty="0">
                <a:solidFill>
                  <a:srgbClr val="00B0F0"/>
                </a:solidFill>
                <a:uFillTx/>
                <a:latin typeface="Cambria"/>
              </a:rPr>
              <a:t/>
            </a:r>
            <a:br>
              <a:rPr lang="ru-RU" sz="2400" b="0" i="0" u="none" strike="noStrike" kern="1200" cap="none" spc="0" baseline="0" dirty="0">
                <a:solidFill>
                  <a:srgbClr val="00B0F0"/>
                </a:solidFill>
                <a:uFillTx/>
                <a:latin typeface="Cambria"/>
              </a:rPr>
            </a:br>
            <a:r>
              <a:rPr lang="ru-RU" sz="24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  <a:t>Хранение раздаточного  материала для проведения организованной образовательной ситуации. </a:t>
            </a:r>
            <a:br>
              <a:rPr lang="ru-RU" sz="24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</a:br>
            <a:endParaRPr lang="ru-RU" sz="2400" b="0" i="0" u="none" strike="noStrike" kern="1200" cap="none" spc="0" baseline="0" dirty="0">
              <a:solidFill>
                <a:srgbClr val="C00000"/>
              </a:solidFill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B0F0"/>
              </a:solidFill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внутренний, книга, полка, компьютер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 rot="5339990">
            <a:off x="6637934" y="2877311"/>
            <a:ext cx="4017462" cy="3394197"/>
          </a:xfrm>
          <a:solidFill>
            <a:srgbClr val="262626"/>
          </a:solidFill>
        </p:spPr>
      </p:pic>
      <p:pic>
        <p:nvPicPr>
          <p:cNvPr id="3" name="Рисунок 6" descr="Изображение выглядит как внутренний, стена, компьютер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-130929" y="1674152"/>
            <a:ext cx="5551048" cy="4163290"/>
          </a:xfrm>
          <a:solidFill>
            <a:srgbClr val="262626"/>
          </a:solidFill>
        </p:spPr>
      </p:pic>
      <p:sp>
        <p:nvSpPr>
          <p:cNvPr id="4" name="Заголовок 2"/>
          <p:cNvSpPr txBox="1"/>
          <p:nvPr/>
        </p:nvSpPr>
        <p:spPr>
          <a:xfrm>
            <a:off x="5374331" y="836712"/>
            <a:ext cx="6598465" cy="14191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Рабочий сектор</a:t>
            </a:r>
          </a:p>
          <a:p>
            <a:pPr marR="0" lvl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 smtClean="0">
                <a:solidFill>
                  <a:srgbClr val="C00000"/>
                </a:solidFill>
                <a:uFillTx/>
                <a:latin typeface="Cambria"/>
              </a:rPr>
              <a:t>Хранение </a:t>
            </a:r>
            <a:r>
              <a:rPr lang="ru-RU" sz="24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  <a:t>раздаточного  материала для проведения организованной образовательной ситуации. </a:t>
            </a:r>
            <a:br>
              <a:rPr lang="ru-RU" sz="24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</a:br>
            <a:endParaRPr lang="ru-RU" sz="2400" b="0" i="0" u="none" strike="noStrike" kern="1200" cap="none" spc="0" baseline="0" dirty="0">
              <a:solidFill>
                <a:srgbClr val="C00000"/>
              </a:solidFill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  <a:t/>
            </a:r>
            <a:b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</a:br>
            <a:endParaRPr lang="ru-RU" sz="24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1629918" y="5949278"/>
            <a:ext cx="4537207" cy="609603"/>
          </a:xfrm>
        </p:spPr>
        <p:txBody>
          <a:bodyPr anchorCtr="1"/>
          <a:lstStyle/>
          <a:p>
            <a:pPr lvl="0" algn="ctr"/>
            <a:r>
              <a:rPr lang="ru-RU" sz="1600" dirty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  <a:t>2.1. </a:t>
            </a:r>
            <a:br>
              <a:rPr lang="ru-RU" sz="1600" dirty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ru-RU" sz="1600" dirty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  <a:t>Модуль «Поликлиника»</a:t>
            </a:r>
          </a:p>
        </p:txBody>
      </p:sp>
      <p:sp>
        <p:nvSpPr>
          <p:cNvPr id="3" name="Заголовок 2"/>
          <p:cNvSpPr txBox="1"/>
          <p:nvPr/>
        </p:nvSpPr>
        <p:spPr>
          <a:xfrm>
            <a:off x="3454623" y="226887"/>
            <a:ext cx="4060502" cy="4975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2. АКТИВНЫЙ СЕКТОР</a:t>
            </a:r>
          </a:p>
        </p:txBody>
      </p:sp>
      <p:pic>
        <p:nvPicPr>
          <p:cNvPr id="4" name="Рисунок 4" descr="Изображение выглядит как внутренний, стена, пол, шкафчик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1320064" y="1307400"/>
            <a:ext cx="5064898" cy="4339760"/>
          </a:xfrm>
          <a:solidFill>
            <a:srgbClr val="262626"/>
          </a:solidFill>
        </p:spPr>
      </p:pic>
      <p:sp>
        <p:nvSpPr>
          <p:cNvPr id="5" name="Прямоугольник 1"/>
          <p:cNvSpPr/>
          <p:nvPr/>
        </p:nvSpPr>
        <p:spPr>
          <a:xfrm>
            <a:off x="7966618" y="1556793"/>
            <a:ext cx="3528395" cy="190821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B050"/>
                </a:solidFill>
                <a:latin typeface="Cambria"/>
              </a:rPr>
              <a:t>          </a:t>
            </a:r>
            <a:r>
              <a:rPr lang="ru-RU" sz="1600" b="0" i="0" u="none" strike="noStrike" kern="1200" cap="none" spc="0" baseline="0" dirty="0" smtClean="0">
                <a:solidFill>
                  <a:srgbClr val="C00000"/>
                </a:solidFill>
                <a:uFillTx/>
                <a:latin typeface="Cambria"/>
              </a:rPr>
              <a:t>Модуль </a:t>
            </a:r>
            <a:r>
              <a:rPr lang="ru-RU" sz="16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  <a:t>«Поликлиника», организован  детьми с использованием </a:t>
            </a:r>
            <a:r>
              <a:rPr lang="ru-RU" sz="16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  <a:ea typeface="Cambria"/>
              </a:rPr>
              <a:t>куклы, игрового набора "Доктор" и пластмассового модуля.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  <a:t/>
            </a:r>
            <a:br>
              <a:rPr lang="ru-RU" sz="1800" b="0" i="0" u="none" strike="noStrike" kern="1200" cap="none" spc="0" baseline="0" dirty="0">
                <a:solidFill>
                  <a:srgbClr val="C00000"/>
                </a:solidFill>
                <a:uFillTx/>
                <a:latin typeface="Cambria"/>
              </a:rPr>
            </a:br>
            <a:endParaRPr lang="ru-RU" sz="1800" b="0" i="0" u="none" strike="noStrike" kern="1200" cap="none" spc="0" baseline="0" dirty="0">
              <a:solidFill>
                <a:srgbClr val="C00000"/>
              </a:solidFill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1629918" y="5949278"/>
            <a:ext cx="4537207" cy="609603"/>
          </a:xfrm>
        </p:spPr>
        <p:txBody>
          <a:bodyPr anchorCtr="1"/>
          <a:lstStyle/>
          <a:p>
            <a:pPr lvl="0" algn="ctr"/>
            <a:r>
              <a:rPr lang="ru-RU" sz="1600" dirty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  <a:t>2.1. </a:t>
            </a:r>
            <a:br>
              <a:rPr lang="ru-RU" sz="1600" dirty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ru-RU" sz="1600" dirty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  <a:t>Модуль </a:t>
            </a:r>
            <a:r>
              <a:rPr lang="ru-RU" sz="1600" dirty="0" smtClean="0">
                <a:solidFill>
                  <a:srgbClr val="CC6600"/>
                </a:solidFill>
                <a:effectLst>
                  <a:outerShdw dist="38096" dir="2700000">
                    <a:srgbClr val="000000"/>
                  </a:outerShdw>
                </a:effectLst>
              </a:rPr>
              <a:t>«Парикмахерская»</a:t>
            </a:r>
            <a:endParaRPr lang="ru-RU" sz="1600" dirty="0">
              <a:solidFill>
                <a:srgbClr val="CC66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sp>
        <p:nvSpPr>
          <p:cNvPr id="3" name="Заголовок 2"/>
          <p:cNvSpPr txBox="1"/>
          <p:nvPr/>
        </p:nvSpPr>
        <p:spPr>
          <a:xfrm>
            <a:off x="3502124" y="389049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АКТИВНЫЙ СЕКТОР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 descr="Изображение выглядит как внутренний, пол, стол, сидит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1745663" y="1633162"/>
            <a:ext cx="4845152" cy="3633867"/>
          </a:xfrm>
          <a:solidFill>
            <a:srgbClr val="262626"/>
          </a:solidFill>
        </p:spPr>
      </p:pic>
      <p:sp>
        <p:nvSpPr>
          <p:cNvPr id="5" name="Прямоугольник 1"/>
          <p:cNvSpPr/>
          <p:nvPr/>
        </p:nvSpPr>
        <p:spPr>
          <a:xfrm>
            <a:off x="7966618" y="1556793"/>
            <a:ext cx="3528395" cy="16619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B050"/>
                </a:solidFill>
                <a:uFillTx/>
                <a:latin typeface="Cambria"/>
              </a:rPr>
              <a:t>     </a:t>
            </a:r>
            <a:r>
              <a:rPr lang="ru-RU" sz="1600" b="0" i="0" u="none" strike="noStrike" kern="1200" cap="none" spc="0" baseline="0" dirty="0">
                <a:solidFill>
                  <a:schemeClr val="accent3">
                    <a:lumMod val="50000"/>
                  </a:schemeClr>
                </a:solidFill>
                <a:uFillTx/>
                <a:latin typeface="Cambria"/>
              </a:rPr>
              <a:t>Модуль «Парикмахерская», организован  детьми с использованием </a:t>
            </a:r>
            <a:r>
              <a:rPr lang="ru-RU" sz="1600" b="0" i="0" u="none" strike="noStrike" kern="1200" cap="none" spc="0" baseline="0" dirty="0">
                <a:solidFill>
                  <a:schemeClr val="accent3">
                    <a:lumMod val="50000"/>
                  </a:schemeClr>
                </a:solidFill>
                <a:uFillTx/>
                <a:latin typeface="Cambria"/>
                <a:ea typeface="Cambria"/>
              </a:rPr>
              <a:t>куклы, игрового набора  и пластмассового модуля.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  <a:t/>
            </a:r>
            <a:b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</a:b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645558" y="270691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B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sp>
        <p:nvSpPr>
          <p:cNvPr id="3" name="Заголовок 2"/>
          <p:cNvSpPr txBox="1"/>
          <p:nvPr/>
        </p:nvSpPr>
        <p:spPr>
          <a:xfrm>
            <a:off x="684510" y="5517233"/>
            <a:ext cx="5099782" cy="76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99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2.2. Активный сектор, модуль «Семья»</a:t>
            </a:r>
          </a:p>
        </p:txBody>
      </p:sp>
      <p:pic>
        <p:nvPicPr>
          <p:cNvPr id="4" name="Рисунок 7" descr="Изображение выглядит как внутренний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12370" y="908054"/>
            <a:ext cx="5857545" cy="4393161"/>
          </a:xfrm>
          <a:solidFill>
            <a:srgbClr val="262626"/>
          </a:solidFill>
        </p:spPr>
      </p:pic>
      <p:sp>
        <p:nvSpPr>
          <p:cNvPr id="5" name="TextBox 2"/>
          <p:cNvSpPr txBox="1"/>
          <p:nvPr/>
        </p:nvSpPr>
        <p:spPr>
          <a:xfrm>
            <a:off x="7994672" y="1412775"/>
            <a:ext cx="3860377" cy="1920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Cambria"/>
              </a:rPr>
              <a:t> </a:t>
            </a:r>
            <a:r>
              <a:rPr lang="ru-RU" sz="1800" b="0" i="0" u="none" strike="noStrike" kern="1200" cap="none" spc="0" baseline="0" dirty="0" smtClean="0">
                <a:solidFill>
                  <a:schemeClr val="accent6">
                    <a:lumMod val="50000"/>
                  </a:schemeClr>
                </a:solidFill>
                <a:uFillTx/>
                <a:latin typeface="Cambria"/>
              </a:rPr>
              <a:t>Модуль </a:t>
            </a:r>
            <a:r>
              <a:rPr lang="ru-RU" sz="18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Cambria"/>
              </a:rPr>
              <a:t>«Семья" оформлен детьми с помощью воспитателя с применением мягких модулей для  кроватки, палатки</a:t>
            </a:r>
            <a:r>
              <a:rPr lang="ru-RU" sz="18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Cambria"/>
                <a:ea typeface="Cambria"/>
              </a:rPr>
              <a:t>( для уголка уединения), и игрового набора кукол с атрибутами.</a:t>
            </a:r>
          </a:p>
        </p:txBody>
      </p:sp>
      <p:pic>
        <p:nvPicPr>
          <p:cNvPr id="6" name="Рисунок 5" descr="Изображение выглядит как пол, внутренний, стол, корзи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06060" y="3746827"/>
            <a:ext cx="2635264" cy="2030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2"/>
          <p:cNvSpPr txBox="1"/>
          <p:nvPr/>
        </p:nvSpPr>
        <p:spPr>
          <a:xfrm>
            <a:off x="3502124" y="389049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АКТИВНЫЙ СЕКТОР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Изображение выглядит как внутренний, стена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040779" y="1195486"/>
            <a:ext cx="4546634" cy="3913412"/>
          </a:xfrm>
          <a:solidFill>
            <a:srgbClr val="262626"/>
          </a:solidFill>
        </p:spPr>
      </p:pic>
      <p:sp>
        <p:nvSpPr>
          <p:cNvPr id="3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3978508" y="332658"/>
            <a:ext cx="4343400" cy="761996"/>
          </a:xfrm>
        </p:spPr>
        <p:txBody>
          <a:bodyPr anchor="b"/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990000"/>
                </a:solidFill>
              </a:rPr>
              <a:t>2. АКТИВНЫЙ СЕКТОР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/>
          </a:p>
        </p:txBody>
      </p:sp>
      <p:pic>
        <p:nvPicPr>
          <p:cNvPr id="4" name="Рисунок 6" descr="Изображение выглядит как внутренний, сте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85" y="1124739"/>
            <a:ext cx="5312380" cy="39842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6382447" y="5373215"/>
            <a:ext cx="5256583" cy="634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  <a:ea typeface="Cambria"/>
              </a:rPr>
              <a:t>В группе представлены музыкальные инструменты и слушаются музыкальные произведения и сказки.</a:t>
            </a: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Cambria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44585" y="5445224"/>
            <a:ext cx="5312380" cy="11757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Наличие атрибутов театрализованной деятельности (куклы-перчатки, марионетки, пальчиковые, театральные костюмы),   в том числе изготовленных вместе с воспитанниками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  <a:ea typeface="Cambria"/>
              </a:rPr>
              <a:t>.</a:t>
            </a: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1557909" y="4904510"/>
            <a:ext cx="3600404" cy="1413164"/>
          </a:xfrm>
        </p:spPr>
        <p:txBody>
          <a:bodyPr anchorCtr="1"/>
          <a:lstStyle/>
          <a:p>
            <a:pPr lvl="0"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 Активный сектор </a:t>
            </a:r>
            <a:br>
              <a:rPr lang="ru-RU" sz="1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модуль «Физкультура  и спорт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».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В спальне между кроватями выложены массажные коврики для ходьбы детей босиком. Гимнастика после сна способствует постепенному  переходу от сна к бодрствованию</a:t>
            </a:r>
            <a:r>
              <a:rPr lang="ru-RU" sz="1200" dirty="0">
                <a:solidFill>
                  <a:srgbClr val="81D458"/>
                </a:solidFill>
              </a:rPr>
              <a:t>.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6814492" y="5011388"/>
            <a:ext cx="4032449" cy="1140030"/>
          </a:xfrm>
        </p:spPr>
        <p:txBody>
          <a:bodyPr anchorCtr="1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Активный сектор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 модуль  «Физкультура  и спорт».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В групповом помещении вдоль стены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представлены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  атрибуты для спортивных игр .</a:t>
            </a:r>
          </a:p>
        </p:txBody>
      </p:sp>
      <p:sp>
        <p:nvSpPr>
          <p:cNvPr id="4" name="Заголовок 2"/>
          <p:cNvSpPr txBox="1"/>
          <p:nvPr/>
        </p:nvSpPr>
        <p:spPr>
          <a:xfrm>
            <a:off x="3934169" y="501338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2. АКТИВНЫЙ СЕКТОР</a:t>
            </a:r>
          </a:p>
        </p:txBody>
      </p:sp>
      <p:pic>
        <p:nvPicPr>
          <p:cNvPr id="5" name="Рисунок 5" descr="Изображение выглядит как пол, внутренний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29918" y="1929054"/>
            <a:ext cx="3744413" cy="2808314"/>
          </a:xfrm>
          <a:solidFill>
            <a:srgbClr val="262626"/>
          </a:solidFill>
        </p:spPr>
      </p:pic>
      <p:pic>
        <p:nvPicPr>
          <p:cNvPr id="6" name="Рисунок 7" descr="Изображение выглядит как пол, внутренний, стена, цветно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742483" y="1524094"/>
            <a:ext cx="4104458" cy="3078345"/>
          </a:xfrm>
          <a:solidFill>
            <a:srgbClr val="262626"/>
          </a:solidFill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1112916" y="4364851"/>
            <a:ext cx="4671916" cy="827147"/>
          </a:xfrm>
        </p:spPr>
        <p:txBody>
          <a:bodyPr anchorCtr="1"/>
          <a:lstStyle/>
          <a:p>
            <a:pPr lvl="0"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Модуль «Дорожное движение» используется по необходимости.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6886501" y="4364851"/>
            <a:ext cx="4572000" cy="827147"/>
          </a:xfrm>
        </p:spPr>
        <p:txBody>
          <a:bodyPr anchorCtr="1"/>
          <a:lstStyle/>
          <a:p>
            <a:pPr marL="0" lv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Машинки используются как для игры вместе с конструктором дорожного движения, так и отдельно.</a:t>
            </a:r>
          </a:p>
        </p:txBody>
      </p:sp>
      <p:sp>
        <p:nvSpPr>
          <p:cNvPr id="4" name="Заголовок 2"/>
          <p:cNvSpPr txBox="1"/>
          <p:nvPr/>
        </p:nvSpPr>
        <p:spPr>
          <a:xfrm>
            <a:off x="3885460" y="121848"/>
            <a:ext cx="4060502" cy="4714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2. АКТИВНЫЙ СЕКТОР</a:t>
            </a:r>
          </a:p>
        </p:txBody>
      </p:sp>
      <p:pic>
        <p:nvPicPr>
          <p:cNvPr id="5" name="Рисунок 8" descr="Изображение выглядит как пол, внутренний, сидит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88273" y="680935"/>
            <a:ext cx="4683693" cy="3512768"/>
          </a:xfrm>
          <a:solidFill>
            <a:srgbClr val="262626"/>
          </a:solidFill>
        </p:spPr>
      </p:pic>
      <p:pic>
        <p:nvPicPr>
          <p:cNvPr id="6" name="Рисунок 9" descr="Изображение выглядит как пол, внутренний, сте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01" y="764703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4" descr="Изображение выглядит как внутренний, стол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539993">
            <a:off x="2637084" y="5124243"/>
            <a:ext cx="2247247" cy="137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текст, фотография, внутренний, стол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539993" flipH="1">
            <a:off x="5928265" y="5146810"/>
            <a:ext cx="2338760" cy="145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11" descr="Изображение выглядит как человек, текст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118744" y="5301206"/>
            <a:ext cx="2048118" cy="143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233711" y="6237286"/>
            <a:ext cx="3961445" cy="393576"/>
          </a:xfrm>
        </p:spPr>
        <p:txBody>
          <a:bodyPr anchorCtr="1"/>
          <a:lstStyle/>
          <a:p>
            <a:pPr lvl="0" algn="ctr"/>
            <a:r>
              <a:rPr lang="ru-RU" sz="180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</a:rPr>
              <a:t>Вход в группу, нижняя левая точка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2"/>
          </p:nvPr>
        </p:nvSpPr>
        <p:spPr>
          <a:xfrm>
            <a:off x="4892606" y="6312743"/>
            <a:ext cx="3124203" cy="318119"/>
          </a:xfrm>
        </p:spPr>
        <p:txBody>
          <a:bodyPr anchorCtr="1"/>
          <a:lstStyle/>
          <a:p>
            <a:pPr lvl="0" algn="ctr"/>
            <a:r>
              <a:rPr lang="ru-RU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</a:rPr>
              <a:t>Нижняя правая точка</a:t>
            </a:r>
          </a:p>
        </p:txBody>
      </p:sp>
      <p:sp>
        <p:nvSpPr>
          <p:cNvPr id="4" name="Заголовок 2"/>
          <p:cNvSpPr txBox="1"/>
          <p:nvPr/>
        </p:nvSpPr>
        <p:spPr>
          <a:xfrm>
            <a:off x="121770" y="2980953"/>
            <a:ext cx="3550916" cy="3935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Верхняя левая точка</a:t>
            </a:r>
          </a:p>
        </p:txBody>
      </p:sp>
      <p:sp>
        <p:nvSpPr>
          <p:cNvPr id="5" name="Текст 3"/>
          <p:cNvSpPr txBox="1"/>
          <p:nvPr/>
        </p:nvSpPr>
        <p:spPr>
          <a:xfrm>
            <a:off x="4654250" y="2980953"/>
            <a:ext cx="3124203" cy="318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Верхняя правая точка</a:t>
            </a:r>
          </a:p>
        </p:txBody>
      </p:sp>
      <p:sp>
        <p:nvSpPr>
          <p:cNvPr id="6" name="Текст 3"/>
          <p:cNvSpPr txBox="1"/>
          <p:nvPr/>
        </p:nvSpPr>
        <p:spPr>
          <a:xfrm>
            <a:off x="8617479" y="58713"/>
            <a:ext cx="3312368" cy="6480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Групповое помещение</a:t>
            </a: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Образовательная тема «Колобок и ОБЖ».</a:t>
            </a:r>
            <a:endParaRPr lang="ru-RU" sz="14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   Помещение используется как игровая комната, включает в себя «Рабочий сектор», «Активный сектор», «Спокойный сектор».  Модули частично обеспечивают познавательную, исследовательскую и творческую активность всех воспитанников.</a:t>
            </a: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    Тема недели прослеживается через специально оформленные уголок при входе справа, где в наличии: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литература по данной теме,</a:t>
            </a:r>
            <a:endParaRPr lang="ru-RU" sz="12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  <a:ea typeface="Cambria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демонстрационный материал, </a:t>
            </a:r>
            <a:endParaRPr lang="ru-RU" sz="12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  <a:ea typeface="Cambria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игры и пособия.</a:t>
            </a:r>
            <a:endParaRPr lang="ru-RU" sz="12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  <a:ea typeface="Cambria"/>
              </a:rPr>
              <a:t>     Слева организованна выставка работ , созданных семьями воспитанников и педагогами.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</a:rPr>
              <a:t>   В помещении достаточно пространства , чтобы дети и взрослые могли свободно передвигаться.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</a:rPr>
              <a:t>    Хорошая вентиляция через окна (можно при необходимости открыть и закрыть с помощью ключа). Достаточное поступление солнечного освещения, интенсивность которого можно регулировать с помощью штор</a:t>
            </a: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  <a:ea typeface="Cambria"/>
              </a:rPr>
              <a:t>, искусственное освещение  специально создано для данного помещения.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pic>
        <p:nvPicPr>
          <p:cNvPr id="7" name="Рисунок 6" descr="Изображение выглядит как внутренний, пол, стена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5356837" y="140297"/>
            <a:ext cx="2743200" cy="2938863"/>
          </a:xfrm>
        </p:spPr>
      </p:pic>
      <p:pic>
        <p:nvPicPr>
          <p:cNvPr id="8" name="Рисунок 5" descr="Изображение выглядит как внутренний, стена, пол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92095" y="233364"/>
            <a:ext cx="3657600" cy="2743200"/>
          </a:xfrm>
          <a:solidFill>
            <a:srgbClr val="262626"/>
          </a:solidFill>
        </p:spPr>
      </p:pic>
      <p:pic>
        <p:nvPicPr>
          <p:cNvPr id="9" name="Рисунок 9" descr="Изображение выглядит как пол, внутренний, комната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93704" y="3433764"/>
            <a:ext cx="3657600" cy="2743200"/>
          </a:xfrm>
          <a:solidFill>
            <a:srgbClr val="262626"/>
          </a:solidFill>
        </p:spPr>
      </p:pic>
      <p:pic>
        <p:nvPicPr>
          <p:cNvPr id="10" name="Рисунок 10" descr="Изображение выглядит как пол, внутренний, здание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4784726" y="3467103"/>
            <a:ext cx="3657600" cy="2743200"/>
          </a:xfrm>
          <a:solidFill>
            <a:srgbClr val="262626"/>
          </a:solidFill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358106" y="130629"/>
            <a:ext cx="5832646" cy="469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B05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 </a:t>
            </a:r>
            <a:r>
              <a:rPr lang="ru-RU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практики трансформации среды </a:t>
            </a:r>
          </a:p>
        </p:txBody>
      </p:sp>
      <p:sp>
        <p:nvSpPr>
          <p:cNvPr id="3" name="Заголовок 2"/>
          <p:cNvSpPr txBox="1"/>
          <p:nvPr/>
        </p:nvSpPr>
        <p:spPr>
          <a:xfrm>
            <a:off x="621801" y="5716645"/>
            <a:ext cx="6120682" cy="9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92D05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   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В спокойном секторе по желанию ребёнка и или микро-группы детей из мебели-конструктора и (мягкие модули могут использоваться для 3</a:t>
            </a:r>
            <a:r>
              <a:rPr lang="en-US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D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 построек в «Активной зоне»)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  <a:ea typeface="Cambria"/>
              </a:rPr>
              <a:t> и палатки создаются вариативные среды.</a:t>
            </a: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92D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92D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pic>
        <p:nvPicPr>
          <p:cNvPr id="4" name="Рисунок 8" descr="Изображение выглядит как внутренний, цветной, п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81846" y="945288"/>
            <a:ext cx="4704222" cy="4503977"/>
          </a:xfrm>
          <a:solidFill>
            <a:srgbClr val="262626"/>
          </a:solidFill>
        </p:spPr>
      </p:pic>
      <p:pic>
        <p:nvPicPr>
          <p:cNvPr id="5" name="Рисунок 12" descr="Изображение выглядит как внутренний, пол, стол, желты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248759" y="768059"/>
            <a:ext cx="3500963" cy="2625727"/>
          </a:xfrm>
          <a:solidFill>
            <a:srgbClr val="262626"/>
          </a:solidFill>
        </p:spPr>
      </p:pic>
      <p:pic>
        <p:nvPicPr>
          <p:cNvPr id="6" name="Рисунок 13" descr="Изображение выглядит как пол, внутренний, игрушка, маленьк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519" y="3514560"/>
            <a:ext cx="4058034" cy="30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пол, внутренни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23289" y="692694"/>
            <a:ext cx="6764868" cy="5073648"/>
          </a:xfrm>
          <a:solidFill>
            <a:srgbClr val="262626"/>
          </a:solidFill>
        </p:spPr>
      </p:pic>
      <p:sp>
        <p:nvSpPr>
          <p:cNvPr id="3" name="Заголовок 2"/>
          <p:cNvSpPr txBox="1"/>
          <p:nvPr/>
        </p:nvSpPr>
        <p:spPr>
          <a:xfrm>
            <a:off x="3934169" y="44055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3. СПОКОЙНЫЙ СЕКТОР</a:t>
            </a:r>
          </a:p>
        </p:txBody>
      </p:sp>
      <p:sp>
        <p:nvSpPr>
          <p:cNvPr id="4" name="Заголовок 2"/>
          <p:cNvSpPr txBox="1"/>
          <p:nvPr/>
        </p:nvSpPr>
        <p:spPr>
          <a:xfrm>
            <a:off x="1681342" y="5901776"/>
            <a:ext cx="4671916" cy="55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3.1. «Центр уединения»</a:t>
            </a:r>
            <a:r>
              <a:rPr lang="ru-RU" sz="1600" b="0" i="0" u="none" strike="noStrike" kern="1200" cap="none" spc="0" baseline="0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/>
            </a:r>
            <a:br>
              <a:rPr lang="ru-RU" sz="1600" b="0" i="0" u="none" strike="noStrike" kern="1200" cap="none" spc="0" baseline="0" dirty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</a:br>
            <a:endParaRPr lang="ru-RU" sz="1600" b="0" i="0" u="none" strike="noStrike" kern="1200" cap="none" spc="0" baseline="0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7994672" y="3645026"/>
            <a:ext cx="3763871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>
                <a:solidFill>
                  <a:srgbClr val="FFFF00"/>
                </a:solidFill>
                <a:uFillTx/>
                <a:latin typeface="Cambria"/>
              </a:rPr>
              <a:t/>
            </a:r>
            <a:br>
              <a:rPr lang="ru-RU" sz="1400" b="0" i="0" u="none" strike="noStrike" kern="1200" cap="none" spc="0" baseline="0">
                <a:solidFill>
                  <a:srgbClr val="FFFF00"/>
                </a:solidFill>
                <a:uFillTx/>
                <a:latin typeface="Cambria"/>
              </a:rPr>
            </a:br>
            <a:endParaRPr lang="ru-RU" sz="1400" b="0" i="0" u="none" strike="noStrike" kern="1200" cap="none" spc="0" baseline="0">
              <a:solidFill>
                <a:srgbClr val="FFFF00"/>
              </a:solidFill>
              <a:uFillTx/>
              <a:latin typeface="Cambria"/>
            </a:endParaRPr>
          </a:p>
        </p:txBody>
      </p:sp>
      <p:sp>
        <p:nvSpPr>
          <p:cNvPr id="6" name="Прямоугольник 1"/>
          <p:cNvSpPr/>
          <p:nvPr/>
        </p:nvSpPr>
        <p:spPr>
          <a:xfrm>
            <a:off x="7994672" y="620685"/>
            <a:ext cx="3882039" cy="40626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"/>
              </a:rPr>
              <a:t>«Место для отдыха и уединения»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"/>
              </a:rPr>
              <a:t>  Место уединения легко просматривается воспитателем из групповой комнаты через прозрачные части.</a:t>
            </a: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"/>
              </a:rPr>
              <a:t>   В месте уединения предусмотрены атрибуты для спокойной деятельности (журналы,  фотографии, мячи, мягкие игрушки) по желанию детей.</a:t>
            </a: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FFFF00"/>
              </a:solidFill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934169" y="44055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3. СПОКОЙНЫЙ СЕКТОР</a:t>
            </a:r>
          </a:p>
        </p:txBody>
      </p:sp>
      <p:sp>
        <p:nvSpPr>
          <p:cNvPr id="3" name="Заголовок 2"/>
          <p:cNvSpPr txBox="1"/>
          <p:nvPr/>
        </p:nvSpPr>
        <p:spPr>
          <a:xfrm>
            <a:off x="1598215" y="5829656"/>
            <a:ext cx="4671916" cy="8271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. Спокойный сектор</a:t>
            </a:r>
            <a:r>
              <a:rPr lang="ru-RU" sz="1600" b="0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  <a:ea typeface="Cambria"/>
              </a:rPr>
              <a:t/>
            </a:r>
            <a:br>
              <a:rPr lang="ru-RU" sz="1600" b="0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  <a:ea typeface="Cambria"/>
              </a:rPr>
            </a:br>
            <a:r>
              <a:rPr lang="ru-RU" sz="1600" b="0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 (мини-музей «Кошкин дом»)</a:t>
            </a:r>
          </a:p>
        </p:txBody>
      </p:sp>
      <p:sp>
        <p:nvSpPr>
          <p:cNvPr id="4" name="Прямоугольник 5"/>
          <p:cNvSpPr/>
          <p:nvPr/>
        </p:nvSpPr>
        <p:spPr>
          <a:xfrm>
            <a:off x="8374660" y="1412775"/>
            <a:ext cx="3359871" cy="24006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00"/>
                </a:solidFill>
                <a:uFillTx/>
                <a:latin typeface="Cambria"/>
              </a:rPr>
              <a:t> 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3">
                    <a:lumMod val="50000"/>
                  </a:schemeClr>
                </a:solidFill>
                <a:uFillTx/>
                <a:latin typeface="Cambria"/>
              </a:rPr>
              <a:t>Мини-музей "Кошкин дом»</a:t>
            </a:r>
            <a:endParaRPr lang="ru-RU" sz="1800" b="1" i="0" u="none" strike="noStrike" kern="1200" cap="none" spc="0" baseline="0" dirty="0">
              <a:solidFill>
                <a:schemeClr val="accent3">
                  <a:lumMod val="50000"/>
                </a:schemeClr>
              </a:solidFill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chemeClr val="accent3">
                  <a:lumMod val="50000"/>
                </a:schemeClr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chemeClr val="accent3">
                  <a:lumMod val="50000"/>
                </a:schemeClr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chemeClr val="accent3">
                  <a:lumMod val="50000"/>
                </a:schemeClr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chemeClr val="accent3">
                    <a:lumMod val="50000"/>
                  </a:schemeClr>
                </a:solidFill>
                <a:uFillTx/>
                <a:latin typeface="Cambria"/>
              </a:rPr>
              <a:t> В Спокойном секторе организован мини- музей «Кошкин дом». </a:t>
            </a:r>
            <a:r>
              <a:rPr lang="ru-RU" sz="1200" b="1" i="0" u="none" strike="noStrike" kern="1200" cap="none" spc="0" baseline="0" dirty="0">
                <a:solidFill>
                  <a:schemeClr val="accent3">
                    <a:lumMod val="50000"/>
                  </a:schemeClr>
                </a:solidFill>
                <a:uFillTx/>
                <a:latin typeface="Cambria"/>
                <a:ea typeface="Cambria"/>
              </a:rPr>
              <a:t>Работы, представленные в нём, принадлежат как нынешним семьям воспитанников, так и предыдущим, а также выполнены совместно с воспитателями.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00"/>
                </a:solidFill>
                <a:uFillTx/>
                <a:latin typeface="Cambria"/>
              </a:rPr>
              <a:t> </a:t>
            </a:r>
          </a:p>
        </p:txBody>
      </p:sp>
      <p:pic>
        <p:nvPicPr>
          <p:cNvPr id="5" name="Рисунок 2" descr="Изображение выглядит как стена, внутренни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160299" y="396958"/>
            <a:ext cx="4748255" cy="3214531"/>
          </a:xfrm>
          <a:solidFill>
            <a:srgbClr val="262626"/>
          </a:solidFill>
        </p:spPr>
      </p:pic>
      <p:pic>
        <p:nvPicPr>
          <p:cNvPr id="6" name="Рисунок 3" descr="Изображение выглядит как стена, внутренн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67" y="3940469"/>
            <a:ext cx="2770805" cy="193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957920" y="269686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3. СПОКОЙНЫЙ СЕКТОР</a:t>
            </a:r>
          </a:p>
        </p:txBody>
      </p:sp>
      <p:pic>
        <p:nvPicPr>
          <p:cNvPr id="3" name="Рисунок 12" descr="Изображение выглядит как внутренний, стена, много, закрытый&#10;&#10;Описание создано с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964701" y="1052739"/>
            <a:ext cx="4026258" cy="4545592"/>
          </a:xfrm>
          <a:solidFill>
            <a:srgbClr val="262626"/>
          </a:solidFill>
        </p:spPr>
      </p:pic>
      <p:pic>
        <p:nvPicPr>
          <p:cNvPr id="4" name="Рисунок 11" descr="Изображение выглядит как внутренний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598608" y="799103"/>
            <a:ext cx="4193218" cy="4835420"/>
          </a:xfrm>
          <a:solidFill>
            <a:srgbClr val="262626"/>
          </a:solidFill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стена, внутренний, фотография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35662" y="2267821"/>
            <a:ext cx="4657816" cy="3602214"/>
          </a:xfrm>
          <a:solidFill>
            <a:srgbClr val="262626"/>
          </a:solidFill>
        </p:spPr>
      </p:pic>
      <p:pic>
        <p:nvPicPr>
          <p:cNvPr id="3" name="Рисунок 4" descr="Изображение выглядит как стена, внутренни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435306" y="1353010"/>
            <a:ext cx="3584594" cy="2661507"/>
          </a:xfrm>
          <a:solidFill>
            <a:srgbClr val="262626"/>
          </a:solidFill>
        </p:spPr>
      </p:pic>
      <p:sp>
        <p:nvSpPr>
          <p:cNvPr id="4" name="Прямоугольник 1"/>
          <p:cNvSpPr/>
          <p:nvPr/>
        </p:nvSpPr>
        <p:spPr>
          <a:xfrm>
            <a:off x="5014295" y="260649"/>
            <a:ext cx="2828916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</a:rPr>
              <a:t>3. СПОКОЙНЫЙ СЕКТОР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806375" y="3613663"/>
            <a:ext cx="184727" cy="39703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Cambria"/>
            </a:endParaRPr>
          </a:p>
        </p:txBody>
      </p:sp>
      <p:pic>
        <p:nvPicPr>
          <p:cNvPr id="6" name="Рисунок 6" descr="Изображение выглядит как стена, внутренний, фотография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60001">
            <a:off x="7860383" y="4301476"/>
            <a:ext cx="2460997" cy="225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внутренний, пол, стена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7792" y="2160050"/>
            <a:ext cx="5413869" cy="4060402"/>
          </a:xfrm>
          <a:solidFill>
            <a:srgbClr val="262626"/>
          </a:solidFill>
        </p:spPr>
      </p:pic>
      <p:pic>
        <p:nvPicPr>
          <p:cNvPr id="3" name="Рисунок 4" descr="Изображение выглядит как внутренний, стол, стена&#10;&#10;Описание создано с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458644" y="2132856"/>
            <a:ext cx="5376333" cy="4032247"/>
          </a:xfrm>
          <a:solidFill>
            <a:srgbClr val="262626"/>
          </a:solidFill>
        </p:spPr>
      </p:pic>
      <p:sp>
        <p:nvSpPr>
          <p:cNvPr id="4" name="TextBox 1"/>
          <p:cNvSpPr txBox="1"/>
          <p:nvPr/>
        </p:nvSpPr>
        <p:spPr>
          <a:xfrm>
            <a:off x="3249714" y="388141"/>
            <a:ext cx="6048673" cy="678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</a:rPr>
              <a:t>3. СПОКОЙНЫЙ СЕКТОР</a:t>
            </a: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00"/>
              </a:solidFill>
              <a:uFillTx/>
              <a:latin typeface="Cambria"/>
              <a:ea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Изображение выглядит как внутренний, желтый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584104" y="1614816"/>
            <a:ext cx="3728493" cy="2251545"/>
          </a:xfrm>
          <a:solidFill>
            <a:srgbClr val="262626"/>
          </a:solidFill>
        </p:spPr>
      </p:pic>
      <p:sp>
        <p:nvSpPr>
          <p:cNvPr id="3" name="Заголовок 2"/>
          <p:cNvSpPr txBox="1"/>
          <p:nvPr/>
        </p:nvSpPr>
        <p:spPr>
          <a:xfrm>
            <a:off x="3815416" y="206252"/>
            <a:ext cx="3755691" cy="482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3. СПОКОЙНЫЙ СЕКТОР</a:t>
            </a:r>
          </a:p>
        </p:txBody>
      </p:sp>
      <p:sp>
        <p:nvSpPr>
          <p:cNvPr id="4" name="Прямоугольник 5"/>
          <p:cNvSpPr/>
          <p:nvPr/>
        </p:nvSpPr>
        <p:spPr>
          <a:xfrm>
            <a:off x="1125864" y="4857868"/>
            <a:ext cx="10729194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00"/>
                </a:solidFill>
                <a:uFillTx/>
                <a:latin typeface="Cambria"/>
              </a:rPr>
              <a:t>    </a:t>
            </a:r>
            <a:r>
              <a:rPr lang="ru-RU" sz="1800" b="0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</a:rPr>
              <a:t>Благотворительная акция «Крышка- малышка» проводится  второй год. В  помещении  приёма детей расположены текст описания акции и ёмкость для  сбора крышек.  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00"/>
                </a:solidFill>
                <a:uFillTx/>
                <a:latin typeface="Cambria"/>
              </a:rPr>
              <a:t/>
            </a:r>
            <a:br>
              <a:rPr lang="ru-RU" sz="1800" b="0" i="0" u="none" strike="noStrike" kern="1200" cap="none" spc="0" baseline="0" dirty="0">
                <a:solidFill>
                  <a:srgbClr val="FFFF00"/>
                </a:solidFill>
                <a:uFillTx/>
                <a:latin typeface="Cambria"/>
              </a:rPr>
            </a:br>
            <a:endParaRPr lang="ru-RU" sz="1800" b="0" i="0" u="none" strike="noStrike" kern="1200" cap="none" spc="0" baseline="0" dirty="0">
              <a:solidFill>
                <a:srgbClr val="FFFF00"/>
              </a:solidFill>
              <a:uFillTx/>
              <a:latin typeface="Cambria"/>
            </a:endParaRPr>
          </a:p>
        </p:txBody>
      </p:sp>
      <p:pic>
        <p:nvPicPr>
          <p:cNvPr id="5" name="Рисунок 2" descr="Изображение выглядит как стена, внутренний, монитор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7011361" y="1019039"/>
            <a:ext cx="4145551" cy="302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839166" y="267782"/>
            <a:ext cx="4060502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3. СПОКОЙНЫЙ СЕКТОР</a:t>
            </a:r>
          </a:p>
        </p:txBody>
      </p:sp>
      <p:sp>
        <p:nvSpPr>
          <p:cNvPr id="3" name="Прямоугольник 5"/>
          <p:cNvSpPr/>
          <p:nvPr/>
        </p:nvSpPr>
        <p:spPr>
          <a:xfrm>
            <a:off x="8410674" y="1392581"/>
            <a:ext cx="3024963" cy="20621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«Творческая мастерская» расположена  в групповом помещении, способствует исследовательской и творческой деятельности детей 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/>
            </a:r>
            <a:br>
              <a:rPr lang="ru-RU" sz="16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</a:br>
            <a:endParaRPr lang="ru-RU" sz="1600" b="0" i="0" u="none" strike="noStrike" kern="1200" cap="none" spc="0" baseline="0" dirty="0">
              <a:solidFill>
                <a:srgbClr val="996600"/>
              </a:solidFill>
              <a:uFillTx/>
              <a:latin typeface="Cambria"/>
            </a:endParaRPr>
          </a:p>
        </p:txBody>
      </p:sp>
      <p:pic>
        <p:nvPicPr>
          <p:cNvPr id="4" name="Рисунок 2" descr="Изображение выглядит как пол, внутренний, стол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37828" y="999393"/>
            <a:ext cx="7200799" cy="5422776"/>
          </a:xfrm>
          <a:solidFill>
            <a:srgbClr val="262626"/>
          </a:solidFill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549792" y="4535743"/>
            <a:ext cx="11233248" cy="19175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4.1. Среда для диалога с родителями</a:t>
            </a: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 «Информационный  центр»</a:t>
            </a: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 </a:t>
            </a:r>
          </a:p>
          <a:p>
            <a:pPr marL="0" marR="0" lvl="0" indent="0" algn="just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   В приемном помещении представлена информация для родителей о  персонале, который работает с детьми данной группы, примерном режиме дня, меню, о теме недели, предложены памятки о безопасности на дороге и воде , по пожарной безопасности, а так же памятка об оказании первой помощи при тепловом ударе.</a:t>
            </a:r>
          </a:p>
        </p:txBody>
      </p:sp>
      <p:sp>
        <p:nvSpPr>
          <p:cNvPr id="3" name="Заголовок 2"/>
          <p:cNvSpPr txBox="1"/>
          <p:nvPr/>
        </p:nvSpPr>
        <p:spPr>
          <a:xfrm>
            <a:off x="3502124" y="44055"/>
            <a:ext cx="5832646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uFillTx/>
                <a:latin typeface="Cambria"/>
              </a:rPr>
              <a:t>4. </a:t>
            </a:r>
            <a:r>
              <a:rPr lang="ru-RU" sz="1800" b="1" i="0" u="none" strike="noStrike" kern="1200" cap="none" spc="0" baseline="0" dirty="0">
                <a:solidFill>
                  <a:srgbClr val="990000"/>
                </a:solidFill>
                <a:uFillTx/>
                <a:latin typeface="Times New Roman" pitchFamily="18"/>
                <a:ea typeface="Times New Roman" pitchFamily="18"/>
              </a:rPr>
              <a:t>Организация среды для диалога с родителями</a:t>
            </a:r>
            <a:endParaRPr lang="ru-RU" sz="1800" b="1" i="0" u="none" strike="noStrike" kern="1200" cap="none" spc="0" baseline="0" dirty="0">
              <a:solidFill>
                <a:srgbClr val="990000"/>
              </a:solidFill>
              <a:uFillTx/>
              <a:latin typeface="Cambria"/>
            </a:endParaRPr>
          </a:p>
        </p:txBody>
      </p:sp>
      <p:pic>
        <p:nvPicPr>
          <p:cNvPr id="4" name="Рисунок 3" descr="Изображение выглядит как стена, внутренний, шкафчик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28118" y="620685"/>
            <a:ext cx="5124059" cy="3843049"/>
          </a:xfrm>
          <a:solidFill>
            <a:srgbClr val="262626"/>
          </a:solidFill>
        </p:spPr>
      </p:pic>
      <p:pic>
        <p:nvPicPr>
          <p:cNvPr id="5" name="Рисунок 5" descr="Изображение выглядит как внутренний, стена, шкафчик, желты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09" y="620685"/>
            <a:ext cx="5220071" cy="391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549792" y="4941170"/>
            <a:ext cx="11233248" cy="1512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4.1. Среда для диалога с родителями</a:t>
            </a: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996600"/>
                </a:solidFill>
                <a:uFillTx/>
                <a:latin typeface="Cambria"/>
              </a:rPr>
              <a:t> «Информационный  центр».</a:t>
            </a:r>
            <a:endParaRPr lang="ru-RU" sz="1800" b="0" i="0" u="none" strike="noStrike" kern="1200" cap="none" spc="0" baseline="0" dirty="0">
              <a:solidFill>
                <a:srgbClr val="996600"/>
              </a:solidFill>
              <a:uFillTx/>
              <a:latin typeface="Cambria"/>
              <a:ea typeface="Cambria"/>
            </a:endParaRPr>
          </a:p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9933"/>
                </a:solidFill>
                <a:uFillTx/>
                <a:latin typeface="Cambria"/>
              </a:rPr>
              <a:t> </a:t>
            </a:r>
          </a:p>
          <a:p>
            <a:pPr marL="0" marR="0" lvl="0" indent="0" algn="just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9933"/>
                </a:solidFill>
                <a:uFillTx/>
                <a:latin typeface="Cambria"/>
              </a:rPr>
              <a:t>   </a:t>
            </a:r>
            <a:endParaRPr lang="ru-RU" sz="1800" b="0" i="0" u="none" strike="noStrike" kern="1200" cap="none" spc="0" baseline="0" dirty="0">
              <a:solidFill>
                <a:srgbClr val="FF9933"/>
              </a:solidFill>
              <a:uFillTx/>
              <a:latin typeface="Cambria"/>
              <a:ea typeface="Cambria"/>
            </a:endParaRPr>
          </a:p>
        </p:txBody>
      </p:sp>
      <p:sp>
        <p:nvSpPr>
          <p:cNvPr id="3" name="Заголовок 2"/>
          <p:cNvSpPr txBox="1"/>
          <p:nvPr/>
        </p:nvSpPr>
        <p:spPr>
          <a:xfrm>
            <a:off x="3502124" y="44055"/>
            <a:ext cx="5832646" cy="3529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663300"/>
                </a:solidFill>
                <a:uFillTx/>
                <a:latin typeface="Cambria"/>
              </a:rPr>
              <a:t>4. </a:t>
            </a:r>
            <a:r>
              <a:rPr lang="ru-RU" sz="1800" b="1" i="0" u="none" strike="noStrike" kern="1200" cap="none" spc="0" baseline="0" dirty="0">
                <a:solidFill>
                  <a:srgbClr val="663300"/>
                </a:solidFill>
                <a:uFillTx/>
                <a:latin typeface="Times New Roman" pitchFamily="18"/>
                <a:ea typeface="Times New Roman" pitchFamily="18"/>
              </a:rPr>
              <a:t>Организация среды для диалога с родителями</a:t>
            </a:r>
            <a:endParaRPr lang="ru-RU" sz="1800" b="1" i="0" u="none" strike="noStrike" kern="1200" cap="none" spc="0" baseline="0" dirty="0">
              <a:solidFill>
                <a:srgbClr val="663300"/>
              </a:solidFill>
              <a:uFillTx/>
              <a:latin typeface="Cambria"/>
            </a:endParaRPr>
          </a:p>
        </p:txBody>
      </p:sp>
      <p:pic>
        <p:nvPicPr>
          <p:cNvPr id="4" name="Рисунок 3" descr="Изображение выглядит как желтый, стена, внутренний, сц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1368632" y="1101078"/>
            <a:ext cx="3843049" cy="2882280"/>
          </a:xfrm>
          <a:solidFill>
            <a:srgbClr val="262626"/>
          </a:solidFill>
        </p:spPr>
      </p:pic>
      <p:pic>
        <p:nvPicPr>
          <p:cNvPr id="5" name="Рисунок 5" descr="Изображение выглядит как внутренний, сте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209" y="620685"/>
            <a:ext cx="5220071" cy="391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261765" y="5733260"/>
            <a:ext cx="3744413" cy="629546"/>
          </a:xfrm>
        </p:spPr>
        <p:txBody>
          <a:bodyPr anchorCtr="1"/>
          <a:lstStyle/>
          <a:p>
            <a:pPr lvl="0" algn="ctr"/>
            <a:r>
              <a:rPr lang="ru-RU" sz="180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</a:rPr>
              <a:t>Вид из центра группы на  вход в помещение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2"/>
          </p:nvPr>
        </p:nvSpPr>
        <p:spPr>
          <a:xfrm>
            <a:off x="4294214" y="5445224"/>
            <a:ext cx="4104458" cy="1080116"/>
          </a:xfrm>
        </p:spPr>
        <p:txBody>
          <a:bodyPr anchorCtr="1"/>
          <a:lstStyle/>
          <a:p>
            <a:pPr lvl="0" algn="ctr"/>
            <a:r>
              <a:rPr lang="ru-RU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</a:rPr>
              <a:t>Вид из центра группы в противоположном входу направлении</a:t>
            </a:r>
          </a:p>
        </p:txBody>
      </p:sp>
      <p:sp>
        <p:nvSpPr>
          <p:cNvPr id="4" name="Заголовок 2"/>
          <p:cNvSpPr txBox="1"/>
          <p:nvPr/>
        </p:nvSpPr>
        <p:spPr>
          <a:xfrm>
            <a:off x="121770" y="3374529"/>
            <a:ext cx="3550916" cy="20706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sp>
        <p:nvSpPr>
          <p:cNvPr id="5" name="Текст 3"/>
          <p:cNvSpPr txBox="1"/>
          <p:nvPr/>
        </p:nvSpPr>
        <p:spPr>
          <a:xfrm>
            <a:off x="8319000" y="764703"/>
            <a:ext cx="3687729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Групповое помещение</a:t>
            </a:r>
          </a:p>
        </p:txBody>
      </p:sp>
      <p:pic>
        <p:nvPicPr>
          <p:cNvPr id="6" name="Рисунок 6" descr="Изображение выглядит как пол, внутренний, стена, комната&#10;&#10;Описание создано с очень высокой степенью достоверности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66223" y="1410215"/>
            <a:ext cx="3898617" cy="2982306"/>
          </a:xfrm>
        </p:spPr>
      </p:pic>
      <p:pic>
        <p:nvPicPr>
          <p:cNvPr id="7" name="Рисунок 5" descr="Изображение выглядит как внутренний, стена, пол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61765" y="1412126"/>
            <a:ext cx="3816422" cy="3004325"/>
          </a:xfrm>
          <a:solidFill>
            <a:srgbClr val="262626"/>
          </a:solidFill>
        </p:spPr>
      </p:pic>
      <p:sp>
        <p:nvSpPr>
          <p:cNvPr id="8" name="TextBox 4"/>
          <p:cNvSpPr txBox="1"/>
          <p:nvPr/>
        </p:nvSpPr>
        <p:spPr>
          <a:xfrm>
            <a:off x="8398672" y="676893"/>
            <a:ext cx="3662217" cy="334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</a:rPr>
              <a:t>    </a:t>
            </a: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</a:rPr>
              <a:t>В помещении достаточно пространства , чтобы дети и взрослые могли свободно передвигаться.</a:t>
            </a: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</a:rPr>
              <a:t>   Из центра группы просматривается спальное помещение со «Спокойным сектором» и помещение для приема воспитанников, а так же «Активный и Рабочий сектора». </a:t>
            </a:r>
            <a:endParaRPr lang="ru-RU" sz="12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0000CC"/>
                </a:solidFill>
                <a:uFillTx/>
                <a:latin typeface="Cambria"/>
              </a:rPr>
              <a:t>    Мебели в групповой комнате достаточно для размещения детей во время игры и образовательной деятельности .  Мебель состоит из встроенных и трансформируемых модулей.       </a:t>
            </a:r>
            <a:endParaRPr lang="ru-RU" sz="12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  <a:ea typeface="Cambria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3502124" y="199037"/>
            <a:ext cx="5619655" cy="5175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663300"/>
                </a:solidFill>
                <a:uFillTx/>
                <a:latin typeface="Cambria"/>
              </a:rPr>
              <a:t>4. </a:t>
            </a:r>
            <a:r>
              <a:rPr lang="ru-RU" sz="1800" b="1" i="0" u="none" strike="noStrike" kern="1200" cap="none" spc="0" baseline="0" dirty="0">
                <a:solidFill>
                  <a:srgbClr val="663300"/>
                </a:solidFill>
                <a:uFillTx/>
                <a:latin typeface="Times New Roman" pitchFamily="18"/>
                <a:ea typeface="Times New Roman" pitchFamily="18"/>
              </a:rPr>
              <a:t>Организация среды для диалога с родителями</a:t>
            </a:r>
            <a:r>
              <a:rPr lang="ru-RU" sz="1800" b="1" i="0" u="none" strike="noStrike" kern="1200" cap="none" spc="0" baseline="0" dirty="0">
                <a:solidFill>
                  <a:srgbClr val="663300"/>
                </a:solidFill>
                <a:uFillTx/>
                <a:latin typeface="Times New Roman"/>
                <a:cs typeface="Times New Roman"/>
              </a:rPr>
              <a:t> и детьми.</a:t>
            </a:r>
            <a:endParaRPr lang="ru-RU" sz="1800" b="1" i="0" u="none" strike="noStrike" kern="1200" cap="none" spc="0" baseline="0" dirty="0">
              <a:solidFill>
                <a:srgbClr val="663300"/>
              </a:solidFill>
              <a:uFillTx/>
              <a:latin typeface="Cambria"/>
            </a:endParaRPr>
          </a:p>
        </p:txBody>
      </p:sp>
      <p:pic>
        <p:nvPicPr>
          <p:cNvPr id="3" name="Рисунок 3" descr="Изображение выглядит как внутренний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30016" y="873818"/>
            <a:ext cx="7488835" cy="5219477"/>
          </a:xfrm>
          <a:solidFill>
            <a:srgbClr val="262626"/>
          </a:solidFill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233711" y="6237286"/>
            <a:ext cx="3961445" cy="504081"/>
          </a:xfrm>
        </p:spPr>
        <p:txBody>
          <a:bodyPr anchorCtr="1"/>
          <a:lstStyle/>
          <a:p>
            <a:pPr lvl="0" algn="ctr"/>
            <a:r>
              <a:rPr lang="ru-RU" sz="180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</a:rPr>
              <a:t>Вход в помещение, нижняя левая точка</a:t>
            </a:r>
          </a:p>
        </p:txBody>
      </p:sp>
      <p:sp>
        <p:nvSpPr>
          <p:cNvPr id="3" name="Текст 3"/>
          <p:cNvSpPr txBox="1">
            <a:spLocks noGrp="1"/>
          </p:cNvSpPr>
          <p:nvPr>
            <p:ph type="body" idx="2"/>
          </p:nvPr>
        </p:nvSpPr>
        <p:spPr>
          <a:xfrm>
            <a:off x="4892606" y="6312743"/>
            <a:ext cx="3124203" cy="318119"/>
          </a:xfrm>
        </p:spPr>
        <p:txBody>
          <a:bodyPr anchorCtr="1"/>
          <a:lstStyle/>
          <a:p>
            <a:pPr lvl="0" algn="ctr"/>
            <a:r>
              <a:rPr lang="ru-RU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</a:rPr>
              <a:t>Нижняя правая точка</a:t>
            </a:r>
          </a:p>
        </p:txBody>
      </p:sp>
      <p:sp>
        <p:nvSpPr>
          <p:cNvPr id="4" name="Заголовок 2"/>
          <p:cNvSpPr txBox="1"/>
          <p:nvPr/>
        </p:nvSpPr>
        <p:spPr>
          <a:xfrm>
            <a:off x="121770" y="2980953"/>
            <a:ext cx="3550916" cy="3935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Верхняя левая точка</a:t>
            </a:r>
          </a:p>
        </p:txBody>
      </p:sp>
      <p:sp>
        <p:nvSpPr>
          <p:cNvPr id="5" name="Текст 3"/>
          <p:cNvSpPr txBox="1"/>
          <p:nvPr/>
        </p:nvSpPr>
        <p:spPr>
          <a:xfrm>
            <a:off x="4769866" y="2976564"/>
            <a:ext cx="3124203" cy="318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Верхняя правая точка</a:t>
            </a:r>
          </a:p>
        </p:txBody>
      </p:sp>
      <p:sp>
        <p:nvSpPr>
          <p:cNvPr id="6" name="Текст 3"/>
          <p:cNvSpPr txBox="1"/>
          <p:nvPr/>
        </p:nvSpPr>
        <p:spPr>
          <a:xfrm>
            <a:off x="8714241" y="188640"/>
            <a:ext cx="3124203" cy="6480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 Помещение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для приема воспитанников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00CC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00CC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    Левая нижняя фотография отражает тему недели. 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На ней же работы детей за предыдущую неделю.</a:t>
            </a:r>
            <a:endParaRPr lang="ru-RU" sz="1600" b="0" i="0" u="none" strike="noStrike" kern="1200" cap="none" spc="0" baseline="0" dirty="0">
              <a:solidFill>
                <a:srgbClr val="0000CC"/>
              </a:solidFill>
              <a:uFillTx/>
              <a:latin typeface="Cambria"/>
              <a:ea typeface="Cambri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   Украшение создано руками воспитателей и детей. Оформлено соответственно времени года.</a:t>
            </a: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pic>
        <p:nvPicPr>
          <p:cNvPr id="7" name="Рисунок 6" descr="Изображение выглядит как стена, внутренний, пол, желтый&#10;&#10;Описание создано с очень высокой степенью достоверности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72007" y="238128"/>
            <a:ext cx="3657600" cy="2743200"/>
          </a:xfrm>
        </p:spPr>
      </p:pic>
      <p:pic>
        <p:nvPicPr>
          <p:cNvPr id="8" name="Рисунок 5" descr="Изображение выглядит как внутренний, стена, желтый, п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92095" y="233364"/>
            <a:ext cx="3657600" cy="2743200"/>
          </a:xfrm>
          <a:solidFill>
            <a:srgbClr val="262626"/>
          </a:solidFill>
        </p:spPr>
      </p:pic>
      <p:pic>
        <p:nvPicPr>
          <p:cNvPr id="9" name="Рисунок 9" descr="Изображение выглядит как стена, желтый, внутренний, п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93704" y="3433764"/>
            <a:ext cx="3657600" cy="2743200"/>
          </a:xfrm>
          <a:solidFill>
            <a:srgbClr val="262626"/>
          </a:solidFill>
        </p:spPr>
      </p:pic>
      <p:pic>
        <p:nvPicPr>
          <p:cNvPr id="10" name="Рисунок 10" descr="Изображение выглядит как стена, внутренний, пол, желтый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4784726" y="3467103"/>
            <a:ext cx="3657600" cy="2743200"/>
          </a:xfrm>
          <a:solidFill>
            <a:srgbClr val="262626"/>
          </a:solidFill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9118744" y="4897764"/>
            <a:ext cx="2376964" cy="331442"/>
          </a:xfrm>
        </p:spPr>
        <p:txBody>
          <a:bodyPr/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1800">
                <a:solidFill>
                  <a:srgbClr val="FFFF00"/>
                </a:solidFill>
              </a:rPr>
              <a:t>=</a:t>
            </a:r>
          </a:p>
        </p:txBody>
      </p:sp>
      <p:pic>
        <p:nvPicPr>
          <p:cNvPr id="3" name="Рисунок 7" descr="Изображение выглядит как внутренний, стена, пол,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5400013">
            <a:off x="495619" y="1696262"/>
            <a:ext cx="3145974" cy="2579001"/>
          </a:xfrm>
          <a:solidFill>
            <a:srgbClr val="262626"/>
          </a:solidFill>
        </p:spPr>
      </p:pic>
      <p:sp>
        <p:nvSpPr>
          <p:cNvPr id="4" name="Заголовок 2"/>
          <p:cNvSpPr txBox="1"/>
          <p:nvPr/>
        </p:nvSpPr>
        <p:spPr>
          <a:xfrm>
            <a:off x="7966618" y="1959429"/>
            <a:ext cx="3888431" cy="4637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just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Данный модуль с успехом используется в непосредственно образовательной деятельности. Он включает в себя: </a:t>
            </a:r>
          </a:p>
          <a:p>
            <a:pPr lvl="0" algn="just"/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ковролин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 для образовательной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деятельности;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ковролин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для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 демонстрационного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материала; магнитно-маркерную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доску.</a:t>
            </a:r>
          </a:p>
          <a:p>
            <a:pPr algn="just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Кроме НОД дети в любой момент, по собственному желанию, могут манипулировать представленным материалами. На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ковролине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выкладывать пейзажи по временам года, тематические и по замыслу сюжеты, обыгрывать их.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ковролине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дети играют в мягкие конструкторы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Воскобовича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 и др. Магнитная доска используется для выкладывания фигур из элементов на магнитной основе и рисования. </a:t>
            </a:r>
          </a:p>
        </p:txBody>
      </p:sp>
      <p:pic>
        <p:nvPicPr>
          <p:cNvPr id="5" name="Рисунок 1" descr="Изображение выглядит как желтый, внутренний, пол, стен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95910" y="870271"/>
            <a:ext cx="2931685" cy="23946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76384" y="392442"/>
            <a:ext cx="2664296" cy="3733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CC6600"/>
                </a:solidFill>
                <a:uFillTx/>
                <a:latin typeface="Cambria"/>
              </a:rPr>
              <a:t>1 РАБОЧИЙ СЕКТОР</a:t>
            </a:r>
          </a:p>
        </p:txBody>
      </p:sp>
      <p:pic>
        <p:nvPicPr>
          <p:cNvPr id="7" name="Рисунок 9" descr="Изображение выглядит как стена, внутренний, желтый, пол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39990">
            <a:off x="4923298" y="3944433"/>
            <a:ext cx="2703030" cy="2086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9118744" y="4897764"/>
            <a:ext cx="2376964" cy="331442"/>
          </a:xfrm>
        </p:spPr>
        <p:txBody>
          <a:bodyPr/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1800">
                <a:solidFill>
                  <a:srgbClr val="FFFF00"/>
                </a:solidFill>
              </a:rPr>
              <a:t>=</a:t>
            </a:r>
          </a:p>
        </p:txBody>
      </p:sp>
      <p:sp>
        <p:nvSpPr>
          <p:cNvPr id="3" name="Заголовок 8"/>
          <p:cNvSpPr txBox="1">
            <a:spLocks noGrp="1"/>
          </p:cNvSpPr>
          <p:nvPr>
            <p:ph type="title"/>
          </p:nvPr>
        </p:nvSpPr>
        <p:spPr>
          <a:xfrm>
            <a:off x="2349998" y="404667"/>
            <a:ext cx="7488835" cy="485982"/>
          </a:xfrm>
        </p:spPr>
        <p:txBody>
          <a:bodyPr anchorCtr="1"/>
          <a:lstStyle/>
          <a:p>
            <a:pPr lvl="0" algn="ctr"/>
            <a:r>
              <a:rPr lang="ru-RU" sz="2200" dirty="0"/>
              <a:t/>
            </a:r>
            <a:br>
              <a:rPr lang="ru-RU" sz="2200" dirty="0"/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1. Рабочий сектор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2"/>
          <p:cNvSpPr txBox="1"/>
          <p:nvPr/>
        </p:nvSpPr>
        <p:spPr>
          <a:xfrm>
            <a:off x="7606582" y="1052739"/>
            <a:ext cx="3550916" cy="839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>
              <a:solidFill>
                <a:srgbClr val="FAC6C6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mbria"/>
            </a:endParaRPr>
          </a:p>
        </p:txBody>
      </p:sp>
      <p:pic>
        <p:nvPicPr>
          <p:cNvPr id="5" name="Рисунок 14" descr="Изображение выглядит как внутренний, стол, пол, рабочий стол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7838" y="1027108"/>
            <a:ext cx="7200900" cy="5400675"/>
          </a:xfrm>
          <a:solidFill>
            <a:srgbClr val="262626"/>
          </a:solidFill>
        </p:spPr>
      </p:pic>
      <p:sp>
        <p:nvSpPr>
          <p:cNvPr id="6" name="TextBox 1"/>
          <p:cNvSpPr txBox="1"/>
          <p:nvPr/>
        </p:nvSpPr>
        <p:spPr>
          <a:xfrm>
            <a:off x="8038627" y="1190338"/>
            <a:ext cx="3384377" cy="27797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B0F0"/>
              </a:solidFill>
              <a:uFillTx/>
              <a:latin typeface="Cambria"/>
            </a:endParaRPr>
          </a:p>
          <a:p>
            <a:pPr marL="0" marR="0" lvl="0" indent="0" algn="just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00B0F0"/>
                </a:solidFill>
                <a:uFillTx/>
                <a:latin typeface="Cambria"/>
              </a:rPr>
              <a:t>   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Центр «Математическое развитие – </a:t>
            </a:r>
            <a:r>
              <a:rPr lang="ru-RU" sz="1600" b="0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сенсорика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 - конструирование» представлен развивающими играми В.В. </a:t>
            </a:r>
            <a:r>
              <a:rPr lang="ru-RU" sz="1600" b="0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Воскобовича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, </a:t>
            </a:r>
            <a:r>
              <a:rPr lang="ru-RU" sz="1600" b="0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Кюизенера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, </a:t>
            </a:r>
            <a:r>
              <a:rPr lang="ru-RU" sz="1600" b="0" i="0" u="none" strike="noStrike" kern="1200" cap="none" spc="0" baseline="0" dirty="0" err="1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Дьенеша</a:t>
            </a:r>
            <a:r>
              <a:rPr lang="ru-RU" sz="1600" b="0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Cambria"/>
              </a:rPr>
              <a:t>, Никитиных. А так же многочисленными пособиями  по ФЭМП в свободной игре и образовательной ситуации.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9118744" y="4897764"/>
            <a:ext cx="2376964" cy="331442"/>
          </a:xfrm>
        </p:spPr>
        <p:txBody>
          <a:bodyPr/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1800">
                <a:solidFill>
                  <a:srgbClr val="FFFF00"/>
                </a:solidFill>
              </a:rPr>
              <a:t>=</a:t>
            </a:r>
          </a:p>
        </p:txBody>
      </p:sp>
      <p:pic>
        <p:nvPicPr>
          <p:cNvPr id="3" name="Рисунок 10" descr="Изображение выглядит как внутренний, пол, стена, комнат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82241" y="731785"/>
            <a:ext cx="6912772" cy="5184574"/>
          </a:xfrm>
          <a:solidFill>
            <a:srgbClr val="262626"/>
          </a:solidFill>
        </p:spPr>
      </p:pic>
      <p:sp>
        <p:nvSpPr>
          <p:cNvPr id="4" name="Заголовок 8"/>
          <p:cNvSpPr txBox="1">
            <a:spLocks noGrp="1"/>
          </p:cNvSpPr>
          <p:nvPr>
            <p:ph type="title"/>
          </p:nvPr>
        </p:nvSpPr>
        <p:spPr>
          <a:xfrm>
            <a:off x="333774" y="546790"/>
            <a:ext cx="3600404" cy="557616"/>
          </a:xfrm>
        </p:spPr>
        <p:txBody>
          <a:bodyPr anchorCtr="1"/>
          <a:lstStyle/>
          <a:p>
            <a:pPr lvl="0" algn="ctr"/>
            <a:r>
              <a:rPr lang="ru-RU" sz="2200" dirty="0"/>
              <a:t/>
            </a:r>
            <a:br>
              <a:rPr lang="ru-RU" sz="2200" dirty="0"/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1. Рабочий сектор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Заголовок 2"/>
          <p:cNvSpPr txBox="1"/>
          <p:nvPr/>
        </p:nvSpPr>
        <p:spPr>
          <a:xfrm>
            <a:off x="694166" y="1104406"/>
            <a:ext cx="3240359" cy="1829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just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Модуль «Речевое развитие» представлен развивающими играми В.В.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Воскобовича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: наглядный, дидактический материал, игры-шнуровки, раскраски, кубики и т.д., различные пособия. </a:t>
            </a:r>
          </a:p>
        </p:txBody>
      </p:sp>
      <p:pic>
        <p:nvPicPr>
          <p:cNvPr id="6" name="Рисунок 2" descr="Изображение выглядит как внутренний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21306" y="3649845"/>
            <a:ext cx="1895606" cy="167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5" descr="Изображение выглядит как внутренний, книга, полка, пол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5733" y="4428740"/>
            <a:ext cx="1570317" cy="1734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8830717" y="188640"/>
            <a:ext cx="3286097" cy="792089"/>
          </a:xfrm>
        </p:spPr>
        <p:txBody>
          <a:bodyPr anchorCtr="1"/>
          <a:lstStyle/>
          <a:p>
            <a:pPr lvl="0"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1. Рабочий сектор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8" descr="Изображение выглядит как внутренний, пол, стена&#10;&#10;Описание создано с очень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37828" y="525780"/>
            <a:ext cx="7488835" cy="5876638"/>
          </a:xfrm>
          <a:solidFill>
            <a:srgbClr val="262626"/>
          </a:solidFill>
        </p:spPr>
      </p:pic>
      <p:sp>
        <p:nvSpPr>
          <p:cNvPr id="4" name="Заголовок 2"/>
          <p:cNvSpPr txBox="1"/>
          <p:nvPr/>
        </p:nvSpPr>
        <p:spPr>
          <a:xfrm>
            <a:off x="8668987" y="1128156"/>
            <a:ext cx="3186062" cy="39188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Многообразие игр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представлено в данной группе.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Игры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направлены на развитие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сенсорики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математических способностей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творческих, а также грамматических навыков. 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Игры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изготовлены из различных , приятных на ощупь материалов: дерево, глянцевая бумага, фактурный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ковролин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жесткая и колючая липучка и т.д.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 noGrp="1"/>
          </p:cNvSpPr>
          <p:nvPr>
            <p:ph type="title"/>
          </p:nvPr>
        </p:nvSpPr>
        <p:spPr>
          <a:xfrm>
            <a:off x="330670" y="399616"/>
            <a:ext cx="4680520" cy="442596"/>
          </a:xfrm>
        </p:spPr>
        <p:txBody>
          <a:bodyPr anchorCtr="1"/>
          <a:lstStyle/>
          <a:p>
            <a:pPr lvl="0"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solidFill>
                  <a:srgbClr val="C00000"/>
                </a:solidFill>
              </a:rPr>
              <a:t>1. Рабочий сектор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9118744" y="4897764"/>
            <a:ext cx="2376964" cy="331442"/>
          </a:xfrm>
        </p:spPr>
        <p:txBody>
          <a:bodyPr/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1800">
                <a:solidFill>
                  <a:srgbClr val="FFFF00"/>
                </a:solidFill>
              </a:rPr>
              <a:t>=</a:t>
            </a:r>
          </a:p>
        </p:txBody>
      </p:sp>
      <p:pic>
        <p:nvPicPr>
          <p:cNvPr id="4" name="Рисунок 10" descr="Изображение выглядит как желтый, стена&#10;&#10;Описание создано с высокой степенью достоверности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474214" y="3500442"/>
            <a:ext cx="3639449" cy="2736854"/>
          </a:xfrm>
          <a:solidFill>
            <a:srgbClr val="262626"/>
          </a:solidFill>
        </p:spPr>
      </p:pic>
      <p:pic>
        <p:nvPicPr>
          <p:cNvPr id="5" name="Рисунок 12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 rot="59989">
            <a:off x="7774878" y="552664"/>
            <a:ext cx="3047786" cy="2439033"/>
          </a:xfrm>
          <a:solidFill>
            <a:srgbClr val="262626"/>
          </a:solidFill>
        </p:spPr>
      </p:pic>
      <p:sp>
        <p:nvSpPr>
          <p:cNvPr id="6" name="Заголовок 2"/>
          <p:cNvSpPr txBox="1"/>
          <p:nvPr/>
        </p:nvSpPr>
        <p:spPr>
          <a:xfrm>
            <a:off x="621801" y="980730"/>
            <a:ext cx="4247762" cy="10499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algn="just"/>
            <a:r>
              <a:rPr lang="ru-RU" sz="1600" b="0" i="0" u="none" strike="noStrike" kern="1200" cap="none" spc="0" baseline="0" dirty="0">
                <a:solidFill>
                  <a:srgbClr val="0000CC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mbria"/>
              </a:rPr>
              <a:t>    </a:t>
            </a:r>
            <a:r>
              <a:rPr lang="ru-RU" sz="1600" dirty="0">
                <a:solidFill>
                  <a:srgbClr val="0000CC"/>
                </a:solidFill>
              </a:rPr>
              <a:t>Рабочий сектор «Конструирование» представлен кубиками и конструкторами  (материал: дерево, полимер, резина), которые используются в свободной игре.</a:t>
            </a:r>
          </a:p>
        </p:txBody>
      </p:sp>
      <p:pic>
        <p:nvPicPr>
          <p:cNvPr id="7" name="Рисунок 4" descr="Изображение выглядит как внутренний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604" y="4695983"/>
            <a:ext cx="2160882" cy="170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9756" y="5301206"/>
            <a:ext cx="2456288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9" descr="Изображение выглядит как внутренний, пол, стол, маленький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30" y="2603717"/>
            <a:ext cx="2712713" cy="23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3" descr="Изображение выглядит как LEGO, внутренний, игрушка, стол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2817" y="463015"/>
            <a:ext cx="2325465" cy="173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5" descr="Изображение выглядит как пол, внутренний, ребенок, девочк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261" y="2477795"/>
            <a:ext cx="2741764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GraduationAlbum_16x9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Альбом%20для%20фотографий%20с%20выпускного%20вечера%20с%20черным%20фоном%20(широкоэкранный%20формат)</Template>
  <TotalTime>63</TotalTime>
  <Words>538</Words>
  <Application>Microsoft Office PowerPoint</Application>
  <PresentationFormat>Широкоэкранный</PresentationFormat>
  <Paragraphs>160</Paragraphs>
  <Slides>30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</vt:lpstr>
      <vt:lpstr>Times New Roman</vt:lpstr>
      <vt:lpstr>Wingdings</vt:lpstr>
      <vt:lpstr>GraduationAlbum_16x9</vt:lpstr>
      <vt:lpstr>Первая младшая группа (2-3 года)   37 воспитанников (списочная численность воспитанников)</vt:lpstr>
      <vt:lpstr>Вход в группу, нижняя левая точка</vt:lpstr>
      <vt:lpstr>Вид из центра группы на  вход в помещение</vt:lpstr>
      <vt:lpstr>Вход в помещение, нижняя левая точка</vt:lpstr>
      <vt:lpstr>Презентация PowerPoint</vt:lpstr>
      <vt:lpstr> 1. Рабочий сектор</vt:lpstr>
      <vt:lpstr> 1. Рабочий сектор</vt:lpstr>
      <vt:lpstr>1. Рабочий сектор  </vt:lpstr>
      <vt:lpstr> 1. Рабочий сектор </vt:lpstr>
      <vt:lpstr>Презентация PowerPoint</vt:lpstr>
      <vt:lpstr>Презентация PowerPoint</vt:lpstr>
      <vt:lpstr>Презентация PowerPoint</vt:lpstr>
      <vt:lpstr>Презентация PowerPoint</vt:lpstr>
      <vt:lpstr>2.1.  Модуль «Поликлиника»</vt:lpstr>
      <vt:lpstr>2.1.  Модуль «Парикмахерская»</vt:lpstr>
      <vt:lpstr>Презентация PowerPoint</vt:lpstr>
      <vt:lpstr>Презентация PowerPoint</vt:lpstr>
      <vt:lpstr> Активный сектор  модуль «Физкультура  и спорт». В спальне между кроватями выложены массажные коврики для ходьбы детей босиком. Гимнастика после сна способствует постепенному  переходу от сна к бодрствованию.</vt:lpstr>
      <vt:lpstr>Модуль «Дорожное движение» используется по необходимости.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________первая___________  группа (возраст)   _____________________________________32_____________________ (списочная численность воспитанников)</dc:title>
  <dc:creator>Lenovo</dc:creator>
  <cp:lastModifiedBy>860230</cp:lastModifiedBy>
  <cp:revision>452</cp:revision>
  <dcterms:created xsi:type="dcterms:W3CDTF">2018-04-22T15:15:56Z</dcterms:created>
  <dcterms:modified xsi:type="dcterms:W3CDTF">2018-12-09T08:27:07Z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