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6" r:id="rId2"/>
  </p:sldMasterIdLst>
  <p:notesMasterIdLst>
    <p:notesMasterId r:id="rId29"/>
  </p:notesMasterIdLst>
  <p:handoutMasterIdLst>
    <p:handoutMasterId r:id="rId30"/>
  </p:handoutMasterIdLst>
  <p:sldIdLst>
    <p:sldId id="265" r:id="rId3"/>
    <p:sldId id="283" r:id="rId4"/>
    <p:sldId id="284" r:id="rId5"/>
    <p:sldId id="313" r:id="rId6"/>
    <p:sldId id="285" r:id="rId7"/>
    <p:sldId id="286" r:id="rId8"/>
    <p:sldId id="302" r:id="rId9"/>
    <p:sldId id="287" r:id="rId10"/>
    <p:sldId id="303" r:id="rId11"/>
    <p:sldId id="304" r:id="rId12"/>
    <p:sldId id="305" r:id="rId13"/>
    <p:sldId id="306" r:id="rId14"/>
    <p:sldId id="307" r:id="rId15"/>
    <p:sldId id="308" r:id="rId16"/>
    <p:sldId id="288" r:id="rId17"/>
    <p:sldId id="290" r:id="rId18"/>
    <p:sldId id="291" r:id="rId19"/>
    <p:sldId id="292" r:id="rId20"/>
    <p:sldId id="293" r:id="rId21"/>
    <p:sldId id="309" r:id="rId22"/>
    <p:sldId id="310" r:id="rId23"/>
    <p:sldId id="298" r:id="rId24"/>
    <p:sldId id="301" r:id="rId25"/>
    <p:sldId id="311" r:id="rId26"/>
    <p:sldId id="300" r:id="rId27"/>
    <p:sldId id="312" r:id="rId28"/>
  </p:sldIdLst>
  <p:sldSz cx="12188825" cy="6858000"/>
  <p:notesSz cx="9309100" cy="7023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313"/>
            <p14:sldId id="285"/>
            <p14:sldId id="286"/>
            <p14:sldId id="302"/>
            <p14:sldId id="287"/>
            <p14:sldId id="303"/>
            <p14:sldId id="304"/>
            <p14:sldId id="305"/>
            <p14:sldId id="306"/>
            <p14:sldId id="307"/>
            <p14:sldId id="308"/>
            <p14:sldId id="288"/>
            <p14:sldId id="290"/>
            <p14:sldId id="291"/>
            <p14:sldId id="292"/>
            <p14:sldId id="293"/>
            <p14:sldId id="309"/>
            <p14:sldId id="310"/>
            <p14:sldId id="298"/>
            <p14:sldId id="301"/>
            <p14:sldId id="311"/>
          </p14:sldIdLst>
        </p14:section>
        <p14:section name="Раздел без заголовка" id="{EFDDF50C-AD5A-4B1F-98F3-724910AB5C93}">
          <p14:sldIdLst>
            <p14:sldId id="300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80" d="100"/>
          <a:sy n="80" d="100"/>
        </p:scale>
        <p:origin x="126" y="570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29.05.2020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29.05.2020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18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5749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343" y="4243845"/>
            <a:ext cx="3076307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5750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09342" y="2590078"/>
            <a:ext cx="3076308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145" y="2733709"/>
            <a:ext cx="8142013" cy="1373070"/>
          </a:xfrm>
        </p:spPr>
        <p:txBody>
          <a:bodyPr anchor="b">
            <a:noAutofit/>
          </a:bodyPr>
          <a:lstStyle>
            <a:lvl1pPr algn="r">
              <a:defRPr sz="539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145" y="4394040"/>
            <a:ext cx="8142013" cy="1117687"/>
          </a:xfrm>
        </p:spPr>
        <p:txBody>
          <a:bodyPr>
            <a:normAutofit/>
          </a:bodyPr>
          <a:lstStyle>
            <a:lvl1pPr marL="0" indent="0" algn="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2936" y="2750337"/>
            <a:ext cx="1171583" cy="1356442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931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6" y="4711617"/>
            <a:ext cx="9611355" cy="453051"/>
          </a:xfrm>
        </p:spPr>
        <p:txBody>
          <a:bodyPr anchor="b">
            <a:normAutofit/>
          </a:bodyPr>
          <a:lstStyle>
            <a:lvl1pPr>
              <a:defRPr sz="23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146" y="609598"/>
            <a:ext cx="9611355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2" y="5169584"/>
            <a:ext cx="9611358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11310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76920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5" y="609597"/>
            <a:ext cx="9611354" cy="3592750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6" y="4711616"/>
            <a:ext cx="9611355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1161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85946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563" y="609599"/>
            <a:ext cx="8716606" cy="3036061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1923" y="3653379"/>
            <a:ext cx="8154455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6" y="4711616"/>
            <a:ext cx="9611355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0992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6" name="TextBox 15"/>
          <p:cNvSpPr txBox="1"/>
          <p:nvPr/>
        </p:nvSpPr>
        <p:spPr>
          <a:xfrm>
            <a:off x="583420" y="74811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1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0293" y="3033524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1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8779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2" y="4711616"/>
            <a:ext cx="9611358" cy="588535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3" y="5300150"/>
            <a:ext cx="9611358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0992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00482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047" y="753228"/>
            <a:ext cx="9622454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774" y="2336873"/>
            <a:ext cx="3069235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145" y="3022674"/>
            <a:ext cx="3048908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4995" y="2336873"/>
            <a:ext cx="306244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4443" y="3022674"/>
            <a:ext cx="306244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2275" y="2336873"/>
            <a:ext cx="3069226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2275" y="3022674"/>
            <a:ext cx="3069226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6177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145" y="753228"/>
            <a:ext cx="9611356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141" y="4297503"/>
            <a:ext cx="3048911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141" y="2336873"/>
            <a:ext cx="3048911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141" y="4873765"/>
            <a:ext cx="3048911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4444" y="4297503"/>
            <a:ext cx="306244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4443" y="2336873"/>
            <a:ext cx="306244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3090" y="4873764"/>
            <a:ext cx="3066498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8796" y="4297503"/>
            <a:ext cx="3062707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28795" y="2336873"/>
            <a:ext cx="306270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28671" y="4873762"/>
            <a:ext cx="306676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65206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707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3428" y="1869573"/>
            <a:ext cx="5106988" cy="136784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5424" y="5372581"/>
            <a:ext cx="1602997" cy="13678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6593" y="609597"/>
            <a:ext cx="107352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145" y="609598"/>
            <a:ext cx="886769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5353" y="5936188"/>
            <a:ext cx="2742486" cy="365125"/>
          </a:xfrm>
        </p:spPr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145" y="5936189"/>
            <a:ext cx="6125209" cy="365125"/>
          </a:xfrm>
        </p:spPr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4921" y="5398634"/>
            <a:ext cx="1153850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5381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3855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8701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1913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7290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09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1965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3845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5094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68" y="4087901"/>
            <a:ext cx="1602580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3069" y="2726267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5" y="2869895"/>
            <a:ext cx="9611356" cy="1090788"/>
          </a:xfrm>
        </p:spPr>
        <p:txBody>
          <a:bodyPr anchor="ctr">
            <a:normAutofit/>
          </a:bodyPr>
          <a:lstStyle>
            <a:lvl1pPr algn="r">
              <a:defRPr sz="35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145" y="4232172"/>
            <a:ext cx="9611356" cy="1704017"/>
          </a:xfrm>
        </p:spPr>
        <p:txBody>
          <a:bodyPr>
            <a:normAutofit/>
          </a:bodyPr>
          <a:lstStyle>
            <a:lvl1pPr marL="0" indent="0" algn="r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6662" y="286989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1735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143" y="2336873"/>
            <a:ext cx="4697134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2666" y="2336873"/>
            <a:ext cx="4698834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0400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3" y="753230"/>
            <a:ext cx="9611359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115" y="2336874"/>
            <a:ext cx="4471162" cy="69313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146" y="3030009"/>
            <a:ext cx="4697131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18638" y="2336873"/>
            <a:ext cx="4472863" cy="692076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2667" y="3030009"/>
            <a:ext cx="469883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7508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9269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6997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5" y="753227"/>
            <a:ext cx="9611355" cy="1080940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4626" y="2336874"/>
            <a:ext cx="5606875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5" y="2336873"/>
            <a:ext cx="3789091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9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7" y="753228"/>
            <a:ext cx="9611353" cy="1080938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7066" y="2336874"/>
            <a:ext cx="5424436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6" y="2336874"/>
            <a:ext cx="387524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2432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5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145" y="753228"/>
            <a:ext cx="9611357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145" y="2336873"/>
            <a:ext cx="9611357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9014" y="5936188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29.05.2020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144" y="5936189"/>
            <a:ext cx="68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6662" y="753228"/>
            <a:ext cx="1153850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5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44168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  <p:sldLayoutId id="2147483729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7416824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Средняя группа №4, 4-5 лет </a:t>
            </a:r>
            <a:b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Тема: «Наш любимый детский сад»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014292" y="3861048"/>
            <a:ext cx="6791673" cy="244827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/>
              <a:t>Фадеева Людмила Николаевна – воспитатель </a:t>
            </a:r>
            <a:r>
              <a:rPr lang="ru-RU" sz="2000" b="1" dirty="0" smtClean="0"/>
              <a:t>ВКК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/>
              <a:t>МБДОУ </a:t>
            </a:r>
            <a:r>
              <a:rPr lang="ru-RU" sz="2000" b="1" dirty="0"/>
              <a:t>Детский сад общеразвивающего </a:t>
            </a:r>
            <a:r>
              <a:rPr lang="ru-RU" sz="2000" b="1" dirty="0" smtClean="0"/>
              <a:t>вида №144</a:t>
            </a:r>
            <a:endParaRPr lang="ru-RU" sz="2000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/>
              <a:t>г. Воронеж Коминтерновский район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6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dirty="0">
                <a:solidFill>
                  <a:srgbClr val="1E83DE"/>
                </a:solidFill>
                <a:latin typeface="Cambria"/>
              </a:rPr>
              <a:t>2019-2020 учебный год</a:t>
            </a:r>
            <a:r>
              <a:rPr lang="ru-RU" sz="3600" b="0" i="0" baseline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010A32-414E-4E1F-A361-D87668005F15}"/>
              </a:ext>
            </a:extLst>
          </p:cNvPr>
          <p:cNvSpPr txBox="1"/>
          <p:nvPr/>
        </p:nvSpPr>
        <p:spPr>
          <a:xfrm>
            <a:off x="2061964" y="-99392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 </a:t>
            </a:r>
          </a:p>
          <a:p>
            <a:pPr algn="ctr"/>
            <a:r>
              <a:rPr lang="ru-RU" sz="2000" dirty="0">
                <a:latin typeface="Calibri" panose="020F0502020204030204" pitchFamily="34" charset="0"/>
              </a:rPr>
              <a:t>Центр ОБЖ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BA48F65-A442-4AD2-8AF8-DAC078F154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910" y="608494"/>
            <a:ext cx="3803915" cy="28529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F865FA0-163B-401E-A372-A9945BA5CD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76063"/>
            <a:ext cx="3803916" cy="28529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3323690-0761-407C-8CD8-0610B6240C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266" y="1340768"/>
            <a:ext cx="3582144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53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8B41CE8-E121-4AAB-97F3-C38A5970CA56}"/>
              </a:ext>
            </a:extLst>
          </p:cNvPr>
          <p:cNvSpPr txBox="1"/>
          <p:nvPr/>
        </p:nvSpPr>
        <p:spPr>
          <a:xfrm>
            <a:off x="1557908" y="0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 </a:t>
            </a:r>
          </a:p>
          <a:p>
            <a:pPr algn="ctr"/>
            <a:r>
              <a:rPr lang="ru-RU" sz="2000" dirty="0">
                <a:latin typeface="Calibri" panose="020F0502020204030204" pitchFamily="34" charset="0"/>
              </a:rPr>
              <a:t>Центр «Конструирование»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EC78DEC-C0FC-4D62-AE66-82EA15D8B3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663" y="116632"/>
            <a:ext cx="3154161" cy="50409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FE9D46E-B6A5-4F4A-BB6F-77C03B5245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" y="140466"/>
            <a:ext cx="3360647" cy="50409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E1C610E-2C38-443E-B4AF-0747EFF182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7" y="3212976"/>
            <a:ext cx="5143498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8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A902046-98ED-4B73-8BDA-44DAB174F8F2}"/>
              </a:ext>
            </a:extLst>
          </p:cNvPr>
          <p:cNvSpPr txBox="1"/>
          <p:nvPr/>
        </p:nvSpPr>
        <p:spPr>
          <a:xfrm>
            <a:off x="2494012" y="0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</a:t>
            </a:r>
          </a:p>
          <a:p>
            <a:pPr algn="ctr"/>
            <a:r>
              <a:rPr lang="ru-RU" sz="2000" dirty="0">
                <a:latin typeface="Calibri" panose="020F0502020204030204" pitchFamily="34" charset="0"/>
              </a:rPr>
              <a:t>Изучение живой и неживой природы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E63B77E-F5CC-4252-8197-68DFDEFF7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7886"/>
            <a:ext cx="7056784" cy="59492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C06122B-4E81-4D1E-82C2-F2B285F3CE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893" y="704945"/>
            <a:ext cx="446196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9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65AA557-DA7A-42A0-A2AB-9EA62AD1848C}"/>
              </a:ext>
            </a:extLst>
          </p:cNvPr>
          <p:cNvSpPr txBox="1"/>
          <p:nvPr/>
        </p:nvSpPr>
        <p:spPr>
          <a:xfrm>
            <a:off x="4330216" y="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955DBD9-BF3A-4E11-AD23-4CC130248B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2" y="2490335"/>
            <a:ext cx="5631532" cy="42236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2A215D4-D3F7-4FFE-8437-5C0244725D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332" y="548680"/>
            <a:ext cx="595266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8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63D25D0-4E23-416D-8875-614BD5608C96}"/>
              </a:ext>
            </a:extLst>
          </p:cNvPr>
          <p:cNvSpPr txBox="1"/>
          <p:nvPr/>
        </p:nvSpPr>
        <p:spPr>
          <a:xfrm>
            <a:off x="1917948" y="0"/>
            <a:ext cx="7632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</a:rPr>
              <a:t>Рабочий сектор</a:t>
            </a:r>
          </a:p>
          <a:p>
            <a:pPr algn="ctr"/>
            <a:r>
              <a:rPr lang="ru-RU" dirty="0">
                <a:latin typeface="Calibri" panose="020F0502020204030204" pitchFamily="34" charset="0"/>
              </a:rPr>
              <a:t>Хранение раздаточного материала и литературы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DEACBCF-FA74-4F03-947B-2FBA3D5F67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730830"/>
            <a:ext cx="4392488" cy="29283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2FEB6AF-F2EA-400C-80D3-65C7FEF1A3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5" y="4005064"/>
            <a:ext cx="4211324" cy="28075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1A0C8CB-0D47-4808-BF08-CCBC754139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700" y="646332"/>
            <a:ext cx="4392487" cy="29283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C3718C6-88E2-4EC5-9DC9-49EC6774A9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4005064"/>
            <a:ext cx="4211323" cy="280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7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B792A52-1B34-47D1-B78C-A5A9A2AC12E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3" b="5763"/>
          <a:stretch>
            <a:fillRect/>
          </a:stretch>
        </p:blipFill>
        <p:spPr>
          <a:xfrm>
            <a:off x="1873521" y="455620"/>
            <a:ext cx="8497887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608512" cy="7635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ля трансформации среды используется ширма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модуль «Семья»</a:t>
            </a:r>
            <a:r>
              <a:rPr lang="ru-RU" sz="1600" dirty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AD4EEA6-3682-421A-AF1B-0C3103831DE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" r="4551"/>
          <a:stretch>
            <a:fillRect/>
          </a:stretch>
        </p:blipFill>
        <p:spPr>
          <a:xfrm>
            <a:off x="0" y="609600"/>
            <a:ext cx="6035675" cy="4979988"/>
          </a:xfr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AD6E13E-94C2-4516-A8FB-6293C4852815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" r="4551"/>
          <a:stretch>
            <a:fillRect/>
          </a:stretch>
        </p:blipFill>
        <p:spPr>
          <a:xfrm>
            <a:off x="6153150" y="609600"/>
            <a:ext cx="6035675" cy="4979988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837B066-6D8F-4CF5-B8F2-982A16DC8D8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1481138" y="509588"/>
            <a:ext cx="3978275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Модуль «Кухня»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Модуль «Парикмахерская»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78D8D60-1C70-45F4-8EBB-2E3B3277BC9D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" b="2735"/>
          <a:stretch>
            <a:fillRect/>
          </a:stretch>
        </p:blipFill>
        <p:spPr>
          <a:xfrm>
            <a:off x="7031038" y="477838"/>
            <a:ext cx="3976687" cy="5638800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898BFAA-9FDD-49C2-89C4-E46DEA8CA8F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8" r="11698"/>
          <a:stretch>
            <a:fillRect/>
          </a:stretch>
        </p:blipFill>
        <p:spPr>
          <a:xfrm>
            <a:off x="190500" y="419100"/>
            <a:ext cx="5759450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6147722"/>
            <a:ext cx="4163693" cy="612442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Модуль гараж 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Модуль «Магазин»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E09347D-641F-4C90-8B58-6312A4936DA1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7" r="10737"/>
          <a:stretch>
            <a:fillRect/>
          </a:stretch>
        </p:blipFill>
        <p:spPr>
          <a:xfrm>
            <a:off x="6094413" y="390525"/>
            <a:ext cx="5903912" cy="5638800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 </a:t>
            </a: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2" y="6180925"/>
            <a:ext cx="5341005" cy="10644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Театрализованная деятельность (кукольный театр, пальчиковый театр, настольный театр)  </a:t>
            </a: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B986770-FF34-43D6-B1DC-DF350D78299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0" r="14130"/>
          <a:stretch>
            <a:fillRect/>
          </a:stretch>
        </p:blipFill>
        <p:spPr>
          <a:xfrm>
            <a:off x="299079" y="495298"/>
            <a:ext cx="5912281" cy="5685627"/>
          </a:xfr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B9121D9-8284-4D38-BCC4-4FBFB79235F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5" b="3695"/>
          <a:stretch>
            <a:fillRect/>
          </a:stretch>
        </p:blipFill>
        <p:spPr>
          <a:xfrm>
            <a:off x="7246938" y="495298"/>
            <a:ext cx="4404504" cy="6118483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DE422DE-6080-48BD-8CF8-CE839CB033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" r="1664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9DA8844-4E6E-4C43-8C22-B108E1C340FB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497A4CA-6907-4065-A98B-251222B79F0B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35FAFE8-B65F-4AAA-959B-93E649C3E714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 помещение используется как игровая комната, включает в себя «Рабочий сектор», «Активный сектор», «Спокойный сектор»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342E1E1-3C14-48D5-B9B0-FA51659886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0865"/>
            <a:ext cx="6115610" cy="40770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8A47DF1-9CA0-412F-B549-072BDDC60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0"/>
            <a:ext cx="5952629" cy="44352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0A7C988-3C54-4867-950A-B32D4626C54B}"/>
              </a:ext>
            </a:extLst>
          </p:cNvPr>
          <p:cNvSpPr txBox="1"/>
          <p:nvPr/>
        </p:nvSpPr>
        <p:spPr>
          <a:xfrm>
            <a:off x="7030517" y="4725144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Детям доступны музыкальные инструменты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ED92FF3-2F1B-4941-8429-0909EDAE11FC}"/>
              </a:ext>
            </a:extLst>
          </p:cNvPr>
          <p:cNvSpPr txBox="1"/>
          <p:nvPr/>
        </p:nvSpPr>
        <p:spPr>
          <a:xfrm>
            <a:off x="1845939" y="0"/>
            <a:ext cx="2736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Активный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179822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80AA2A5-7FC6-4C2C-A98A-B16F3F22DA6E}"/>
              </a:ext>
            </a:extLst>
          </p:cNvPr>
          <p:cNvSpPr txBox="1"/>
          <p:nvPr/>
        </p:nvSpPr>
        <p:spPr>
          <a:xfrm>
            <a:off x="4006180" y="116632"/>
            <a:ext cx="4536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Активный сектор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098FFB-44E0-4119-BC2A-E15342C904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255329"/>
            <a:ext cx="3841627" cy="57624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62E7F3E-DB5C-47B5-ACAD-3404DAD1F2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327640"/>
            <a:ext cx="4299942" cy="57332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59EB885-0704-4758-B648-F7742118C36C}"/>
              </a:ext>
            </a:extLst>
          </p:cNvPr>
          <p:cNvSpPr txBox="1"/>
          <p:nvPr/>
        </p:nvSpPr>
        <p:spPr>
          <a:xfrm flipH="1">
            <a:off x="595515" y="6060896"/>
            <a:ext cx="3869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Коврики для ходьбы босиком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D3C7EA-88B3-4E93-8BCD-20C291C330D0}"/>
              </a:ext>
            </a:extLst>
          </p:cNvPr>
          <p:cNvSpPr txBox="1"/>
          <p:nvPr/>
        </p:nvSpPr>
        <p:spPr>
          <a:xfrm flipH="1">
            <a:off x="8686700" y="6156467"/>
            <a:ext cx="2906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BrowalliaUPC" panose="020B0604020202020204" pitchFamily="34" charset="-34"/>
              </a:rPr>
              <a:t>Модуль «Физкультура и спорт»</a:t>
            </a:r>
          </a:p>
        </p:txBody>
      </p:sp>
    </p:spTree>
    <p:extLst>
      <p:ext uri="{BB962C8B-B14F-4D97-AF65-F5344CB8AC3E}">
        <p14:creationId xmlns:p14="http://schemas.microsoft.com/office/powerpoint/2010/main" val="29709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EBE4B28E-E206-45D6-9B93-449F2D470C8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E6F9686-E3B6-4E16-95DE-79AE087EE67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B7AF0D70-D509-4B76-8201-CF7FEDE8F06B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r="990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Книжный уголок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Уголок </a:t>
            </a:r>
            <a:r>
              <a:rPr lang="ru-RU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изодеятельности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Палатка для отдыха и </a:t>
            </a:r>
            <a:r>
              <a:rPr lang="ru-RU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уединения</a:t>
            </a:r>
            <a:r>
              <a:rPr lang="ru-RU" sz="1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rgbClr val="FF9933"/>
                </a:solidFill>
              </a:rPr>
              <a:t> Среда для диалога с родителями</a:t>
            </a:r>
          </a:p>
          <a:p>
            <a:pPr algn="ctr"/>
            <a:r>
              <a:rPr lang="ru-RU" sz="1800" dirty="0">
                <a:solidFill>
                  <a:srgbClr val="FF9933"/>
                </a:solidFill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solidFill>
                  <a:srgbClr val="FF9933"/>
                </a:solidFill>
              </a:rPr>
              <a:t> </a:t>
            </a:r>
            <a:r>
              <a:rPr lang="ru-RU" sz="1800" dirty="0">
                <a:solidFill>
                  <a:srgbClr val="FF9933"/>
                </a:solidFill>
              </a:rPr>
              <a:t>Среда 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solidFill>
                  <a:srgbClr val="FF9933"/>
                </a:solidFill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FF9933"/>
                </a:solidFill>
              </a:rPr>
              <a:t>Среда 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8CD8ABF-5FEE-4FD9-AE7E-9029FBEEC47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4146550" y="400050"/>
            <a:ext cx="3978275" cy="5638800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372A7E7-D239-44FE-948C-0E3CFAD2A0D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11113" y="379413"/>
            <a:ext cx="3978275" cy="5638800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7A2B61C-64BE-47C6-A86E-AA47BF959005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8256588" y="377825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70E94B5-DBA8-44B9-B950-13E766F21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393" y="256338"/>
            <a:ext cx="8460432" cy="63453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77053A8-1474-4B48-BB23-4747440F7432}"/>
              </a:ext>
            </a:extLst>
          </p:cNvPr>
          <p:cNvSpPr txBox="1"/>
          <p:nvPr/>
        </p:nvSpPr>
        <p:spPr>
          <a:xfrm>
            <a:off x="261764" y="476672"/>
            <a:ext cx="3024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В приемном помещении предоставлена информация для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62760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D2AC836-0F6E-4AA9-8948-F692977C30DD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" b="2735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BD12011-0609-4C92-AEED-2D7F03795C7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14E317-A333-4393-A659-35CA3DBC8076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r="990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658C475-BFE6-4479-B375-C8011E113B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2" y="2852936"/>
            <a:ext cx="5988732" cy="39924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A9E4DAE-D64F-4D51-9403-237F9D9F06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093" y="-19574"/>
            <a:ext cx="5988732" cy="39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7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8EB41E4-AFF6-4BE2-88CC-CC81FB510F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1054100" y="620713"/>
            <a:ext cx="3976688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1. Рабочий сектор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02324" y="2310407"/>
            <a:ext cx="6193391" cy="4430961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sz="2300" dirty="0">
                <a:solidFill>
                  <a:srgbClr val="FFFF00"/>
                </a:solidFill>
                <a:latin typeface="Calibri" panose="020F0502020204030204" pitchFamily="34" charset="0"/>
              </a:rPr>
              <a:t>Рабочий сектор используется в непосредственной образовательной деятельности и включает в себя: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шкаф для хранения дидактического и раздаточного материала, рабочих тетрадей;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ковролин;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магнитная доска;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экран;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проектор.</a:t>
            </a:r>
          </a:p>
        </p:txBody>
      </p:sp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E4BB90C-354F-452B-865A-543884E83F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-7505"/>
            <a:ext cx="609441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0F308CE-2E8E-4863-AAE2-244DA7F403D1}"/>
              </a:ext>
            </a:extLst>
          </p:cNvPr>
          <p:cNvSpPr txBox="1"/>
          <p:nvPr/>
        </p:nvSpPr>
        <p:spPr>
          <a:xfrm>
            <a:off x="1485900" y="620688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</a:rPr>
              <a:t>Рабочий стол воспитателей</a:t>
            </a:r>
          </a:p>
        </p:txBody>
      </p:sp>
    </p:spTree>
    <p:extLst>
      <p:ext uri="{BB962C8B-B14F-4D97-AF65-F5344CB8AC3E}">
        <p14:creationId xmlns:p14="http://schemas.microsoft.com/office/powerpoint/2010/main" val="157638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Ковролин и магнитная доска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Проектор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Экран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68FFE629-BAEE-435A-9426-28DEB2EC146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4133850" y="473075"/>
            <a:ext cx="3976688" cy="5638800"/>
          </a:xfr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4CC77E0-CB8F-4851-8B77-C7B10901734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2C55032-4314-4127-90A9-16C5F8B80A36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8210550" y="482600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12233497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«Математическое развитие» (игры В.В. </a:t>
            </a:r>
            <a:r>
              <a:rPr lang="ru-RU" sz="180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Воскобовича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Никитиных, блоки </a:t>
            </a:r>
            <a:r>
              <a:rPr lang="ru-RU" sz="180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Дьенеша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палочки </a:t>
            </a:r>
            <a:r>
              <a:rPr lang="ru-RU" sz="180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кюизинера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5506DD6-DE01-4652-BAF7-1A54D018DAA1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5AC0F78-BFA2-4100-8B90-921FABC5FE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904983A-FC4D-4D9F-A573-43201CF2444A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7E78708-59F2-4AD4-AFCA-90699D954C7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/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64CF2A8-7642-4961-AD65-51B1653FD79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/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0664D8F-2433-4A0F-BD35-FBF8FFC70E9A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3672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2F3AE3A-ECD7-42E0-A994-C6287821FB4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541338" y="473075"/>
            <a:ext cx="3978275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11521280" cy="612441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«Речевое развитие» (игры В.В. </a:t>
            </a:r>
            <a:r>
              <a:rPr lang="ru-RU" sz="200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Воскобовича</a:t>
            </a:r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CDA9F90-105D-4D51-8B0E-A02BB9A8974E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06FCE00-4BD6-4B48-9D6A-C7D9B0FDCE8B}"/>
              </a:ext>
            </a:extLst>
          </p:cNvPr>
          <p:cNvSpPr txBox="1"/>
          <p:nvPr/>
        </p:nvSpPr>
        <p:spPr>
          <a:xfrm flipH="1">
            <a:off x="2061962" y="0"/>
            <a:ext cx="7272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3E29C27-4341-41DF-A0B6-4987678E6D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397" y="432048"/>
            <a:ext cx="4495428" cy="29969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B4EE8A3-A3C5-4CAD-B034-5C0EA25B8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376" y="3562874"/>
            <a:ext cx="4379979" cy="32849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E4802C6-F400-42E7-8AE1-97FC0556C6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8" y="400110"/>
            <a:ext cx="4035004" cy="302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3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0</TotalTime>
  <Words>345</Words>
  <Application>Microsoft Office PowerPoint</Application>
  <PresentationFormat>Произвольный</PresentationFormat>
  <Paragraphs>95</Paragraphs>
  <Slides>26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BrowalliaUPC</vt:lpstr>
      <vt:lpstr>Calibri</vt:lpstr>
      <vt:lpstr>Cambria</vt:lpstr>
      <vt:lpstr>Times New Roman</vt:lpstr>
      <vt:lpstr>Trebuchet MS</vt:lpstr>
      <vt:lpstr>Wingdings</vt:lpstr>
      <vt:lpstr>Берлин</vt:lpstr>
      <vt:lpstr>Средняя группа №4, 4-5 лет  Тема: «Наш любимый детский сад» </vt:lpstr>
      <vt:lpstr>Вход в группу, нижняя левая точка</vt:lpstr>
      <vt:lpstr>1. Рабочий сектор  </vt:lpstr>
      <vt:lpstr>Презентация PowerPoint</vt:lpstr>
      <vt:lpstr>Презентация PowerPoint</vt:lpstr>
      <vt:lpstr>Презентация PowerPoint</vt:lpstr>
      <vt:lpstr>Презентация PowerPoint</vt:lpstr>
      <vt:lpstr>Центр «Речевое развитие» (игры В.В. Воскобовича)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Для трансформации среды используется ширма   </vt:lpstr>
      <vt:lpstr>Презентация PowerPoint</vt:lpstr>
      <vt:lpstr> Модуль «Кухня»   </vt:lpstr>
      <vt:lpstr> Модуль гараж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Средняя группа №4, 4-5 лет  Тема: «Наш любимый детский сад»</dc:title>
  <dc:creator/>
  <cp:lastModifiedBy/>
  <cp:revision>2</cp:revision>
  <dcterms:created xsi:type="dcterms:W3CDTF">2018-04-22T15:15:56Z</dcterms:created>
  <dcterms:modified xsi:type="dcterms:W3CDTF">2020-05-29T14:45:22Z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