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65" r:id="rId3"/>
    <p:sldId id="283" r:id="rId4"/>
    <p:sldId id="284" r:id="rId5"/>
    <p:sldId id="285" r:id="rId6"/>
    <p:sldId id="286" r:id="rId7"/>
    <p:sldId id="287" r:id="rId8"/>
    <p:sldId id="288" r:id="rId9"/>
    <p:sldId id="290" r:id="rId10"/>
    <p:sldId id="291" r:id="rId11"/>
    <p:sldId id="292" r:id="rId12"/>
    <p:sldId id="293" r:id="rId13"/>
    <p:sldId id="298" r:id="rId14"/>
    <p:sldId id="301" r:id="rId15"/>
    <p:sldId id="299" r:id="rId16"/>
    <p:sldId id="300" r:id="rId17"/>
    <p:sldId id="295" r:id="rId18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284"/>
            <p14:sldId id="285"/>
            <p14:sldId id="286"/>
            <p14:sldId id="287"/>
            <p14:sldId id="288"/>
            <p14:sldId id="290"/>
            <p14:sldId id="291"/>
            <p14:sldId id="292"/>
            <p14:sldId id="293"/>
            <p14:sldId id="298"/>
            <p14:sldId id="301"/>
          </p14:sldIdLst>
        </p14:section>
        <p14:section name="Раздел без заголовка" id="{EFDDF50C-AD5A-4B1F-98F3-724910AB5C93}">
          <p14:sldIdLst>
            <p14:sldId id="299"/>
            <p14:sldId id="300"/>
            <p14:sldId id="29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511" autoAdjust="0"/>
  </p:normalViewPr>
  <p:slideViewPr>
    <p:cSldViewPr showGuides="1">
      <p:cViewPr>
        <p:scale>
          <a:sx n="83" d="100"/>
          <a:sy n="83" d="100"/>
        </p:scale>
        <p:origin x="-610" y="-350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21.01.2020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21.01.2020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7315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750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8191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547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03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218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384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758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5874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726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8920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879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1234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089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21.01.2020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=""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38028" y="2564904"/>
            <a:ext cx="6624736" cy="1656184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Образовательная среда</a:t>
            </a:r>
            <a:b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</a:b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подготовительной группы №7, 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r>
              <a:rPr lang="ru-RU" sz="1800" dirty="0" smtClean="0">
                <a:latin typeface="Cambria"/>
              </a:rPr>
              <a:t>(возраст 6-7 лет)</a:t>
            </a:r>
            <a:br>
              <a:rPr lang="ru-RU" sz="1800" dirty="0" smtClean="0">
                <a:latin typeface="Cambria"/>
              </a:rPr>
            </a:br>
            <a:r>
              <a:rPr lang="ru-RU" sz="1800" dirty="0" smtClean="0">
                <a:latin typeface="Cambria"/>
              </a:rPr>
              <a:t/>
            </a:r>
            <a:br>
              <a:rPr lang="ru-RU" sz="1800" dirty="0" smtClean="0">
                <a:latin typeface="Cambria"/>
              </a:rPr>
            </a:br>
            <a:r>
              <a:rPr lang="ru-RU" sz="1800" u="sng" dirty="0" smtClean="0">
                <a:latin typeface="Cambria"/>
              </a:rPr>
              <a:t>33 воспитанника</a:t>
            </a:r>
            <a:endParaRPr lang="ru-RU" sz="3600" b="0" i="0" u="sng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094412" y="4869160"/>
            <a:ext cx="5711553" cy="1440160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100" b="1" dirty="0" smtClean="0"/>
              <a:t>Супонева </a:t>
            </a:r>
            <a:r>
              <a:rPr lang="ru-RU" sz="2100" b="1" smtClean="0"/>
              <a:t>Т.Е.- воспитатель  </a:t>
            </a:r>
            <a:r>
              <a:rPr lang="ru-RU" sz="2100" b="1" dirty="0" smtClean="0"/>
              <a:t>МБДОУ «Детский сад общеразвивающего вида №144» ,г.Воронеж</a:t>
            </a:r>
            <a:endParaRPr lang="ru-RU" sz="18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2018-2019 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94615" y="593302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09660" y="6148388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2.2.5. Активный сектор 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341438" y="419100"/>
            <a:ext cx="3978275" cy="5638800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7246938" y="390525"/>
            <a:ext cx="3976687" cy="5638800"/>
          </a:xfrm>
        </p:spPr>
      </p:pic>
    </p:spTree>
    <p:extLst>
      <p:ext uri="{BB962C8B-B14F-4D97-AF65-F5344CB8AC3E}">
        <p14:creationId xmlns=""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211361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 </a:t>
            </a:r>
            <a:endParaRPr lang="ru-RU" sz="1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3" y="5941089"/>
            <a:ext cx="504056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Активный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 </a:t>
            </a:r>
            <a:endParaRPr lang="ru-RU" sz="1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46" r="9646"/>
          <a:stretch>
            <a:fillRect/>
          </a:stretch>
        </p:blipFill>
        <p:spPr>
          <a:xfrm>
            <a:off x="333375" y="609600"/>
            <a:ext cx="5702300" cy="5299075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726" r="9726"/>
          <a:stretch>
            <a:fillRect/>
          </a:stretch>
        </p:blipFill>
        <p:spPr>
          <a:xfrm>
            <a:off x="6211888" y="641350"/>
            <a:ext cx="5715000" cy="5321300"/>
          </a:xfrm>
        </p:spPr>
      </p:pic>
    </p:spTree>
    <p:extLst>
      <p:ext uri="{BB962C8B-B14F-4D97-AF65-F5344CB8AC3E}">
        <p14:creationId xmlns="" xmlns:p14="http://schemas.microsoft.com/office/powerpoint/2010/main" val="10424670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8" name="Рисунок 7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95" r="25495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Спокойный сектор</a:t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сектор</a:t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95179" y="6156250"/>
            <a:ext cx="3312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Среда для диалога с родителями</a:t>
            </a:r>
          </a:p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3"/>
            <a:ext cx="4105826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r>
              <a:rPr lang="ru-RU" sz="1800" dirty="0" smtClean="0">
                <a:solidFill>
                  <a:srgbClr val="FF9933"/>
                </a:solidFill>
              </a:rPr>
              <a:t>Среда </a:t>
            </a:r>
            <a:r>
              <a:rPr lang="ru-RU" sz="1800" dirty="0">
                <a:solidFill>
                  <a:srgbClr val="FF9933"/>
                </a:solidFill>
              </a:rPr>
              <a:t>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 </a:t>
            </a:r>
            <a:endParaRPr lang="ru-RU" sz="2200" dirty="0">
              <a:solidFill>
                <a:srgbClr val="FF9933"/>
              </a:solidFill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FF9933"/>
                </a:solidFill>
              </a:rPr>
              <a:t>Среда </a:t>
            </a:r>
            <a:r>
              <a:rPr lang="ru-RU" sz="1800" dirty="0">
                <a:solidFill>
                  <a:srgbClr val="FF9933"/>
                </a:solidFill>
              </a:rPr>
              <a:t>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</a:t>
            </a:r>
            <a:r>
              <a:rPr lang="ru-RU" sz="2000" dirty="0" smtClean="0">
                <a:solidFill>
                  <a:srgbClr val="FF9933"/>
                </a:solidFill>
              </a:rPr>
              <a:t> 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1113" y="379413"/>
            <a:ext cx="3978275" cy="563880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4146550" y="400050"/>
            <a:ext cx="3978275" cy="5638800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8256588" y="377825"/>
            <a:ext cx="3978275" cy="5638800"/>
          </a:xfrm>
        </p:spPr>
      </p:pic>
    </p:spTree>
    <p:extLst>
      <p:ext uri="{BB962C8B-B14F-4D97-AF65-F5344CB8AC3E}">
        <p14:creationId xmlns=""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06" r="27006"/>
          <a:stretch>
            <a:fillRect/>
          </a:stretch>
        </p:blipFill>
        <p:spPr>
          <a:xfrm>
            <a:off x="4149725" y="404813"/>
            <a:ext cx="3457575" cy="563880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979" r="24979"/>
          <a:stretch>
            <a:fillRect/>
          </a:stretch>
        </p:blipFill>
        <p:spPr>
          <a:xfrm>
            <a:off x="8110538" y="476250"/>
            <a:ext cx="3762375" cy="5638800"/>
          </a:xfr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Групповое помещение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pPr algn="just"/>
            <a:r>
              <a:rPr lang="ru-RU" dirty="0"/>
              <a:t>В помещении достаточно пространства , чтобы дети и взрослые могли свободно передвигаться.</a:t>
            </a:r>
          </a:p>
          <a:p>
            <a:pPr algn="just"/>
            <a:r>
              <a:rPr lang="ru-RU" dirty="0"/>
              <a:t>   Из центра группы просматривается спальное помещение со «Спокойным сектором» и помещение для приема воспитанников, а так же «Активный и Рабочий сектора». </a:t>
            </a:r>
          </a:p>
          <a:p>
            <a:pPr algn="just"/>
            <a:r>
              <a:rPr lang="ru-RU" dirty="0"/>
              <a:t>    Мебели в групповой комнате достаточно для размещения детей во время игры, учения и ухода.  Мебель состоит из встроенных модулей и трансформируемых</a:t>
            </a:r>
          </a:p>
        </p:txBody>
      </p:sp>
    </p:spTree>
    <p:extLst>
      <p:ext uri="{BB962C8B-B14F-4D97-AF65-F5344CB8AC3E}">
        <p14:creationId xmlns="" xmlns:p14="http://schemas.microsoft.com/office/powerpoint/2010/main" val="334340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9422" y="415925"/>
            <a:ext cx="3978275" cy="5605363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7" name="Рисунок 6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95" r="25495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25319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/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Помещение</a:t>
            </a:r>
            <a:b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приема воспитанников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Левая верхняя фотография отражает тему недели.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верхней правой фотографии плакат, созданный совместно детьми и воспитателями демонстрирует результат деятельности предыдущей недели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Украшение создано руками воспитателей и детей. Оформлено соответственно времени года.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idx="12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689538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1700808"/>
            <a:ext cx="3124200" cy="3960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4511675" y="238125"/>
            <a:ext cx="3978275" cy="2743200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149225" y="328613"/>
            <a:ext cx="3978275" cy="2743200"/>
          </a:xfrm>
        </p:spPr>
      </p:pic>
      <p:pic>
        <p:nvPicPr>
          <p:cNvPr id="20" name="Рисунок 19"/>
          <p:cNvPicPr>
            <a:picLocks noGrp="1" noChangeAspect="1"/>
          </p:cNvPicPr>
          <p:nvPr>
            <p:ph type="pic" idx="1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4365625" y="3500438"/>
            <a:ext cx="3978275" cy="2743200"/>
          </a:xfrm>
        </p:spPr>
      </p:pic>
      <p:pic>
        <p:nvPicPr>
          <p:cNvPr id="22" name="Рисунок 2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0" b="4030"/>
          <a:stretch>
            <a:fillRect/>
          </a:stretch>
        </p:blipFill>
        <p:spPr>
          <a:xfrm>
            <a:off x="155575" y="3500438"/>
            <a:ext cx="3978275" cy="2743200"/>
          </a:xfrm>
        </p:spPr>
      </p:pic>
      <p:sp>
        <p:nvSpPr>
          <p:cNvPr id="2" name="Прямоугольник 1"/>
          <p:cNvSpPr/>
          <p:nvPr/>
        </p:nvSpPr>
        <p:spPr>
          <a:xfrm>
            <a:off x="9334772" y="122307"/>
            <a:ext cx="26646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</a:t>
            </a:r>
          </a:p>
          <a:p>
            <a:pPr algn="ctr"/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тема </a:t>
            </a: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«ПРЕДМЕТЫ ОКРУЖАЮЩИЕ НАС»</a:t>
            </a:r>
            <a:endParaRPr lang="ru-RU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Помещение используется как игровая комната, включает в себя «Рабочий сектор», «Активный сектор», «Спокойный сектор».  Модули частично обеспечивают познавательную, исследовательскую и творческую активность всех воспитанников.</a:t>
            </a:r>
          </a:p>
          <a:p>
            <a:pPr algn="just"/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lvl="0">
              <a:spcBef>
                <a:spcPts val="0"/>
              </a:spcBef>
              <a:buSzTx/>
            </a:pPr>
            <a:r>
              <a:rPr lang="ru-RU" sz="1200" dirty="0">
                <a:solidFill>
                  <a:prstClr val="white"/>
                </a:solidFill>
              </a:rPr>
              <a:t>   В помещении достаточно пространства , чтобы дети и взрослые могли свободно передвигаться.</a:t>
            </a:r>
          </a:p>
          <a:p>
            <a:pPr lvl="0">
              <a:spcBef>
                <a:spcPts val="0"/>
              </a:spcBef>
              <a:buSzTx/>
            </a:pPr>
            <a:r>
              <a:rPr lang="ru-RU" sz="1200" dirty="0">
                <a:solidFill>
                  <a:prstClr val="white"/>
                </a:solidFill>
              </a:rPr>
              <a:t>    Хорошая вентиляция через окна (можно при необходимости открыть и закрыть с помощью ключа). Достаточное поступление солнечного освещения, интенсивность которого можно регулировать с помощью штор.</a:t>
            </a:r>
          </a:p>
          <a:p>
            <a:pPr lvl="0">
              <a:spcBef>
                <a:spcPts val="0"/>
              </a:spcBef>
              <a:buSzTx/>
            </a:pPr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90356" y="1124744"/>
            <a:ext cx="6408712" cy="1185664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1. Рабочий сектор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26460" y="3068960"/>
            <a:ext cx="4969255" cy="182880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«Конструирование» представлен кубиками и конструкторами  (материал: дерево, полимер, резина), которые используются в свободной игре.</a:t>
            </a:r>
            <a:endParaRPr lang="ru-RU" sz="20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1054100" y="620713"/>
            <a:ext cx="3976688" cy="5638800"/>
          </a:xfrm>
        </p:spPr>
      </p:pic>
    </p:spTree>
    <p:extLst>
      <p:ext uri="{BB962C8B-B14F-4D97-AF65-F5344CB8AC3E}">
        <p14:creationId xmlns=""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187064"/>
            <a:ext cx="3550920" cy="5364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5758252"/>
            <a:ext cx="3550920" cy="1093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Рабочий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55563" y="473075"/>
            <a:ext cx="3978275" cy="5638800"/>
          </a:xfrm>
        </p:spPr>
      </p:pic>
      <p:pic>
        <p:nvPicPr>
          <p:cNvPr id="4" name="Рисунок 3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4133850" y="473075"/>
            <a:ext cx="3976688" cy="5638800"/>
          </a:xfrm>
        </p:spPr>
      </p:pic>
      <p:pic>
        <p:nvPicPr>
          <p:cNvPr id="12" name="Рисунок 11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8210550" y="482600"/>
            <a:ext cx="3978275" cy="5638800"/>
          </a:xfrm>
        </p:spPr>
      </p:pic>
    </p:spTree>
    <p:extLst>
      <p:ext uri="{BB962C8B-B14F-4D97-AF65-F5344CB8AC3E}">
        <p14:creationId xmlns=""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327418" y="5995685"/>
            <a:ext cx="4247760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12713" y="415925"/>
            <a:ext cx="3978275" cy="5638800"/>
          </a:xfrm>
        </p:spPr>
      </p:pic>
      <p:pic>
        <p:nvPicPr>
          <p:cNvPr id="13" name="Рисунок 12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4208463" y="415925"/>
            <a:ext cx="3976687" cy="5638800"/>
          </a:xfrm>
        </p:spPr>
      </p:pic>
      <p:pic>
        <p:nvPicPr>
          <p:cNvPr id="16" name="Рисунок 15"/>
          <p:cNvPicPr>
            <a:picLocks noGrp="1" noChangeAspect="1"/>
          </p:cNvPicPr>
          <p:nvPr>
            <p:ph type="pic" idx="10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495" r="25495"/>
          <a:stretch>
            <a:fillRect/>
          </a:stretch>
        </p:blipFill>
        <p:spPr>
          <a:xfrm>
            <a:off x="8304213" y="415925"/>
            <a:ext cx="3694112" cy="5653088"/>
          </a:xfrm>
        </p:spPr>
      </p:pic>
    </p:spTree>
    <p:extLst>
      <p:ext uri="{BB962C8B-B14F-4D97-AF65-F5344CB8AC3E}">
        <p14:creationId xmlns=""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3772" y="6189039"/>
            <a:ext cx="4392487" cy="612441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литература педагога)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18548" y="6189040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Рабочий сектор </a:t>
            </a:r>
            <a:endParaRPr lang="ru-RU" sz="1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(ИКТ для педагога)</a:t>
            </a:r>
            <a:endParaRPr lang="ru-RU" sz="16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BA1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rgbClr val="BA1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541338" y="473075"/>
            <a:ext cx="3978275" cy="56388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6891338" y="473075"/>
            <a:ext cx="3978275" cy="5638800"/>
          </a:xfrm>
        </p:spPr>
      </p:pic>
    </p:spTree>
    <p:extLst>
      <p:ext uri="{BB962C8B-B14F-4D97-AF65-F5344CB8AC3E}">
        <p14:creationId xmlns="" xmlns:p14="http://schemas.microsoft.com/office/powerpoint/2010/main" val="2664464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02124" y="6094420"/>
            <a:ext cx="4537207" cy="6096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3781425" y="417513"/>
            <a:ext cx="3978275" cy="5638800"/>
          </a:xfrm>
        </p:spPr>
      </p:pic>
    </p:spTree>
    <p:extLst>
      <p:ext uri="{BB962C8B-B14F-4D97-AF65-F5344CB8AC3E}">
        <p14:creationId xmlns=""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2" y="5908560"/>
            <a:ext cx="5099785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  <a:r>
              <a:rPr lang="ru-RU" sz="1600" dirty="0">
                <a:solidFill>
                  <a:srgbClr val="407F21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51" r="4551"/>
          <a:stretch>
            <a:fillRect/>
          </a:stretch>
        </p:blipFill>
        <p:spPr>
          <a:xfrm>
            <a:off x="0" y="609600"/>
            <a:ext cx="6035675" cy="4979988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51" r="4551"/>
          <a:stretch>
            <a:fillRect/>
          </a:stretch>
        </p:blipFill>
        <p:spPr>
          <a:xfrm>
            <a:off x="6153150" y="609600"/>
            <a:ext cx="6035675" cy="4979988"/>
          </a:xfrm>
        </p:spPr>
      </p:pic>
    </p:spTree>
    <p:extLst>
      <p:ext uri="{BB962C8B-B14F-4D97-AF65-F5344CB8AC3E}">
        <p14:creationId xmlns=""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4460" y="5949281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600950" y="6147723"/>
            <a:ext cx="3124200" cy="61244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>
          <a:xfrm>
            <a:off x="1481138" y="509588"/>
            <a:ext cx="3978275" cy="5638800"/>
          </a:xfrm>
        </p:spPr>
      </p:pic>
      <p:pic>
        <p:nvPicPr>
          <p:cNvPr id="10" name="Рисунок 9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>
          <a:xfrm>
            <a:off x="7031038" y="477838"/>
            <a:ext cx="3976687" cy="5638800"/>
          </a:xfrm>
        </p:spPr>
      </p:pic>
    </p:spTree>
    <p:extLst>
      <p:ext uri="{BB962C8B-B14F-4D97-AF65-F5344CB8AC3E}">
        <p14:creationId xmlns=""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412</Words>
  <Application>Microsoft Office PowerPoint</Application>
  <PresentationFormat>Произвольный</PresentationFormat>
  <Paragraphs>89</Paragraphs>
  <Slides>16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GraduationAlbum_16x9</vt:lpstr>
      <vt:lpstr>Образовательная среда подготовительной группы №7,  (возраст 6-7 лет)  33 воспитанника</vt:lpstr>
      <vt:lpstr>Вход в группу, нижняя левая точка</vt:lpstr>
      <vt:lpstr>1. Рабочий сектор  </vt:lpstr>
      <vt:lpstr>Слайд 4</vt:lpstr>
      <vt:lpstr>Слайд 5</vt:lpstr>
      <vt:lpstr>1.6. Рабочий сектор  (методическая литература педагога)</vt:lpstr>
      <vt:lpstr>  Активный сектор   </vt:lpstr>
      <vt:lpstr>Слайд 8</vt:lpstr>
      <vt:lpstr> Активный сектор   </vt:lpstr>
      <vt:lpstr> Активный сектор </vt:lpstr>
      <vt:lpstr>Слайд 11</vt:lpstr>
      <vt:lpstr>Слайд 12</vt:lpstr>
      <vt:lpstr>Слайд 13</vt:lpstr>
      <vt:lpstr>Групповое помещение</vt:lpstr>
      <vt:lpstr>Слайд 15</vt:lpstr>
      <vt:lpstr> Помещение для приема воспитанников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2020-01-21T10:45:51Z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