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66" r:id="rId2"/>
  </p:sldMasterIdLst>
  <p:notesMasterIdLst>
    <p:notesMasterId r:id="rId28"/>
  </p:notesMasterIdLst>
  <p:handoutMasterIdLst>
    <p:handoutMasterId r:id="rId29"/>
  </p:handoutMasterIdLst>
  <p:sldIdLst>
    <p:sldId id="265" r:id="rId3"/>
    <p:sldId id="283" r:id="rId4"/>
    <p:sldId id="302" r:id="rId5"/>
    <p:sldId id="303" r:id="rId6"/>
    <p:sldId id="285" r:id="rId7"/>
    <p:sldId id="305" r:id="rId8"/>
    <p:sldId id="287" r:id="rId9"/>
    <p:sldId id="308" r:id="rId10"/>
    <p:sldId id="315" r:id="rId11"/>
    <p:sldId id="316" r:id="rId12"/>
    <p:sldId id="288" r:id="rId13"/>
    <p:sldId id="319" r:id="rId14"/>
    <p:sldId id="290" r:id="rId15"/>
    <p:sldId id="310" r:id="rId16"/>
    <p:sldId id="292" r:id="rId17"/>
    <p:sldId id="313" r:id="rId18"/>
    <p:sldId id="309" r:id="rId19"/>
    <p:sldId id="306" r:id="rId20"/>
    <p:sldId id="311" r:id="rId21"/>
    <p:sldId id="317" r:id="rId22"/>
    <p:sldId id="298" r:id="rId23"/>
    <p:sldId id="320" r:id="rId24"/>
    <p:sldId id="301" r:id="rId25"/>
    <p:sldId id="321" r:id="rId26"/>
    <p:sldId id="322" r:id="rId27"/>
  </p:sldIdLst>
  <p:sldSz cx="12188825" cy="6858000"/>
  <p:notesSz cx="9309100" cy="7023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912EAC1-7E8C-401B-A66B-3B4E486022B7}">
          <p14:sldIdLst>
            <p14:sldId id="265"/>
            <p14:sldId id="283"/>
            <p14:sldId id="302"/>
            <p14:sldId id="303"/>
            <p14:sldId id="285"/>
            <p14:sldId id="305"/>
            <p14:sldId id="287"/>
            <p14:sldId id="308"/>
            <p14:sldId id="315"/>
            <p14:sldId id="316"/>
            <p14:sldId id="288"/>
            <p14:sldId id="319"/>
            <p14:sldId id="290"/>
            <p14:sldId id="310"/>
            <p14:sldId id="292"/>
            <p14:sldId id="313"/>
            <p14:sldId id="309"/>
            <p14:sldId id="306"/>
            <p14:sldId id="311"/>
            <p14:sldId id="317"/>
            <p14:sldId id="298"/>
            <p14:sldId id="320"/>
            <p14:sldId id="301"/>
            <p14:sldId id="321"/>
            <p14:sldId id="322"/>
          </p14:sldIdLst>
        </p14:section>
        <p14:section name="Раздел без заголовка" id="{EFDDF50C-AD5A-4B1F-98F3-724910AB5C9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936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2544">
          <p15:clr>
            <a:srgbClr val="A4A3A4"/>
          </p15:clr>
        </p15:guide>
        <p15:guide id="5" orient="horz" pos="1008">
          <p15:clr>
            <a:srgbClr val="A4A3A4"/>
          </p15:clr>
        </p15:guide>
        <p15:guide id="6" orient="horz" pos="384">
          <p15:clr>
            <a:srgbClr val="A4A3A4"/>
          </p15:clr>
        </p15:guide>
        <p15:guide id="7" orient="horz" pos="3312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527">
          <p15:clr>
            <a:srgbClr val="A4A3A4"/>
          </p15:clr>
        </p15:guide>
        <p15:guide id="12" pos="7151">
          <p15:clr>
            <a:srgbClr val="A4A3A4"/>
          </p15:clr>
        </p15:guide>
        <p15:guide id="13" pos="4127">
          <p15:clr>
            <a:srgbClr val="A4A3A4"/>
          </p15:clr>
        </p15:guide>
        <p15:guide id="14" pos="4415">
          <p15:clr>
            <a:srgbClr val="A4A3A4"/>
          </p15:clr>
        </p15:guide>
        <p15:guide id="15" pos="2687">
          <p15:clr>
            <a:srgbClr val="A4A3A4"/>
          </p15:clr>
        </p15:guide>
        <p15:guide id="16" pos="383">
          <p15:clr>
            <a:srgbClr val="A4A3A4"/>
          </p15:clr>
        </p15:guide>
        <p15:guide id="17" pos="7295">
          <p15:clr>
            <a:srgbClr val="A4A3A4"/>
          </p15:clr>
        </p15:guide>
        <p15:guide id="18" pos="5327">
          <p15:clr>
            <a:srgbClr val="A4A3A4"/>
          </p15:clr>
        </p15:guide>
        <p15:guide id="19" pos="381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12">
          <p15:clr>
            <a:srgbClr val="A4A3A4"/>
          </p15:clr>
        </p15:guide>
        <p15:guide id="2" pos="293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29" autoAdjust="0"/>
  </p:normalViewPr>
  <p:slideViewPr>
    <p:cSldViewPr showGuides="1">
      <p:cViewPr varScale="1">
        <p:scale>
          <a:sx n="121" d="100"/>
          <a:sy n="121" d="100"/>
        </p:scale>
        <p:origin x="132" y="258"/>
      </p:cViewPr>
      <p:guideLst>
        <p:guide orient="horz" pos="2160"/>
        <p:guide orient="horz" pos="3936"/>
        <p:guide orient="horz" pos="1152"/>
        <p:guide orient="horz" pos="2544"/>
        <p:guide orient="horz" pos="1008"/>
        <p:guide orient="horz" pos="384"/>
        <p:guide orient="horz" pos="3312"/>
        <p:guide pos="3839"/>
        <p:guide pos="959"/>
        <p:guide pos="6719"/>
        <p:guide pos="527"/>
        <p:guide pos="7151"/>
        <p:guide pos="4127"/>
        <p:guide pos="4415"/>
        <p:guide pos="2687"/>
        <p:guide pos="383"/>
        <p:guide pos="7295"/>
        <p:guide pos="5327"/>
        <p:guide pos="381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1734" y="72"/>
      </p:cViewPr>
      <p:guideLst>
        <p:guide orient="horz" pos="2212"/>
        <p:guide pos="29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273003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39FF845-BB4A-479D-8C06-522C1DBAB2F9}" type="datetimeFigureOut">
              <a:rPr lang="ru-RU"/>
              <a:pPr/>
              <a:t>22.09.2019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273003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4FD142E-5B44-489E-8F73-9E67242E680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61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273003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ru-RU"/>
              <a:pPr/>
              <a:t>22.09.2019</a:t>
            </a:fld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314575" y="527050"/>
            <a:ext cx="4679950" cy="26336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30910" y="3335972"/>
            <a:ext cx="7447280" cy="31603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/>
              <a:t>Образец текста</a:t>
            </a:r>
          </a:p>
          <a:p>
            <a:pPr lvl="1"/>
            <a:r>
              <a:rPr/>
              <a:t>Второй уровень</a:t>
            </a:r>
          </a:p>
          <a:p>
            <a:pPr lvl="2"/>
            <a:r>
              <a:rPr/>
              <a:t>Третий уровень</a:t>
            </a:r>
          </a:p>
          <a:p>
            <a:pPr lvl="3"/>
            <a:r>
              <a:rPr/>
              <a:t>Четвертый уровень</a:t>
            </a:r>
          </a:p>
          <a:p>
            <a:pPr lvl="4"/>
            <a:r>
              <a:rPr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273003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F93199CD-3E1B-4AE6-990F-76F925F5EA9F}" type="slidenum">
              <a:rPr lang="en-US" sz="1200" b="0" i="0">
                <a:latin typeface="Cambria"/>
                <a:ea typeface="+mn-ea"/>
                <a:cs typeface="+mn-cs"/>
              </a:rPr>
              <a:pPr algn="r" defTabSz="914400">
                <a:buNone/>
              </a:pPr>
              <a:t>1</a:t>
            </a:fld>
            <a:endParaRPr lang="en-US" sz="1200" b="0" i="0"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58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315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750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191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478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2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874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920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795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234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234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315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315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034" y="685800"/>
            <a:ext cx="7998916" cy="2971801"/>
          </a:xfrm>
        </p:spPr>
        <p:txBody>
          <a:bodyPr anchor="b">
            <a:normAutofit/>
          </a:bodyPr>
          <a:lstStyle>
            <a:lvl1pPr algn="l">
              <a:defRPr sz="4799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034" y="3843868"/>
            <a:ext cx="6399133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0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22.09.2019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5869" y="8467"/>
            <a:ext cx="3809008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6580" y="91546"/>
            <a:ext cx="6079071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3941" y="228600"/>
            <a:ext cx="495171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3927" y="32279"/>
            <a:ext cx="4851725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3383" y="609602"/>
            <a:ext cx="4342268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25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621" y="533400"/>
            <a:ext cx="10815995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164" y="3843867"/>
            <a:ext cx="8302047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22.09.2019</a:t>
            </a:fld>
            <a:endParaRPr lang="ru-RU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82325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5" y="685800"/>
            <a:ext cx="10055781" cy="2743200"/>
          </a:xfrm>
        </p:spPr>
        <p:txBody>
          <a:bodyPr anchor="ctr">
            <a:normAutofit/>
          </a:bodyPr>
          <a:lstStyle>
            <a:lvl1pPr algn="l">
              <a:defRPr sz="3199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4" y="4114800"/>
            <a:ext cx="8533765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22.09.2019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15596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114" y="685800"/>
            <a:ext cx="9141620" cy="2743200"/>
          </a:xfrm>
        </p:spPr>
        <p:txBody>
          <a:bodyPr anchor="ctr">
            <a:normAutofit/>
          </a:bodyPr>
          <a:lstStyle>
            <a:lvl1pPr algn="l">
              <a:defRPr sz="3199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5835" y="3429000"/>
            <a:ext cx="8532178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5" y="4301068"/>
            <a:ext cx="8532178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19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22.09.2019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4" name="TextBox 13"/>
          <p:cNvSpPr txBox="1"/>
          <p:nvPr/>
        </p:nvSpPr>
        <p:spPr>
          <a:xfrm>
            <a:off x="531674" y="812222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2734" y="2768601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57891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3429000"/>
            <a:ext cx="8532178" cy="1697400"/>
          </a:xfrm>
        </p:spPr>
        <p:txBody>
          <a:bodyPr anchor="b">
            <a:normAutofit/>
          </a:bodyPr>
          <a:lstStyle>
            <a:lvl1pPr algn="l">
              <a:defRPr sz="3199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3" y="5132981"/>
            <a:ext cx="8533767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9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22.09.2019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873960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116" y="685800"/>
            <a:ext cx="9141619" cy="2743200"/>
          </a:xfrm>
        </p:spPr>
        <p:txBody>
          <a:bodyPr anchor="ctr">
            <a:normAutofit/>
          </a:bodyPr>
          <a:lstStyle>
            <a:lvl1pPr algn="l">
              <a:defRPr sz="3199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035" y="3928534"/>
            <a:ext cx="8532178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399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4" y="4978400"/>
            <a:ext cx="8532178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22.09.2019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1" name="TextBox 10"/>
          <p:cNvSpPr txBox="1"/>
          <p:nvPr/>
        </p:nvSpPr>
        <p:spPr>
          <a:xfrm>
            <a:off x="531674" y="812222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2734" y="2768601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8413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5" y="685800"/>
            <a:ext cx="10055781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034" y="3928534"/>
            <a:ext cx="853217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399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4" y="4766733"/>
            <a:ext cx="8532178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22.09.2019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65748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22.09.2019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7875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2950" y="685800"/>
            <a:ext cx="2056864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621" y="685800"/>
            <a:ext cx="7821163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22.09.2019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8674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Вертикальное изображение титульного слай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>
          <a:xfrm>
            <a:off x="0" y="609600"/>
            <a:ext cx="700881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7237411" y="1600200"/>
            <a:ext cx="4343402" cy="3733800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noProof="0" dirty="0" smtClean="0"/>
              <a:t>Щелкните, чтобы ввести имя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37411" y="5562600"/>
            <a:ext cx="4343401" cy="762000"/>
          </a:xfrm>
        </p:spPr>
        <p:txBody>
          <a:bodyPr anchor="b">
            <a:norm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800" cap="none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7237411" y="533400"/>
            <a:ext cx="4343402" cy="838200"/>
          </a:xfrm>
        </p:spPr>
        <p:txBody>
          <a:bodyPr anchor="ctr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800" b="0" baseline="0">
                <a:solidFill>
                  <a:schemeClr val="accent2"/>
                </a:solidFill>
              </a:defRPr>
            </a:lvl1pPr>
            <a:lvl2pPr marL="0" indent="0" algn="r">
              <a:buNone/>
              <a:defRPr sz="5400" b="0" baseline="0">
                <a:solidFill>
                  <a:schemeClr val="bg1"/>
                </a:solidFill>
              </a:defRPr>
            </a:lvl2pPr>
            <a:lvl3pPr marL="0" indent="0" algn="r">
              <a:buNone/>
              <a:defRPr sz="5400" b="0" baseline="0">
                <a:solidFill>
                  <a:schemeClr val="bg1"/>
                </a:solidFill>
              </a:defRPr>
            </a:lvl3pPr>
            <a:lvl4pPr marL="0" indent="0" algn="r">
              <a:buNone/>
              <a:defRPr sz="5400" b="0" baseline="0">
                <a:solidFill>
                  <a:schemeClr val="bg1"/>
                </a:solidFill>
              </a:defRPr>
            </a:lvl4pPr>
            <a:lvl5pPr marL="0" indent="0" algn="r">
              <a:buNone/>
              <a:defRPr sz="5400" b="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noProof="0" dirty="0" smtClean="0"/>
              <a:t>Год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22.09.2019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1359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Четыре ле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63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352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4352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4109756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6" name="Рисунок 2"/>
          <p:cNvSpPr>
            <a:spLocks noGrp="1"/>
          </p:cNvSpPr>
          <p:nvPr>
            <p:ph type="pic" idx="11"/>
          </p:nvPr>
        </p:nvSpPr>
        <p:spPr>
          <a:xfrm>
            <a:off x="4163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4109756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22.09.2019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4732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22.09.2019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6667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ри вертикаль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22.09.2019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4636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Левое изображение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-1" y="608076"/>
            <a:ext cx="6035040" cy="5641848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51613" y="1828800"/>
            <a:ext cx="5029200" cy="4038600"/>
          </a:xfrm>
        </p:spPr>
        <p:txBody>
          <a:bodyPr anchor="ctr">
            <a:normAutofit/>
          </a:bodyPr>
          <a:lstStyle>
            <a:lvl1pPr marL="128016" indent="-128016">
              <a:lnSpc>
                <a:spcPct val="110000"/>
              </a:lnSpc>
              <a:spcBef>
                <a:spcPts val="1800"/>
              </a:spcBef>
              <a:buNone/>
              <a:defRPr sz="2800" i="1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22.09.2019</a:t>
            </a:fld>
            <a:endParaRPr lang="ru-RU" noProof="0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3402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Два пра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3550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22.09.2019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1460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Два ле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63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352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4352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4109756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22.09.2019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5969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Два рав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60350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6153785" y="609600"/>
            <a:ext cx="60350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22.09.2019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87339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авое изображение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13213" y="609600"/>
            <a:ext cx="8075612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3550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22.09.2019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559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2006600"/>
            <a:ext cx="8532178" cy="2281600"/>
          </a:xfrm>
        </p:spPr>
        <p:txBody>
          <a:bodyPr anchor="b">
            <a:normAutofit/>
          </a:bodyPr>
          <a:lstStyle>
            <a:lvl1pPr algn="l">
              <a:defRPr sz="3599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5" y="4495800"/>
            <a:ext cx="8532178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22.09.2019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145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033" y="685801"/>
            <a:ext cx="4936369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6621" y="685801"/>
            <a:ext cx="4933194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22.09.2019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3903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827" y="685800"/>
            <a:ext cx="4648576" cy="576262"/>
          </a:xfrm>
        </p:spPr>
        <p:txBody>
          <a:bodyPr anchor="b">
            <a:noAutofit/>
          </a:bodyPr>
          <a:lstStyle>
            <a:lvl1pPr marL="0" indent="0">
              <a:buNone/>
              <a:defRPr sz="27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033" y="1270529"/>
            <a:ext cx="4936369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7483" y="685800"/>
            <a:ext cx="4663919" cy="576262"/>
          </a:xfrm>
        </p:spPr>
        <p:txBody>
          <a:bodyPr anchor="b">
            <a:noAutofit/>
          </a:bodyPr>
          <a:lstStyle>
            <a:lvl1pPr marL="0" indent="0">
              <a:buNone/>
              <a:defRPr sz="27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5033" y="1262062"/>
            <a:ext cx="4927904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22.09.2019</a:t>
            </a:fld>
            <a:endParaRPr lang="ru-RU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3867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22.09.2019</a:t>
            </a:fld>
            <a:endParaRPr lang="ru-RU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2522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22.09.2019</a:t>
            </a:fld>
            <a:endParaRPr lang="ru-RU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2360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3167" y="685800"/>
            <a:ext cx="3656648" cy="1371600"/>
          </a:xfrm>
        </p:spPr>
        <p:txBody>
          <a:bodyPr anchor="b">
            <a:normAutofit/>
          </a:bodyPr>
          <a:lstStyle>
            <a:lvl1pPr algn="l">
              <a:defRPr sz="2399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034" y="685800"/>
            <a:ext cx="5942053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3167" y="2209800"/>
            <a:ext cx="3656648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22.09.2019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1017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1582" y="1447800"/>
            <a:ext cx="6018232" cy="1143000"/>
          </a:xfrm>
        </p:spPr>
        <p:txBody>
          <a:bodyPr anchor="b">
            <a:normAutofit/>
          </a:bodyPr>
          <a:lstStyle>
            <a:lvl1pPr algn="l">
              <a:defRPr sz="2799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8754" y="914400"/>
            <a:ext cx="3280120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1582" y="2777067"/>
            <a:ext cx="6019820" cy="2048933"/>
          </a:xfrm>
        </p:spPr>
        <p:txBody>
          <a:bodyPr anchor="t">
            <a:normAutofit/>
          </a:bodyPr>
          <a:lstStyle>
            <a:lvl1pPr marL="0" indent="0">
              <a:buNone/>
              <a:defRPr sz="1799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22.09.2019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3117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4572" y="2963334"/>
            <a:ext cx="2981081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034" y="4487333"/>
            <a:ext cx="8532178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4" y="685801"/>
            <a:ext cx="8532178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1833" y="6172201"/>
            <a:ext cx="159978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3F41C87-7AD9-4845-A077-840E4A0F3F06}" type="datetimeFigureOut">
              <a:rPr lang="ru-RU" noProof="0" smtClean="0"/>
              <a:pPr/>
              <a:t>22.09.2019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034" y="6172201"/>
            <a:ext cx="754183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0502" y="5578476"/>
            <a:ext cx="1141948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199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049695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  <p:sldLayoutId id="2147483784" r:id="rId18"/>
    <p:sldLayoutId id="2147483785" r:id="rId19"/>
    <p:sldLayoutId id="2147483786" r:id="rId20"/>
    <p:sldLayoutId id="2147483787" r:id="rId21"/>
    <p:sldLayoutId id="2147483788" r:id="rId22"/>
    <p:sldLayoutId id="2147483789" r:id="rId23"/>
    <p:sldLayoutId id="2147483790" r:id="rId24"/>
    <p:sldLayoutId id="2147483791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063" rtl="0" eaLnBrk="1" latinLnBrk="0" hangingPunct="1">
        <a:spcBef>
          <a:spcPct val="0"/>
        </a:spcBef>
        <a:buNone/>
        <a:defRPr sz="3599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664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99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727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799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199790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2587" indent="-171399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999650" indent="-171399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3846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0908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7971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5034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4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998068" y="2564904"/>
            <a:ext cx="6264696" cy="1036712"/>
          </a:xfrm>
        </p:spPr>
        <p:txBody>
          <a:bodyPr>
            <a:normAutofit fontScale="90000"/>
          </a:bodyPr>
          <a:lstStyle/>
          <a:p>
            <a:pPr algn="ctr" defTabSz="914400">
              <a:lnSpc>
                <a:spcPct val="85000"/>
              </a:lnSpc>
              <a:spcBef>
                <a:spcPts val="0"/>
              </a:spcBef>
              <a:buNone/>
            </a:pPr>
            <a:r>
              <a:rPr lang="ru-RU" sz="3600" b="0" i="0" dirty="0" smtClean="0">
                <a:solidFill>
                  <a:schemeClr val="tx1"/>
                </a:solidFill>
                <a:latin typeface="Cambria"/>
                <a:ea typeface="+mj-ea"/>
                <a:cs typeface="+mj-cs"/>
              </a:rPr>
              <a:t>5 старшая группа </a:t>
            </a:r>
            <a:br>
              <a:rPr lang="ru-RU" sz="3600" b="0" i="0" dirty="0" smtClean="0">
                <a:solidFill>
                  <a:schemeClr val="tx1"/>
                </a:solidFill>
                <a:latin typeface="Cambria"/>
                <a:ea typeface="+mj-ea"/>
                <a:cs typeface="+mj-cs"/>
              </a:rPr>
            </a:br>
            <a:r>
              <a:rPr lang="ru-RU" sz="3600" b="0" i="0" dirty="0" smtClean="0">
                <a:solidFill>
                  <a:schemeClr val="tx1"/>
                </a:solidFill>
                <a:latin typeface="Cambria"/>
                <a:ea typeface="+mj-ea"/>
                <a:cs typeface="+mj-cs"/>
              </a:rPr>
              <a:t>(</a:t>
            </a:r>
            <a:r>
              <a:rPr lang="ru-RU" sz="3600" b="0" i="0" dirty="0" smtClean="0">
                <a:solidFill>
                  <a:schemeClr val="tx1"/>
                </a:solidFill>
                <a:latin typeface="Cambria"/>
                <a:ea typeface="+mj-ea"/>
                <a:cs typeface="+mj-cs"/>
              </a:rPr>
              <a:t>37 </a:t>
            </a:r>
            <a:r>
              <a:rPr lang="ru-RU" sz="3600" b="0" i="0" dirty="0" smtClean="0">
                <a:solidFill>
                  <a:schemeClr val="tx1"/>
                </a:solidFill>
                <a:latin typeface="Cambria"/>
                <a:ea typeface="+mj-ea"/>
                <a:cs typeface="+mj-cs"/>
              </a:rPr>
              <a:t>воспитанников)  </a:t>
            </a:r>
            <a:r>
              <a:rPr lang="ru-RU" sz="1800" dirty="0">
                <a:latin typeface="Cambria"/>
              </a:rPr>
              <a:t/>
            </a:r>
            <a:br>
              <a:rPr lang="ru-RU" sz="1800" dirty="0">
                <a:latin typeface="Cambria"/>
              </a:rPr>
            </a:br>
            <a:endParaRPr lang="ru-RU" sz="3600" b="0" i="0" dirty="0">
              <a:solidFill>
                <a:schemeClr val="tx1"/>
              </a:solidFill>
              <a:latin typeface="Cambria"/>
              <a:ea typeface="+mj-ea"/>
              <a:cs typeface="+mj-cs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742484" y="4581128"/>
            <a:ext cx="5063481" cy="1512168"/>
          </a:xfrm>
        </p:spPr>
        <p:txBody>
          <a:bodyPr>
            <a:normAutofit fontScale="55000" lnSpcReduction="20000"/>
          </a:bodyPr>
          <a:lstStyle/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endParaRPr lang="ru-RU" sz="2100" b="1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100" b="1" dirty="0" smtClean="0"/>
              <a:t>Чистякова Н.Е.- воспитатель группы №5, 1КК ;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100" b="1" dirty="0" smtClean="0"/>
              <a:t> Наумова </a:t>
            </a:r>
            <a:r>
              <a:rPr lang="ru-RU" sz="2100" b="1" dirty="0" smtClean="0"/>
              <a:t>Т.В.-воспитатель </a:t>
            </a:r>
            <a:r>
              <a:rPr lang="ru-RU" sz="2100" b="1" dirty="0" smtClean="0"/>
              <a:t>группы №5, ПСЗД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100" b="1" dirty="0" smtClean="0"/>
              <a:t> МБДОУ  «Детский  сад  общеразвивающего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100" b="1" dirty="0" smtClean="0"/>
              <a:t> вида  № 144». 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100" b="1" dirty="0" smtClean="0"/>
              <a:t>Город Воронеж.  Коминтерновский район.</a:t>
            </a:r>
            <a:endParaRPr lang="ru-RU" sz="1800" b="0" i="0" baseline="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>
          <a:xfrm>
            <a:off x="3022263" y="478001"/>
            <a:ext cx="6336704" cy="838200"/>
          </a:xfrm>
        </p:spPr>
        <p:txBody>
          <a:bodyPr/>
          <a:lstStyle/>
          <a:p>
            <a:pPr marL="0" indent="0" algn="ctr" defTabSz="914400">
              <a:lnSpc>
                <a:spcPct val="85000"/>
              </a:lnSpc>
              <a:spcBef>
                <a:spcPts val="1800"/>
              </a:spcBef>
              <a:buNone/>
            </a:pPr>
            <a:r>
              <a:rPr lang="en-US" sz="3600" b="0" i="0" baseline="0" dirty="0" smtClean="0">
                <a:solidFill>
                  <a:srgbClr val="1E83DE"/>
                </a:solidFill>
                <a:latin typeface="Cambria"/>
                <a:ea typeface="+mn-ea"/>
                <a:cs typeface="+mn-cs"/>
              </a:rPr>
              <a:t>201</a:t>
            </a:r>
            <a:r>
              <a:rPr lang="ru-RU" sz="3600" b="0" i="0" baseline="0" dirty="0" smtClean="0">
                <a:solidFill>
                  <a:srgbClr val="1E83DE"/>
                </a:solidFill>
                <a:latin typeface="Cambria"/>
                <a:ea typeface="+mn-ea"/>
                <a:cs typeface="+mn-cs"/>
              </a:rPr>
              <a:t>9</a:t>
            </a:r>
            <a:r>
              <a:rPr lang="en-US" sz="3600" b="0" i="0" baseline="0" dirty="0" smtClean="0">
                <a:solidFill>
                  <a:srgbClr val="1E83DE"/>
                </a:solidFill>
                <a:latin typeface="Cambria"/>
                <a:ea typeface="+mn-ea"/>
                <a:cs typeface="+mn-cs"/>
              </a:rPr>
              <a:t>-20</a:t>
            </a:r>
            <a:r>
              <a:rPr lang="ru-RU" sz="3600" b="0" i="0" baseline="0" dirty="0" smtClean="0">
                <a:solidFill>
                  <a:srgbClr val="1E83DE"/>
                </a:solidFill>
                <a:latin typeface="Cambria"/>
                <a:ea typeface="+mn-ea"/>
                <a:cs typeface="+mn-cs"/>
              </a:rPr>
              <a:t>20 учебный год</a:t>
            </a:r>
            <a:endParaRPr lang="ru-RU" sz="3600" b="0" i="0" baseline="0" dirty="0">
              <a:solidFill>
                <a:srgbClr val="1E83DE"/>
              </a:solidFill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2" b="14952"/>
          <a:stretch>
            <a:fillRect/>
          </a:stretch>
        </p:blipFill>
        <p:spPr/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Хранение раздаточного материала.</a:t>
            </a:r>
          </a:p>
          <a:p>
            <a:pPr algn="just"/>
            <a:r>
              <a:rPr lang="ru-RU" sz="1800" dirty="0" smtClean="0"/>
              <a:t>Карточки  для игр с блоками Дьенеша, детали «волшебной восьмерки </a:t>
            </a:r>
            <a:r>
              <a:rPr lang="ru-RU" sz="1800" dirty="0" err="1" smtClean="0"/>
              <a:t>Воскобовича</a:t>
            </a:r>
            <a:r>
              <a:rPr lang="ru-RU" sz="1800" dirty="0" smtClean="0"/>
              <a:t>» изготовлены своими руками.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74546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02124" y="6094420"/>
            <a:ext cx="4537207" cy="609600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b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3502124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2" r="26492"/>
          <a:stretch>
            <a:fillRect/>
          </a:stretch>
        </p:blipFill>
        <p:spPr>
          <a:xfrm>
            <a:off x="3358108" y="455620"/>
            <a:ext cx="3976688" cy="5638800"/>
          </a:xfrm>
        </p:spPr>
      </p:pic>
    </p:spTree>
    <p:extLst>
      <p:ext uri="{BB962C8B-B14F-4D97-AF65-F5344CB8AC3E}">
        <p14:creationId xmlns:p14="http://schemas.microsoft.com/office/powerpoint/2010/main" val="49567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" b="2753"/>
          <a:stretch>
            <a:fillRect/>
          </a:stretch>
        </p:blipFill>
        <p:spPr/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Центр обучения безопасности дорожного движения</a:t>
            </a:r>
            <a:endParaRPr lang="ru-RU" sz="2000" dirty="0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8" b="27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3966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3934172" y="260648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3790156" y="5649615"/>
            <a:ext cx="5099785" cy="76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rgbClr val="407F21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3070076" y="5904186"/>
            <a:ext cx="8035561" cy="61397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Сектор «Семья»</a:t>
            </a:r>
            <a:endParaRPr lang="ru-RU" sz="1600" dirty="0" smtClean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5" r="8625"/>
          <a:stretch>
            <a:fillRect/>
          </a:stretch>
        </p:blipFill>
        <p:spPr>
          <a:xfrm>
            <a:off x="117475" y="609600"/>
            <a:ext cx="5734050" cy="4619625"/>
          </a:xfrm>
        </p:spPr>
      </p:pic>
      <p:pic>
        <p:nvPicPr>
          <p:cNvPr id="9" name="Рисунок 8"/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1" b="21671"/>
          <a:stretch>
            <a:fillRect/>
          </a:stretch>
        </p:blipFill>
        <p:spPr>
          <a:xfrm>
            <a:off x="6381750" y="609600"/>
            <a:ext cx="5519738" cy="4691063"/>
          </a:xfrm>
        </p:spPr>
      </p:pic>
    </p:spTree>
    <p:extLst>
      <p:ext uri="{BB962C8B-B14F-4D97-AF65-F5344CB8AC3E}">
        <p14:creationId xmlns:p14="http://schemas.microsoft.com/office/powerpoint/2010/main" val="380177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3934172" y="260648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304552" y="5908560"/>
            <a:ext cx="5099785" cy="76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Сектор «Салон красоты»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6568429" y="5908560"/>
            <a:ext cx="4537207" cy="609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Сектор «Семья»</a:t>
            </a:r>
            <a:endParaRPr lang="ru-RU" sz="1600" dirty="0" smtClean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" r="213"/>
          <a:stretch>
            <a:fillRect/>
          </a:stretch>
        </p:blipFill>
        <p:spPr>
          <a:xfrm>
            <a:off x="6569075" y="627063"/>
            <a:ext cx="3341688" cy="5033962"/>
          </a:xfrm>
        </p:spPr>
      </p:pic>
      <p:pic>
        <p:nvPicPr>
          <p:cNvPr id="11" name="Рисунок 10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3" b="8993"/>
          <a:stretch>
            <a:fillRect/>
          </a:stretch>
        </p:blipFill>
        <p:spPr>
          <a:xfrm>
            <a:off x="981075" y="692696"/>
            <a:ext cx="3512167" cy="5112792"/>
          </a:xfrm>
        </p:spPr>
      </p:pic>
    </p:spTree>
    <p:extLst>
      <p:ext uri="{BB962C8B-B14F-4D97-AF65-F5344CB8AC3E}">
        <p14:creationId xmlns:p14="http://schemas.microsoft.com/office/powerpoint/2010/main" val="253981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55684" y="4725144"/>
            <a:ext cx="4671920" cy="827144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сектор «Семья"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62564" y="5046082"/>
            <a:ext cx="3124200" cy="61244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Сказочное королевство»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" r="2059"/>
          <a:stretch>
            <a:fillRect/>
          </a:stretch>
        </p:blipFill>
        <p:spPr>
          <a:xfrm>
            <a:off x="477838" y="981075"/>
            <a:ext cx="5027612" cy="3495675"/>
          </a:xfrm>
        </p:spPr>
      </p:pic>
      <p:pic>
        <p:nvPicPr>
          <p:cNvPr id="8" name="Рисунок 7"/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" r="3300"/>
          <a:stretch>
            <a:fillRect/>
          </a:stretch>
        </p:blipFill>
        <p:spPr>
          <a:xfrm>
            <a:off x="6526213" y="981075"/>
            <a:ext cx="4897437" cy="3495675"/>
          </a:xfrm>
        </p:spPr>
      </p:pic>
    </p:spTree>
    <p:extLst>
      <p:ext uri="{BB962C8B-B14F-4D97-AF65-F5344CB8AC3E}">
        <p14:creationId xmlns:p14="http://schemas.microsoft.com/office/powerpoint/2010/main" val="402571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" r="2965"/>
          <a:stretch>
            <a:fillRect/>
          </a:stretch>
        </p:blipFill>
        <p:spPr>
          <a:xfrm>
            <a:off x="1341438" y="549275"/>
            <a:ext cx="3978275" cy="56388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94615" y="5933020"/>
            <a:ext cx="4671920" cy="827144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Сектор «Салон 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красоты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.» 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809660" y="6148388"/>
            <a:ext cx="3124200" cy="61244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Сектор «Торговый Центр». </a:t>
            </a:r>
            <a:endParaRPr lang="ru-RU" sz="1600" dirty="0" smtClean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" r="2965"/>
          <a:stretch>
            <a:fillRect/>
          </a:stretch>
        </p:blipFill>
        <p:spPr>
          <a:xfrm>
            <a:off x="7102475" y="549275"/>
            <a:ext cx="3978275" cy="5638800"/>
          </a:xfrm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861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2413" y="5674229"/>
            <a:ext cx="4671920" cy="448308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Сектор « 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Физкультура и 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спорт» 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06580" y="5520242"/>
            <a:ext cx="3124200" cy="61244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Сектор «Гараж»</a:t>
            </a:r>
            <a:endParaRPr lang="ru-RU" sz="1600" dirty="0" smtClean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" b="2753"/>
          <a:stretch>
            <a:fillRect/>
          </a:stretch>
        </p:blipFill>
        <p:spPr>
          <a:xfrm>
            <a:off x="1125539" y="620713"/>
            <a:ext cx="3456706" cy="4899529"/>
          </a:xfrm>
        </p:spPr>
      </p:pic>
      <p:pic>
        <p:nvPicPr>
          <p:cNvPr id="10" name="Рисунок 9"/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r="1122"/>
          <a:stretch>
            <a:fillRect/>
          </a:stretch>
        </p:blipFill>
        <p:spPr>
          <a:xfrm>
            <a:off x="5374333" y="600616"/>
            <a:ext cx="6364732" cy="4340552"/>
          </a:xfrm>
        </p:spPr>
      </p:pic>
    </p:spTree>
    <p:extLst>
      <p:ext uri="{BB962C8B-B14F-4D97-AF65-F5344CB8AC3E}">
        <p14:creationId xmlns:p14="http://schemas.microsoft.com/office/powerpoint/2010/main" val="293170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6211361" y="5930708"/>
            <a:ext cx="5476644" cy="7750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Музыкальный сектор</a:t>
            </a:r>
            <a:endParaRPr lang="ru-RU" sz="1600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537383" y="5941089"/>
            <a:ext cx="5040560" cy="7647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Парковка.  </a:t>
            </a:r>
          </a:p>
          <a:p>
            <a:pPr algn="ctr"/>
            <a:r>
              <a:rPr lang="ru-RU" sz="1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2" b="19232"/>
          <a:stretch>
            <a:fillRect/>
          </a:stretch>
        </p:blipFill>
        <p:spPr>
          <a:xfrm>
            <a:off x="190500" y="836613"/>
            <a:ext cx="5518150" cy="3395662"/>
          </a:xfrm>
        </p:spPr>
      </p:pic>
      <p:pic>
        <p:nvPicPr>
          <p:cNvPr id="14" name="Рисунок 13"/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3" b="15003"/>
          <a:stretch>
            <a:fillRect/>
          </a:stretch>
        </p:blipFill>
        <p:spPr>
          <a:xfrm>
            <a:off x="6526213" y="836613"/>
            <a:ext cx="4851400" cy="3395662"/>
          </a:xfrm>
        </p:spPr>
      </p:pic>
    </p:spTree>
    <p:extLst>
      <p:ext uri="{BB962C8B-B14F-4D97-AF65-F5344CB8AC3E}">
        <p14:creationId xmlns:p14="http://schemas.microsoft.com/office/powerpoint/2010/main" val="322789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Спокойный сектор.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 smtClean="0"/>
              <a:t>Творческая мастерская».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74" y="836858"/>
            <a:ext cx="4418215" cy="331262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155" y="685800"/>
            <a:ext cx="2710203" cy="3614738"/>
          </a:xfrm>
        </p:spPr>
      </p:pic>
    </p:spTree>
    <p:extLst>
      <p:ext uri="{BB962C8B-B14F-4D97-AF65-F5344CB8AC3E}">
        <p14:creationId xmlns:p14="http://schemas.microsoft.com/office/powerpoint/2010/main" val="95629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 r="1227"/>
          <a:stretch>
            <a:fillRect/>
          </a:stretch>
        </p:blipFill>
        <p:spPr>
          <a:xfrm>
            <a:off x="233363" y="404813"/>
            <a:ext cx="3756025" cy="256698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92603" y="6312744"/>
            <a:ext cx="3124200" cy="318120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Нижняя правая точка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" r="705"/>
          <a:stretch>
            <a:fillRect/>
          </a:stretch>
        </p:blipFill>
        <p:spPr>
          <a:xfrm>
            <a:off x="4195763" y="404813"/>
            <a:ext cx="3721100" cy="2516187"/>
          </a:xfrm>
        </p:spPr>
      </p:pic>
      <p:pic>
        <p:nvPicPr>
          <p:cNvPr id="12" name="Рисунок 11"/>
          <p:cNvPicPr>
            <a:picLocks noGrp="1" noChangeAspect="1"/>
          </p:cNvPicPr>
          <p:nvPr>
            <p:ph type="pic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" b="1480"/>
          <a:stretch>
            <a:fillRect/>
          </a:stretch>
        </p:blipFill>
        <p:spPr>
          <a:xfrm>
            <a:off x="233363" y="3644900"/>
            <a:ext cx="3700462" cy="2393950"/>
          </a:xfrm>
        </p:spPr>
      </p:pic>
      <p:pic>
        <p:nvPicPr>
          <p:cNvPr id="13" name="Рисунок 12"/>
          <p:cNvPicPr>
            <a:picLocks noGrp="1" noChangeAspect="1"/>
          </p:cNvPicPr>
          <p:nvPr>
            <p:ph type="pic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1556"/>
          <a:stretch>
            <a:fillRect/>
          </a:stretch>
        </p:blipFill>
        <p:spPr>
          <a:xfrm>
            <a:off x="4195763" y="3573463"/>
            <a:ext cx="3582987" cy="2465387"/>
          </a:xfrm>
        </p:spPr>
      </p:pic>
      <p:sp>
        <p:nvSpPr>
          <p:cNvPr id="16" name="Заголовок 2"/>
          <p:cNvSpPr txBox="1">
            <a:spLocks/>
          </p:cNvSpPr>
          <p:nvPr/>
        </p:nvSpPr>
        <p:spPr>
          <a:xfrm>
            <a:off x="121772" y="2980952"/>
            <a:ext cx="3550920" cy="3935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Верхняя левая точка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Текст 3"/>
          <p:cNvSpPr txBox="1">
            <a:spLocks/>
          </p:cNvSpPr>
          <p:nvPr/>
        </p:nvSpPr>
        <p:spPr>
          <a:xfrm>
            <a:off x="4654252" y="2980952"/>
            <a:ext cx="3124200" cy="318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Верхняя правая точка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Текст 3"/>
          <p:cNvSpPr txBox="1">
            <a:spLocks/>
          </p:cNvSpPr>
          <p:nvPr/>
        </p:nvSpPr>
        <p:spPr>
          <a:xfrm>
            <a:off x="8542685" y="260648"/>
            <a:ext cx="3168352" cy="5976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Групповое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помещение</a:t>
            </a:r>
          </a:p>
          <a:p>
            <a:pPr algn="ctr">
              <a:lnSpc>
                <a:spcPct val="100000"/>
              </a:lnSpc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Образовательная 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</a:t>
            </a:r>
          </a:p>
          <a:p>
            <a:pPr algn="ctr">
              <a:lnSpc>
                <a:spcPct val="100000"/>
              </a:lnSpc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 любимый детский сад»</a:t>
            </a:r>
          </a:p>
          <a:p>
            <a:pPr algn="just"/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Групповое помещение 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используется  как  игровая  комната , включает  в себя: «Рабочий сектор », «Активный  сектор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и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«Спокойный сектор».  Модули практически полностью 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обеспечивают 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познавательную, исследовательскую и творческую активность всех  воспитанников.</a:t>
            </a:r>
          </a:p>
          <a:p>
            <a:endParaRPr lang="ru-RU" sz="12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2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Текст 3"/>
          <p:cNvSpPr txBox="1">
            <a:spLocks/>
          </p:cNvSpPr>
          <p:nvPr/>
        </p:nvSpPr>
        <p:spPr>
          <a:xfrm>
            <a:off x="549222" y="6312744"/>
            <a:ext cx="3124200" cy="318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063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2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Нижняя левая точка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508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артисты.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Развитие творческих способностей воспитанников, придумывание своих сказок . Показ сказок малышам.</a:t>
            </a:r>
            <a:endParaRPr lang="ru-RU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" r="22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682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" r="2965"/>
          <a:stretch>
            <a:fillRect/>
          </a:stretch>
        </p:blipFill>
        <p:spPr>
          <a:xfrm>
            <a:off x="112713" y="415925"/>
            <a:ext cx="3978275" cy="5638800"/>
          </a:xfrm>
        </p:spPr>
      </p:pic>
      <p:sp>
        <p:nvSpPr>
          <p:cNvPr id="9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СПОКОЙНЫЙ СЕКТОР</a:t>
            </a:r>
            <a:endParaRPr lang="ru-RU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-344502" y="6149069"/>
            <a:ext cx="4671920" cy="82714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Речевое развитие .</a:t>
            </a:r>
            <a:b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4090578" y="6097506"/>
            <a:ext cx="4095360" cy="702264"/>
          </a:xfrm>
          <a:prstGeom prst="rect">
            <a:avLst/>
          </a:prstGeom>
        </p:spPr>
        <p:txBody>
          <a:bodyPr>
            <a:no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5488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04088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097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7957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6464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5064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0195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«Костюмерная». В группе есть свой запас костюмов для утренников  </a:t>
            </a:r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495179" y="6156250"/>
            <a:ext cx="3312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Уголок  уединения.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" b="2753"/>
          <a:stretch>
            <a:fillRect/>
          </a:stretch>
        </p:blipFill>
        <p:spPr>
          <a:xfrm>
            <a:off x="4208463" y="439738"/>
            <a:ext cx="3978275" cy="5638800"/>
          </a:xfrm>
        </p:spPr>
      </p:pic>
      <p:pic>
        <p:nvPicPr>
          <p:cNvPr id="8" name="Рисунок 7"/>
          <p:cNvPicPr>
            <a:picLocks noGrp="1" noChangeAspect="1"/>
          </p:cNvPicPr>
          <p:nvPr>
            <p:ph type="pic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" b="2753"/>
          <a:stretch>
            <a:fillRect/>
          </a:stretch>
        </p:blipFill>
        <p:spPr>
          <a:xfrm>
            <a:off x="8210550" y="458788"/>
            <a:ext cx="3978275" cy="5638800"/>
          </a:xfrm>
        </p:spPr>
      </p:pic>
    </p:spTree>
    <p:extLst>
      <p:ext uri="{BB962C8B-B14F-4D97-AF65-F5344CB8AC3E}">
        <p14:creationId xmlns:p14="http://schemas.microsoft.com/office/powerpoint/2010/main" val="90387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6" r="5306"/>
          <a:stretch>
            <a:fillRect/>
          </a:stretch>
        </p:blipFill>
        <p:spPr>
          <a:xfrm>
            <a:off x="333375" y="1557338"/>
            <a:ext cx="3978275" cy="2967037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74733" y="1124744"/>
            <a:ext cx="2592990" cy="1656184"/>
          </a:xfrm>
        </p:spPr>
        <p:txBody>
          <a:bodyPr>
            <a:normAutofit/>
          </a:bodyPr>
          <a:lstStyle/>
          <a:p>
            <a:r>
              <a:rPr lang="ru-RU" sz="1800" dirty="0" smtClean="0"/>
              <a:t>Спокойный сектор</a:t>
            </a:r>
            <a:endParaRPr lang="ru-RU" sz="1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938849" y="2924944"/>
            <a:ext cx="3124200" cy="1828800"/>
          </a:xfrm>
        </p:spPr>
        <p:txBody>
          <a:bodyPr/>
          <a:lstStyle/>
          <a:p>
            <a:r>
              <a:rPr lang="ru-RU" dirty="0" smtClean="0"/>
              <a:t>Есть свой мини-музей по народному творчеству и «Музыкальный сектор» с набором инструментов и музыкальных дисков.</a:t>
            </a:r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" r="5234"/>
          <a:stretch>
            <a:fillRect/>
          </a:stretch>
        </p:blipFill>
        <p:spPr>
          <a:xfrm>
            <a:off x="4592638" y="1557338"/>
            <a:ext cx="3978275" cy="2962275"/>
          </a:xfrm>
        </p:spPr>
      </p:pic>
    </p:spTree>
    <p:extLst>
      <p:ext uri="{BB962C8B-B14F-4D97-AF65-F5344CB8AC3E}">
        <p14:creationId xmlns:p14="http://schemas.microsoft.com/office/powerpoint/2010/main" val="184306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>
          <a:xfrm>
            <a:off x="-89043" y="6031258"/>
            <a:ext cx="4060501" cy="6401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rgbClr val="FF9933"/>
                </a:solidFill>
              </a:rPr>
              <a:t> </a:t>
            </a:r>
            <a:endParaRPr lang="ru-RU" sz="1800" dirty="0">
              <a:solidFill>
                <a:srgbClr val="FF9933"/>
              </a:solidFill>
            </a:endParaRPr>
          </a:p>
        </p:txBody>
      </p:sp>
      <p:sp>
        <p:nvSpPr>
          <p:cNvPr id="14" name="Заголовок 2"/>
          <p:cNvSpPr txBox="1">
            <a:spLocks/>
          </p:cNvSpPr>
          <p:nvPr/>
        </p:nvSpPr>
        <p:spPr>
          <a:xfrm>
            <a:off x="4164745" y="5867302"/>
            <a:ext cx="4164899" cy="8040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endParaRPr lang="ru-RU" sz="1800" dirty="0">
              <a:solidFill>
                <a:srgbClr val="FF9933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solidFill>
                  <a:srgbClr val="FF9933"/>
                </a:solidFill>
              </a:rPr>
              <a:t> </a:t>
            </a:r>
            <a:r>
              <a:rPr lang="ru-RU" sz="2000" dirty="0" smtClean="0">
                <a:solidFill>
                  <a:srgbClr val="FF9933"/>
                </a:solidFill>
              </a:rPr>
              <a:t> </a:t>
            </a:r>
            <a:endParaRPr lang="ru-RU" sz="2000" dirty="0">
              <a:solidFill>
                <a:srgbClr val="FF9933"/>
              </a:solidFill>
            </a:endParaRPr>
          </a:p>
        </p:txBody>
      </p:sp>
      <p:sp>
        <p:nvSpPr>
          <p:cNvPr id="15" name="Заголовок 2"/>
          <p:cNvSpPr txBox="1">
            <a:spLocks/>
          </p:cNvSpPr>
          <p:nvPr/>
        </p:nvSpPr>
        <p:spPr>
          <a:xfrm>
            <a:off x="3502124" y="44059"/>
            <a:ext cx="5832648" cy="3529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FF9933"/>
                </a:solidFill>
              </a:rPr>
              <a:t>4</a:t>
            </a:r>
            <a:r>
              <a:rPr lang="ru-RU" sz="1800" b="1" dirty="0" smtClean="0">
                <a:solidFill>
                  <a:srgbClr val="FF9933"/>
                </a:solidFill>
              </a:rPr>
              <a:t>. </a:t>
            </a:r>
            <a:r>
              <a:rPr lang="ru-RU" sz="1800" b="1" dirty="0">
                <a:solidFill>
                  <a:srgbClr val="FF99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среды для диалога с родителями</a:t>
            </a:r>
            <a:endParaRPr lang="ru-RU" sz="1800" b="1" dirty="0">
              <a:solidFill>
                <a:srgbClr val="FF9933"/>
              </a:solidFill>
            </a:endParaRPr>
          </a:p>
        </p:txBody>
      </p:sp>
      <p:pic>
        <p:nvPicPr>
          <p:cNvPr id="17" name="Рисунок 1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" r="1652"/>
          <a:stretch>
            <a:fillRect/>
          </a:stretch>
        </p:blipFill>
        <p:spPr/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На стендах размещены памятки для родителей, информация о питании детей, выставка работ по акции «Белый цветок».</a:t>
            </a:r>
            <a:endParaRPr lang="ru-RU" sz="1600" dirty="0"/>
          </a:p>
        </p:txBody>
      </p:sp>
      <p:pic>
        <p:nvPicPr>
          <p:cNvPr id="18" name="Рисунок 17"/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1678"/>
          <a:stretch>
            <a:fillRect/>
          </a:stretch>
        </p:blipFill>
        <p:spPr/>
      </p:pic>
      <p:pic>
        <p:nvPicPr>
          <p:cNvPr id="23" name="Рисунок 22"/>
          <p:cNvPicPr>
            <a:picLocks noGrp="1" noChangeAspect="1"/>
          </p:cNvPicPr>
          <p:nvPr>
            <p:ph type="pic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1678"/>
          <a:stretch>
            <a:fillRect/>
          </a:stretch>
        </p:blipFill>
        <p:spPr>
          <a:xfrm>
            <a:off x="4163" y="3494088"/>
            <a:ext cx="3713985" cy="2561369"/>
          </a:xfrm>
        </p:spPr>
      </p:pic>
      <p:pic>
        <p:nvPicPr>
          <p:cNvPr id="24" name="Рисунок 23"/>
          <p:cNvPicPr>
            <a:picLocks noGrp="1" noChangeAspect="1"/>
          </p:cNvPicPr>
          <p:nvPr>
            <p:ph type="pic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1678"/>
          <a:stretch>
            <a:fillRect/>
          </a:stretch>
        </p:blipFill>
        <p:spPr>
          <a:xfrm>
            <a:off x="4109756" y="3494088"/>
            <a:ext cx="3708888" cy="2557854"/>
          </a:xfrm>
        </p:spPr>
      </p:pic>
    </p:spTree>
    <p:extLst>
      <p:ext uri="{BB962C8B-B14F-4D97-AF65-F5344CB8AC3E}">
        <p14:creationId xmlns:p14="http://schemas.microsoft.com/office/powerpoint/2010/main" val="221321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1678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Среда для работы с родителями</a:t>
            </a:r>
            <a:endParaRPr lang="ru-RU" sz="1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Размещена информация о примерном режиме дня воспитанников, профилактические рекомендации по заболеваниям и т.д.</a:t>
            </a:r>
            <a:endParaRPr lang="ru-RU" dirty="0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1678"/>
          <a:stretch>
            <a:fillRect/>
          </a:stretch>
        </p:blipFill>
        <p:spPr/>
      </p:pic>
      <p:pic>
        <p:nvPicPr>
          <p:cNvPr id="10" name="Рисунок 9"/>
          <p:cNvPicPr>
            <a:picLocks noGrp="1" noChangeAspect="1"/>
          </p:cNvPicPr>
          <p:nvPr>
            <p:ph type="pic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1678"/>
          <a:stretch>
            <a:fillRect/>
          </a:stretch>
        </p:blipFill>
        <p:spPr/>
      </p:pic>
      <p:pic>
        <p:nvPicPr>
          <p:cNvPr id="11" name="Рисунок 10"/>
          <p:cNvPicPr>
            <a:picLocks noGrp="1" noChangeAspect="1"/>
          </p:cNvPicPr>
          <p:nvPr>
            <p:ph type="pic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6" b="270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2257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" b="2753"/>
          <a:stretch>
            <a:fillRect/>
          </a:stretch>
        </p:blipFill>
        <p:spPr>
          <a:xfrm>
            <a:off x="4105592" y="908720"/>
            <a:ext cx="3766639" cy="533968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Календарь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" b="2753"/>
          <a:stretch>
            <a:fillRect/>
          </a:stretch>
        </p:blipFill>
        <p:spPr>
          <a:xfrm>
            <a:off x="8211185" y="908720"/>
            <a:ext cx="3766639" cy="5339680"/>
          </a:xfrm>
        </p:spPr>
      </p:pic>
    </p:spTree>
    <p:extLst>
      <p:ext uri="{BB962C8B-B14F-4D97-AF65-F5344CB8AC3E}">
        <p14:creationId xmlns:p14="http://schemas.microsoft.com/office/powerpoint/2010/main" val="73243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Вид из центра группы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dirty="0"/>
              <a:t>Н</a:t>
            </a:r>
            <a:r>
              <a:rPr lang="ru-RU" dirty="0" smtClean="0"/>
              <a:t>а вход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996385" y="476672"/>
            <a:ext cx="4745017" cy="785390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000" dirty="0" smtClean="0"/>
              <a:t>Рабочий сектор, правый угол</a:t>
            </a:r>
            <a:endParaRPr lang="ru-RU" sz="20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78" y="1270000"/>
            <a:ext cx="4545807" cy="3030538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385" y="1262063"/>
            <a:ext cx="4545805" cy="3030537"/>
          </a:xfrm>
        </p:spPr>
      </p:pic>
    </p:spTree>
    <p:extLst>
      <p:ext uri="{BB962C8B-B14F-4D97-AF65-F5344CB8AC3E}">
        <p14:creationId xmlns:p14="http://schemas.microsoft.com/office/powerpoint/2010/main" val="205917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/>
              <a:t>Помещение для приема воспитанников</a:t>
            </a: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Помещение для приема воспитанников оформлено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в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соответствие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с временем года .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На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фотографиях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видны стенды с информацией для родителей (чем заняться с ребенком осенью на прогулке),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информация о заболеваниях в осенний период,  поделки к акции «Белый цветок», меню, режим дня и т.д. </a:t>
            </a:r>
            <a:endParaRPr lang="ru-RU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1678"/>
          <a:stretch>
            <a:fillRect/>
          </a:stretch>
        </p:blipFill>
        <p:spPr/>
      </p:pic>
      <p:pic>
        <p:nvPicPr>
          <p:cNvPr id="10" name="Рисунок 9"/>
          <p:cNvPicPr>
            <a:picLocks noGrp="1" noChangeAspect="1"/>
          </p:cNvPicPr>
          <p:nvPr>
            <p:ph type="pic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1678"/>
          <a:stretch>
            <a:fillRect/>
          </a:stretch>
        </p:blipFill>
        <p:spPr/>
      </p:pic>
      <p:pic>
        <p:nvPicPr>
          <p:cNvPr id="13" name="Рисунок 12"/>
          <p:cNvPicPr>
            <a:picLocks noGrp="1" noChangeAspect="1"/>
          </p:cNvPicPr>
          <p:nvPr>
            <p:ph type="pic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1678"/>
          <a:stretch>
            <a:fillRect/>
          </a:stretch>
        </p:blipFill>
        <p:spPr/>
      </p:pic>
      <p:pic>
        <p:nvPicPr>
          <p:cNvPr id="14" name="Рисунок 13"/>
          <p:cNvPicPr>
            <a:picLocks noGrp="1" noChangeAspect="1"/>
          </p:cNvPicPr>
          <p:nvPr>
            <p:ph type="pic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16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557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>
          <a:xfrm>
            <a:off x="331152" y="6187064"/>
            <a:ext cx="3550920" cy="5364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8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4184974" y="5730855"/>
            <a:ext cx="3550920" cy="6504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4184974" y="5730855"/>
            <a:ext cx="7404973" cy="79448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Методический центр</a:t>
            </a:r>
            <a:endParaRPr lang="ru-RU" sz="1800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8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3502124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РАБОЧИЙ СЕКТОР</a:t>
            </a:r>
            <a:endParaRPr lang="ru-RU" sz="18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3" r="26483"/>
          <a:stretch>
            <a:fillRect/>
          </a:stretch>
        </p:blipFill>
        <p:spPr>
          <a:xfrm>
            <a:off x="331152" y="692696"/>
            <a:ext cx="3408662" cy="4831432"/>
          </a:xfrm>
        </p:spPr>
      </p:pic>
      <p:pic>
        <p:nvPicPr>
          <p:cNvPr id="12" name="Рисунок 11"/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2" r="26492"/>
          <a:stretch>
            <a:fillRect/>
          </a:stretch>
        </p:blipFill>
        <p:spPr>
          <a:xfrm>
            <a:off x="8182644" y="692696"/>
            <a:ext cx="3407303" cy="4831432"/>
          </a:xfrm>
        </p:spPr>
      </p:pic>
      <p:pic>
        <p:nvPicPr>
          <p:cNvPr id="7" name="Рисунок 6"/>
          <p:cNvPicPr>
            <a:picLocks noGrp="1" noChangeAspect="1"/>
          </p:cNvPicPr>
          <p:nvPr>
            <p:ph type="pic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2" r="26492"/>
          <a:stretch>
            <a:fillRect/>
          </a:stretch>
        </p:blipFill>
        <p:spPr>
          <a:xfrm>
            <a:off x="4184974" y="692696"/>
            <a:ext cx="3407301" cy="4831432"/>
          </a:xfrm>
        </p:spPr>
      </p:pic>
      <p:sp>
        <p:nvSpPr>
          <p:cNvPr id="13" name="Заголовок 2"/>
          <p:cNvSpPr txBox="1">
            <a:spLocks/>
          </p:cNvSpPr>
          <p:nvPr/>
        </p:nvSpPr>
        <p:spPr>
          <a:xfrm>
            <a:off x="370750" y="5730855"/>
            <a:ext cx="3550812" cy="5271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1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 </a:t>
            </a:r>
            <a:r>
              <a:rPr lang="ru-RU" sz="11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математики и познавательно-исследовательской деятельности</a:t>
            </a:r>
            <a:endParaRPr lang="ru-RU" sz="16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464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2" r="26492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Рабочий сектор </a:t>
            </a:r>
            <a:br>
              <a:rPr lang="ru-RU" dirty="0" smtClean="0"/>
            </a:br>
            <a:r>
              <a:rPr lang="ru-RU" sz="1200" dirty="0" smtClean="0"/>
              <a:t>Центр</a:t>
            </a:r>
            <a:r>
              <a:rPr lang="ru-RU" dirty="0" smtClean="0"/>
              <a:t> </a:t>
            </a:r>
            <a:r>
              <a:rPr lang="ru-RU" sz="1200" dirty="0" smtClean="0"/>
              <a:t>«МАТЕМАТИЧЕСКОЕ РАЗВИТИЕ»</a:t>
            </a:r>
            <a:endParaRPr lang="ru-RU" sz="1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Палочки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Кюизенера, пособия сделанные своими руками для работы с блоками </a:t>
            </a:r>
            <a:r>
              <a:rPr lang="ru-RU" sz="1200" dirty="0" err="1" smtClean="0">
                <a:solidFill>
                  <a:schemeClr val="accent1">
                    <a:lumMod val="75000"/>
                  </a:schemeClr>
                </a:solidFill>
              </a:rPr>
              <a:t>Дьенеша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1">
                    <a:lumMod val="75000"/>
                  </a:schemeClr>
                </a:solidFill>
              </a:rPr>
              <a:t>геоконт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, демонстрационный материал, сделанный своими руками, самодельные пеналы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с геометрическими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фигурами многочисленный 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печатный  материал по ФЭМП  в свободной игре и образовательной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деятельности- это лишь неполный перечень используемых средств обучения воспитанников.</a:t>
            </a:r>
            <a:endParaRPr lang="ru-RU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2" r="264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942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25539" y="5805264"/>
            <a:ext cx="8784976" cy="621397"/>
          </a:xfrm>
        </p:spPr>
        <p:txBody>
          <a:bodyPr>
            <a:normAutofit/>
          </a:bodyPr>
          <a:lstStyle/>
          <a:p>
            <a:pPr algn="ctr"/>
            <a:r>
              <a:rPr lang="ru-RU" sz="16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1.6. Рабочий сектор </a:t>
            </a:r>
            <a:r>
              <a:rPr lang="ru-RU" sz="1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16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методическая литература педагога)</a:t>
            </a: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3502124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BA101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РАБОЧИЙ СЕКТОР</a:t>
            </a:r>
            <a:endParaRPr lang="ru-RU" sz="1800" b="1" dirty="0">
              <a:solidFill>
                <a:srgbClr val="BA1010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3" r="26483"/>
          <a:stretch>
            <a:fillRect/>
          </a:stretch>
        </p:blipFill>
        <p:spPr>
          <a:xfrm>
            <a:off x="1125539" y="550863"/>
            <a:ext cx="3528714" cy="5001593"/>
          </a:xfrm>
        </p:spPr>
      </p:pic>
      <p:pic>
        <p:nvPicPr>
          <p:cNvPr id="10" name="Рисунок 9"/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2" r="26492"/>
          <a:stretch>
            <a:fillRect/>
          </a:stretch>
        </p:blipFill>
        <p:spPr>
          <a:xfrm>
            <a:off x="6815138" y="563563"/>
            <a:ext cx="3518349" cy="4988893"/>
          </a:xfrm>
        </p:spPr>
      </p:pic>
    </p:spTree>
    <p:extLst>
      <p:ext uri="{BB962C8B-B14F-4D97-AF65-F5344CB8AC3E}">
        <p14:creationId xmlns:p14="http://schemas.microsoft.com/office/powerpoint/2010/main" val="266446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Рабочий сектор</a:t>
            </a:r>
            <a:endParaRPr lang="ru-RU" dirty="0" smtClean="0"/>
          </a:p>
          <a:p>
            <a:r>
              <a:rPr lang="ru-RU" sz="1200" dirty="0" smtClean="0"/>
              <a:t>Методическая литература педагога.</a:t>
            </a:r>
            <a:endParaRPr lang="ru-RU" sz="1200" dirty="0"/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1" r="143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4885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Хранение раздаточного материала для проведения  организованной образовательной деятельности.</a:t>
            </a:r>
            <a:endParaRPr lang="ru-RU" sz="1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err="1" smtClean="0"/>
              <a:t>Геоконты</a:t>
            </a:r>
            <a:r>
              <a:rPr lang="ru-RU" dirty="0" smtClean="0"/>
              <a:t>, </a:t>
            </a:r>
            <a:r>
              <a:rPr lang="ru-RU" dirty="0" err="1" smtClean="0"/>
              <a:t>игровизоры</a:t>
            </a:r>
            <a:r>
              <a:rPr lang="ru-RU" dirty="0" smtClean="0"/>
              <a:t>, </a:t>
            </a:r>
            <a:r>
              <a:rPr lang="ru-RU" dirty="0" err="1" smtClean="0"/>
              <a:t>геовизоры</a:t>
            </a:r>
            <a:r>
              <a:rPr lang="ru-RU" dirty="0" smtClean="0"/>
              <a:t> на каждого ребенка.</a:t>
            </a:r>
          </a:p>
          <a:p>
            <a:r>
              <a:rPr lang="ru-RU" dirty="0" smtClean="0"/>
              <a:t>Много пособий сделанных своими руками.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1678"/>
          <a:stretch>
            <a:fillRect/>
          </a:stretch>
        </p:blipFill>
        <p:spPr/>
      </p:pic>
      <p:pic>
        <p:nvPicPr>
          <p:cNvPr id="12" name="Рисунок 11"/>
          <p:cNvPicPr>
            <a:picLocks noGrp="1" noChangeAspect="1"/>
          </p:cNvPicPr>
          <p:nvPr>
            <p:ph type="pic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1678"/>
          <a:stretch>
            <a:fillRect/>
          </a:stretch>
        </p:blipFill>
        <p:spPr/>
      </p:pic>
      <p:pic>
        <p:nvPicPr>
          <p:cNvPr id="14" name="Рисунок 13"/>
          <p:cNvPicPr>
            <a:picLocks noGrp="1" noChangeAspect="1"/>
          </p:cNvPicPr>
          <p:nvPr>
            <p:ph type="pic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1678"/>
          <a:stretch>
            <a:fillRect/>
          </a:stretch>
        </p:blipFill>
        <p:spPr/>
      </p:pic>
      <p:pic>
        <p:nvPicPr>
          <p:cNvPr id="19" name="Рисунок 18"/>
          <p:cNvPicPr>
            <a:picLocks noGrp="1" noChangeAspect="1"/>
          </p:cNvPicPr>
          <p:nvPr>
            <p:ph type="pic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16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5353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GraduationAlbum_16x9">
      <a:dk1>
        <a:sysClr val="windowText" lastClr="000000"/>
      </a:dk1>
      <a:lt1>
        <a:sysClr val="window" lastClr="FFFFFF"/>
      </a:lt1>
      <a:dk2>
        <a:srgbClr val="292929"/>
      </a:dk2>
      <a:lt2>
        <a:srgbClr val="DDDDDD"/>
      </a:lt2>
      <a:accent1>
        <a:srgbClr val="E1AC16"/>
      </a:accent1>
      <a:accent2>
        <a:srgbClr val="1E83DE"/>
      </a:accent2>
      <a:accent3>
        <a:srgbClr val="BA1010"/>
      </a:accent3>
      <a:accent4>
        <a:srgbClr val="DC7106"/>
      </a:accent4>
      <a:accent5>
        <a:srgbClr val="407F21"/>
      </a:accent5>
      <a:accent6>
        <a:srgbClr val="6C4576"/>
      </a:accent6>
      <a:hlink>
        <a:srgbClr val="E1AC16"/>
      </a:hlink>
      <a:folHlink>
        <a:srgbClr val="969696"/>
      </a:folHlink>
    </a:clrScheme>
    <a:fontScheme name="GraduationAlbum_16x9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GraduationAlbum_16x9">
      <a:dk1>
        <a:sysClr val="windowText" lastClr="000000"/>
      </a:dk1>
      <a:lt1>
        <a:sysClr val="window" lastClr="FFFFFF"/>
      </a:lt1>
      <a:dk2>
        <a:srgbClr val="292929"/>
      </a:dk2>
      <a:lt2>
        <a:srgbClr val="DDDDDD"/>
      </a:lt2>
      <a:accent1>
        <a:srgbClr val="E1AC16"/>
      </a:accent1>
      <a:accent2>
        <a:srgbClr val="1E83DE"/>
      </a:accent2>
      <a:accent3>
        <a:srgbClr val="BA1010"/>
      </a:accent3>
      <a:accent4>
        <a:srgbClr val="DC7106"/>
      </a:accent4>
      <a:accent5>
        <a:srgbClr val="407F21"/>
      </a:accent5>
      <a:accent6>
        <a:srgbClr val="6C4576"/>
      </a:accent6>
      <a:hlink>
        <a:srgbClr val="E1AC16"/>
      </a:hlink>
      <a:folHlink>
        <a:srgbClr val="969696"/>
      </a:folHlink>
    </a:clrScheme>
    <a:fontScheme name="GraduationAlbum_16x9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6313D3F-4C96-479C-A8EF-55F4C044825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507</Words>
  <Application>Microsoft Office PowerPoint</Application>
  <PresentationFormat>Произвольный</PresentationFormat>
  <Paragraphs>96</Paragraphs>
  <Slides>25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Cambria</vt:lpstr>
      <vt:lpstr>Century Gothic</vt:lpstr>
      <vt:lpstr>Times New Roman</vt:lpstr>
      <vt:lpstr>Wingdings</vt:lpstr>
      <vt:lpstr>Wingdings 3</vt:lpstr>
      <vt:lpstr>Сектор</vt:lpstr>
      <vt:lpstr>5 старшая группа  (37 воспитанников)   </vt:lpstr>
      <vt:lpstr>Презентация PowerPoint</vt:lpstr>
      <vt:lpstr>Вид из центра группы</vt:lpstr>
      <vt:lpstr>Помещение для приема воспитанников</vt:lpstr>
      <vt:lpstr>Презентация PowerPoint</vt:lpstr>
      <vt:lpstr>Рабочий сектор  Центр «МАТЕМАТИЧЕСКОЕ РАЗВИТИЕ»</vt:lpstr>
      <vt:lpstr>1.6. Рабочий сектор  (методическая литература педагога)</vt:lpstr>
      <vt:lpstr>Презентация PowerPoint</vt:lpstr>
      <vt:lpstr>Хранение раздаточного материала для проведения  организованной образовательной деятельности.</vt:lpstr>
      <vt:lpstr>Презентация PowerPoint</vt:lpstr>
      <vt:lpstr>    </vt:lpstr>
      <vt:lpstr>Центр обучения безопасности дорожного движения</vt:lpstr>
      <vt:lpstr>Презентация PowerPoint</vt:lpstr>
      <vt:lpstr>Презентация PowerPoint</vt:lpstr>
      <vt:lpstr>сектор «Семья"</vt:lpstr>
      <vt:lpstr> Сектор «Салон красоты.» </vt:lpstr>
      <vt:lpstr>Сектор « Физкультура и спорт» </vt:lpstr>
      <vt:lpstr>Презентация PowerPoint</vt:lpstr>
      <vt:lpstr>Спокойный сектор.  «Творческая мастерская».</vt:lpstr>
      <vt:lpstr>Мы артисты.</vt:lpstr>
      <vt:lpstr>Презентация PowerPoint</vt:lpstr>
      <vt:lpstr>Спокойный сектор</vt:lpstr>
      <vt:lpstr>Презентация PowerPoint</vt:lpstr>
      <vt:lpstr>Среда для работы с родителями</vt:lpstr>
      <vt:lpstr>Календарь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2018-04-22T15:15:56Z</dcterms:created>
  <dcterms:modified xsi:type="dcterms:W3CDTF">2019-09-22T11:04:29Z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TC028133329991</vt:lpwstr>
  </property>
</Properties>
</file>