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7"/>
  </p:notesMasterIdLst>
  <p:handoutMasterIdLst>
    <p:handoutMasterId r:id="rId28"/>
  </p:handoutMasterIdLst>
  <p:sldIdLst>
    <p:sldId id="265" r:id="rId3"/>
    <p:sldId id="283" r:id="rId4"/>
    <p:sldId id="302" r:id="rId5"/>
    <p:sldId id="303" r:id="rId6"/>
    <p:sldId id="304" r:id="rId7"/>
    <p:sldId id="285" r:id="rId8"/>
    <p:sldId id="305" r:id="rId9"/>
    <p:sldId id="314" r:id="rId10"/>
    <p:sldId id="287" r:id="rId11"/>
    <p:sldId id="312" r:id="rId12"/>
    <p:sldId id="315" r:id="rId13"/>
    <p:sldId id="316" r:id="rId14"/>
    <p:sldId id="288" r:id="rId15"/>
    <p:sldId id="290" r:id="rId16"/>
    <p:sldId id="310" r:id="rId17"/>
    <p:sldId id="292" r:id="rId18"/>
    <p:sldId id="313" r:id="rId19"/>
    <p:sldId id="309" r:id="rId20"/>
    <p:sldId id="306" r:id="rId21"/>
    <p:sldId id="311" r:id="rId22"/>
    <p:sldId id="317" r:id="rId23"/>
    <p:sldId id="298" r:id="rId24"/>
    <p:sldId id="308" r:id="rId25"/>
    <p:sldId id="301" r:id="rId26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302"/>
            <p14:sldId id="303"/>
            <p14:sldId id="304"/>
            <p14:sldId id="285"/>
            <p14:sldId id="305"/>
            <p14:sldId id="314"/>
            <p14:sldId id="287"/>
            <p14:sldId id="312"/>
            <p14:sldId id="315"/>
            <p14:sldId id="316"/>
            <p14:sldId id="288"/>
            <p14:sldId id="290"/>
            <p14:sldId id="310"/>
            <p14:sldId id="292"/>
            <p14:sldId id="313"/>
            <p14:sldId id="309"/>
            <p14:sldId id="306"/>
            <p14:sldId id="311"/>
            <p14:sldId id="317"/>
            <p14:sldId id="298"/>
            <p14:sldId id="308"/>
            <p14:sldId id="301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>
        <p:scale>
          <a:sx n="110" d="100"/>
          <a:sy n="110" d="100"/>
        </p:scale>
        <p:origin x="893" y="-5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26.11.2018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26.11.2018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0750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921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1820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0084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34855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91666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35785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3259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82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9937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158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387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209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26.11.2018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2 подготовительная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к школе </a:t>
            </a:r>
            <a:r>
              <a:rPr lang="ru-RU" sz="3600" b="0" i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группа </a:t>
            </a:r>
            <a:r>
              <a:rPr lang="ru-RU" sz="3600" b="0" i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(35 воспитанников)  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742484" y="4581128"/>
            <a:ext cx="5063481" cy="1512168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Петренко Е. И.- воспитатель группы №</a:t>
            </a:r>
            <a:r>
              <a:rPr lang="ru-RU" sz="2100" b="1" dirty="0" smtClean="0"/>
              <a:t>2, 1КК </a:t>
            </a:r>
            <a:r>
              <a:rPr lang="ru-RU" sz="2100" b="1" dirty="0" smtClean="0"/>
              <a:t>;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</a:t>
            </a:r>
            <a:r>
              <a:rPr lang="ru-RU" sz="2100" b="1" dirty="0" err="1" smtClean="0"/>
              <a:t>Бакалова</a:t>
            </a:r>
            <a:r>
              <a:rPr lang="ru-RU" sz="2100" b="1" dirty="0" smtClean="0"/>
              <a:t>  Н. Н. -воспитатель группы №2</a:t>
            </a:r>
            <a:r>
              <a:rPr lang="ru-RU" sz="2100" b="1" dirty="0" smtClean="0"/>
              <a:t>, ПСЗД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МБДОУ  «Детский  сад  общеразвивающего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</a:t>
            </a:r>
            <a:r>
              <a:rPr lang="ru-RU" sz="2100" b="1" dirty="0" smtClean="0"/>
              <a:t>вида  № </a:t>
            </a:r>
            <a:r>
              <a:rPr lang="ru-RU" sz="2100" b="1" dirty="0" smtClean="0"/>
              <a:t>144».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Город </a:t>
            </a:r>
            <a:r>
              <a:rPr lang="ru-RU" sz="2100" b="1" dirty="0" smtClean="0"/>
              <a:t>Воронеж.  Коминтерновский район.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en-US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2018-2019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роектор)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 ) ЭКРАН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477838" y="476250"/>
            <a:ext cx="3978275" cy="563880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6238875" y="549275"/>
            <a:ext cx="3976688" cy="5638800"/>
          </a:xfrm>
        </p:spPr>
      </p:pic>
    </p:spTree>
    <p:extLst>
      <p:ext uri="{BB962C8B-B14F-4D97-AF65-F5344CB8AC3E}">
        <p14:creationId xmlns:p14="http://schemas.microsoft.com/office/powerpoint/2010/main" xmlns="" val="974783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Хранение раздаточного материала для проведения  организованной образовательной деятельности.</a:t>
            </a:r>
            <a:endParaRPr lang="ru-RU" sz="1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err="1" smtClean="0"/>
              <a:t>Геоконты</a:t>
            </a:r>
            <a:r>
              <a:rPr lang="ru-RU" dirty="0" smtClean="0"/>
              <a:t>, </a:t>
            </a:r>
            <a:r>
              <a:rPr lang="ru-RU" dirty="0" err="1" smtClean="0"/>
              <a:t>игровизоры</a:t>
            </a:r>
            <a:r>
              <a:rPr lang="ru-RU" dirty="0" smtClean="0"/>
              <a:t>, </a:t>
            </a:r>
            <a:r>
              <a:rPr lang="ru-RU" dirty="0" err="1" smtClean="0"/>
              <a:t>геовизоры</a:t>
            </a:r>
            <a:r>
              <a:rPr lang="ru-RU" dirty="0" smtClean="0"/>
              <a:t> на каждого ребенка.</a:t>
            </a:r>
          </a:p>
          <a:p>
            <a:r>
              <a:rPr lang="ru-RU" dirty="0" smtClean="0"/>
              <a:t>Много пособий сделанных своими руками.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/>
      </p:pic>
      <p:pic>
        <p:nvPicPr>
          <p:cNvPr id="15" name="Рисунок 14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4053532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946" b="14946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Хранение раздаточного материала.</a:t>
            </a:r>
          </a:p>
          <a:p>
            <a:r>
              <a:rPr lang="ru-RU" dirty="0" smtClean="0"/>
              <a:t>Карточки  для игр с блоками Дьенеша, детали «волшебной восьмерки </a:t>
            </a:r>
            <a:r>
              <a:rPr lang="ru-RU" dirty="0" err="1" smtClean="0"/>
              <a:t>Воскобовича</a:t>
            </a:r>
            <a:r>
              <a:rPr lang="ru-RU" dirty="0" smtClean="0"/>
              <a:t>» изготовлены своими руками.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45466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13" b="2113"/>
          <a:stretch>
            <a:fillRect/>
          </a:stretch>
        </p:blipFill>
        <p:spPr>
          <a:xfrm>
            <a:off x="1773238" y="620713"/>
            <a:ext cx="7850187" cy="5638800"/>
          </a:xfrm>
        </p:spPr>
      </p:pic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Ширма позволяет трансформировать помещение группы . Например в кухню.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51" r="4551"/>
          <a:stretch>
            <a:fillRect/>
          </a:stretch>
        </p:blipFill>
        <p:spPr>
          <a:xfrm>
            <a:off x="6153150" y="609600"/>
            <a:ext cx="6035675" cy="4979988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4907632"/>
          </a:xfrm>
        </p:spPr>
      </p:pic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Поликлиника.</a:t>
            </a:r>
            <a:r>
              <a:rPr lang="ru-RU" sz="1600" dirty="0" smtClean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Трансформация среды. 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966" b="14966"/>
          <a:stretch>
            <a:fillRect/>
          </a:stretch>
        </p:blipFill>
        <p:spPr>
          <a:xfrm>
            <a:off x="0" y="609600"/>
            <a:ext cx="6035040" cy="4907632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95" r="9395"/>
          <a:stretch>
            <a:fillRect/>
          </a:stretch>
        </p:blipFill>
        <p:spPr>
          <a:xfrm>
            <a:off x="6238875" y="549275"/>
            <a:ext cx="5314950" cy="4908550"/>
          </a:xfrm>
        </p:spPr>
      </p:pic>
    </p:spTree>
    <p:extLst>
      <p:ext uri="{BB962C8B-B14F-4D97-AF65-F5344CB8AC3E}">
        <p14:creationId xmlns:p14="http://schemas.microsoft.com/office/powerpoint/2010/main" xmlns="" val="2539814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конструирования.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семья.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7246938" y="390525"/>
            <a:ext cx="3976687" cy="56388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125538" y="396875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Салон красоты.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Торговый Центр.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341438" y="549275"/>
            <a:ext cx="3978275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7102475" y="549275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3018612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Физкультура и спорт.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2.2.5. Активный сектор </a:t>
            </a:r>
            <a:endParaRPr lang="ru-RU" sz="160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981075" y="549275"/>
            <a:ext cx="3978275" cy="5638800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6958013" y="476250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2931705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Учим правила дорожного движения.  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Парковка.  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5195664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61" r="9861"/>
          <a:stretch>
            <a:fillRect/>
          </a:stretch>
        </p:blipFill>
        <p:spPr>
          <a:xfrm>
            <a:off x="6153785" y="609600"/>
            <a:ext cx="6035040" cy="5195664"/>
          </a:xfrm>
        </p:spPr>
      </p:pic>
    </p:spTree>
    <p:extLst>
      <p:ext uri="{BB962C8B-B14F-4D97-AF65-F5344CB8AC3E}">
        <p14:creationId xmlns:p14="http://schemas.microsoft.com/office/powerpoint/2010/main" xmlns="" val="3227890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542685" y="260648"/>
            <a:ext cx="3168352" cy="5976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помещение</a:t>
            </a:r>
          </a:p>
          <a:p>
            <a:pPr algn="ctr"/>
            <a:r>
              <a:rPr lang="ru-RU" sz="1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Образовательная  тема « Наш любимый детский сад»</a:t>
            </a:r>
          </a:p>
          <a:p>
            <a:r>
              <a:rPr lang="ru-RU" sz="1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Помещение  используется  как  игровая  комната , включает  в себя: «Рабочий сектор », «Активный  сектор», «Спокойный сектор».  Модули практически полностью  обеспечивают,  познавательную, </a:t>
            </a:r>
            <a:r>
              <a:rPr lang="ru-RU" sz="12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исследо-вательскую</a:t>
            </a:r>
            <a:r>
              <a:rPr lang="ru-RU" sz="12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творческую активность всех  воспитанников.</a:t>
            </a:r>
          </a:p>
          <a:p>
            <a:endParaRPr lang="ru-RU" sz="1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26" name="Рисунок 25"/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  <p:pic>
        <p:nvPicPr>
          <p:cNvPr id="25" name="Рисунок 24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>
          <a:xfrm>
            <a:off x="190500" y="239713"/>
            <a:ext cx="3976688" cy="2743200"/>
          </a:xfrm>
        </p:spPr>
      </p:pic>
      <p:pic>
        <p:nvPicPr>
          <p:cNvPr id="28" name="Рисунок 27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>
          <a:xfrm>
            <a:off x="4510088" y="238125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Спокойный сектор. «Творческая мастерская».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2413" y="2381250"/>
            <a:ext cx="4419600" cy="33147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9263" y="1828800"/>
            <a:ext cx="3314700" cy="4419600"/>
          </a:xfrm>
        </p:spPr>
      </p:pic>
    </p:spTree>
    <p:extLst>
      <p:ext uri="{BB962C8B-B14F-4D97-AF65-F5344CB8AC3E}">
        <p14:creationId xmlns:p14="http://schemas.microsoft.com/office/powerpoint/2010/main" xmlns="" val="956297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50" b="3450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артисты.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Развитие творческих способностей воспитанников, придумывание своих сказок . Показ сказок малышам.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8223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35" r="643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Речевое развитие .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 музей «Динозавры».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 уединения.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4149725" y="458788"/>
            <a:ext cx="3976688" cy="5638800"/>
          </a:xfrm>
        </p:spPr>
      </p:pic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покойный сектор. Мини музей « Динозавры»</a:t>
            </a:r>
          </a:p>
          <a:p>
            <a:r>
              <a:rPr lang="ru-RU" sz="1200" dirty="0" smtClean="0"/>
              <a:t>Дети очень любят этих вымерших животных,  в музеи книги и журналы о них, создан журнал с описанием  размеров, образа их жизни, питание. Дети могут играть ими , собирать разрезные картинки с их изображением. С удовольствием  вместе с родителя-ми пополняют коллекцию новыми книгами, журналами, игрушками про них.</a:t>
            </a:r>
            <a:endParaRPr lang="ru-RU" sz="1200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946" b="14946"/>
          <a:stretch>
            <a:fillRect/>
          </a:stretch>
        </p:blipFill>
        <p:spPr>
          <a:xfrm>
            <a:off x="549795" y="608076"/>
            <a:ext cx="5485243" cy="5641848"/>
          </a:xfrm>
        </p:spPr>
      </p:pic>
    </p:spTree>
    <p:extLst>
      <p:ext uri="{BB962C8B-B14F-4D97-AF65-F5344CB8AC3E}">
        <p14:creationId xmlns:p14="http://schemas.microsoft.com/office/powerpoint/2010/main" xmlns="" val="948851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Информация о питании детей.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На стенде расписание , примерный режим дня, рекомендации для родителей.</a:t>
            </a:r>
            <a:endParaRPr lang="ru-RU" sz="18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r>
              <a:rPr lang="ru-RU" sz="2000" dirty="0">
                <a:solidFill>
                  <a:srgbClr val="FF9933"/>
                </a:solidFill>
              </a:rPr>
              <a:t>В</a:t>
            </a:r>
            <a:r>
              <a:rPr lang="ru-RU" sz="2000" dirty="0" smtClean="0">
                <a:solidFill>
                  <a:srgbClr val="FF9933"/>
                </a:solidFill>
              </a:rPr>
              <a:t>ыставка </a:t>
            </a:r>
            <a:r>
              <a:rPr lang="ru-RU" sz="2000" smtClean="0">
                <a:solidFill>
                  <a:srgbClr val="FF9933"/>
                </a:solidFill>
              </a:rPr>
              <a:t>детских работ.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4164745" y="392458"/>
            <a:ext cx="3978275" cy="5638800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17475" y="360363"/>
            <a:ext cx="3978275" cy="5638800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8214327" y="36413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 из центра группы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Н</a:t>
            </a:r>
            <a:r>
              <a:rPr lang="ru-RU" dirty="0" smtClean="0"/>
              <a:t>а вход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2413" y="2839641"/>
            <a:ext cx="4416425" cy="331231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Рабочий сектор, правый угол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9988" y="2839641"/>
            <a:ext cx="4416425" cy="3312318"/>
          </a:xfrm>
        </p:spPr>
      </p:pic>
    </p:spTree>
    <p:extLst>
      <p:ext uri="{BB962C8B-B14F-4D97-AF65-F5344CB8AC3E}">
        <p14:creationId xmlns:p14="http://schemas.microsoft.com/office/powerpoint/2010/main" xmlns="" val="2059171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32" b="24132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Помещение для приема воспитанников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sz="1200" dirty="0" smtClean="0"/>
              <a:t>Раздевалка оформлена в соответствии с временем года . </a:t>
            </a:r>
            <a:r>
              <a:rPr lang="ru-RU" sz="1200" dirty="0"/>
              <a:t> </a:t>
            </a:r>
            <a:r>
              <a:rPr lang="ru-RU" sz="1200" dirty="0" smtClean="0"/>
              <a:t>На правых фотографиях видны стенды с информацией для родителей (чем заняться с ребенком осенью на прогулке), стихи,  осенние приметы , игры дома. </a:t>
            </a:r>
            <a:r>
              <a:rPr lang="ru-RU" sz="1200" dirty="0"/>
              <a:t>З</a:t>
            </a:r>
            <a:r>
              <a:rPr lang="ru-RU" sz="1200" dirty="0" smtClean="0"/>
              <a:t>десь выставляются работы детей.</a:t>
            </a:r>
          </a:p>
          <a:p>
            <a:r>
              <a:rPr lang="ru-RU" sz="1200" dirty="0" smtClean="0"/>
              <a:t>Выставлены работы детей с родителями «Осень золотая». </a:t>
            </a:r>
            <a:endParaRPr lang="ru-RU" sz="1200" dirty="0"/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32" b="24132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32" b="24132"/>
          <a:stretch>
            <a:fillRect/>
          </a:stretch>
        </p:blipFill>
        <p:spPr/>
      </p:pic>
      <p:pic>
        <p:nvPicPr>
          <p:cNvPr id="15" name="Рисунок 14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32" b="241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179557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РАБОЧИЙ СЕКТОР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«Фиолетовый лес». С дополнительными играми  В. В. </a:t>
            </a:r>
            <a:r>
              <a:rPr lang="ru-RU" dirty="0" err="1" smtClean="0"/>
              <a:t>Воскобовича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8013" y="1828800"/>
            <a:ext cx="5892800" cy="4419600"/>
          </a:xfrm>
        </p:spPr>
      </p:pic>
    </p:spTree>
    <p:extLst>
      <p:ext uri="{BB962C8B-B14F-4D97-AF65-F5344CB8AC3E}">
        <p14:creationId xmlns:p14="http://schemas.microsoft.com/office/powerpoint/2010/main" xmlns="" val="726723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 «Живая и неживая природа»</a:t>
            </a:r>
          </a:p>
          <a:p>
            <a:pPr algn="ctr"/>
            <a:r>
              <a:rPr lang="ru-RU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Познавательно-исследовательская деятельность»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Календарь погоды. 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4294212" y="548264"/>
            <a:ext cx="3766045" cy="5638800"/>
          </a:xfrm>
        </p:spPr>
      </p:pic>
      <p:pic>
        <p:nvPicPr>
          <p:cNvPr id="17" name="Рисунок 16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8110636" y="524065"/>
            <a:ext cx="3905632" cy="5638800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208287" y="620688"/>
            <a:ext cx="3976687" cy="5566376"/>
          </a:xfrm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Рабочий сектор </a:t>
            </a:r>
            <a:br>
              <a:rPr lang="ru-RU" dirty="0" smtClean="0"/>
            </a:br>
            <a:r>
              <a:rPr lang="ru-RU" sz="1200" dirty="0" smtClean="0"/>
              <a:t>Центр</a:t>
            </a:r>
            <a:r>
              <a:rPr lang="ru-RU" dirty="0" smtClean="0"/>
              <a:t> </a:t>
            </a:r>
            <a:r>
              <a:rPr lang="ru-RU" sz="1200" dirty="0" smtClean="0"/>
              <a:t>«МАТЕМАТИЧЕСКОЕ РАЗВИТИЕ»</a:t>
            </a:r>
            <a:endParaRPr lang="ru-RU" sz="1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Игры </a:t>
            </a:r>
            <a:r>
              <a:rPr lang="ru-RU" sz="1200" dirty="0" err="1" smtClean="0"/>
              <a:t>Воскобовича</a:t>
            </a:r>
            <a:r>
              <a:rPr lang="ru-RU" sz="1200" dirty="0" smtClean="0"/>
              <a:t>, палочки Кюизенера, пособия сделанные своими руками для работы с блоками Дьенеша . </a:t>
            </a:r>
            <a:r>
              <a:rPr lang="ru-RU" sz="1200" dirty="0" err="1" smtClean="0"/>
              <a:t>Демонстра-ционный</a:t>
            </a:r>
            <a:r>
              <a:rPr lang="ru-RU" sz="1200" dirty="0" smtClean="0"/>
              <a:t> материал . Самодельные пена-</a:t>
            </a:r>
            <a:r>
              <a:rPr lang="ru-RU" sz="1200" dirty="0" err="1" smtClean="0"/>
              <a:t>лы</a:t>
            </a:r>
            <a:r>
              <a:rPr lang="ru-RU" sz="1200" dirty="0" smtClean="0"/>
              <a:t> с геометрическими фигурами. Многочисленный  печатный  материал по ФЭМП  в свободной игре и образовательной деятельности.</a:t>
            </a:r>
            <a:endParaRPr lang="ru-RU" sz="1200" dirty="0"/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/>
      </p:pic>
      <p:pic>
        <p:nvPicPr>
          <p:cNvPr id="13" name="Рисунок 12"/>
          <p:cNvPicPr>
            <a:picLocks noGrp="1" noChangeAspect="1"/>
          </p:cNvPicPr>
          <p:nvPr>
            <p:ph type="pic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/>
      </p:pic>
      <p:pic>
        <p:nvPicPr>
          <p:cNvPr id="5" name="Рисунок 4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12" b="40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309429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83" r="9883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В ГРУППЕ МНОГО  ИГР В. В. ВОСКОБОВИЧА  ДЛЯ РАЗВИТИЯ РЕЧИ И ФЭМП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3776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541338" y="473075"/>
            <a:ext cx="3978275" cy="563880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572</Words>
  <Application>Microsoft Office PowerPoint</Application>
  <PresentationFormat>Произвольный</PresentationFormat>
  <Paragraphs>102</Paragraphs>
  <Slides>24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GraduationAlbum_16x9</vt:lpstr>
      <vt:lpstr>2 подготовительная к школе группа (35 воспитанников)   </vt:lpstr>
      <vt:lpstr>Вход в группу, нижняя левая точка</vt:lpstr>
      <vt:lpstr>Вид из центра группы</vt:lpstr>
      <vt:lpstr>Помещение для приема воспитанников</vt:lpstr>
      <vt:lpstr>РАБОЧИЙ СЕКТОР       «Фиолетовый лес». С дополнительными играми  В. В. Воскобовича.</vt:lpstr>
      <vt:lpstr>Слайд 6</vt:lpstr>
      <vt:lpstr>Рабочий сектор  Центр «МАТЕМАТИЧЕСКОЕ РАЗВИТИЕ»</vt:lpstr>
      <vt:lpstr>Слайд 8</vt:lpstr>
      <vt:lpstr>1.6. Рабочий сектор  (методическая литература педагога)</vt:lpstr>
      <vt:lpstr>1.6. Рабочий сектор  (Проектор)</vt:lpstr>
      <vt:lpstr>Хранение раздаточного материала для проведения  организованной образовательной деятельности.</vt:lpstr>
      <vt:lpstr>Слайд 12</vt:lpstr>
      <vt:lpstr>  Активный сектор   </vt:lpstr>
      <vt:lpstr>Слайд 14</vt:lpstr>
      <vt:lpstr>Слайд 15</vt:lpstr>
      <vt:lpstr> Центр конструирования. </vt:lpstr>
      <vt:lpstr> Салон красоты. </vt:lpstr>
      <vt:lpstr> Физкультура и спорт. </vt:lpstr>
      <vt:lpstr>Слайд 19</vt:lpstr>
      <vt:lpstr>Спокойный сектор. «Творческая мастерская».</vt:lpstr>
      <vt:lpstr>Мы артисты.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2018-11-26T12:57:53Z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