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7"/>
  </p:notesMasterIdLst>
  <p:handoutMasterIdLst>
    <p:handoutMasterId r:id="rId28"/>
  </p:handoutMasterIdLst>
  <p:sldIdLst>
    <p:sldId id="265" r:id="rId3"/>
    <p:sldId id="283" r:id="rId4"/>
    <p:sldId id="302" r:id="rId5"/>
    <p:sldId id="303" r:id="rId6"/>
    <p:sldId id="304" r:id="rId7"/>
    <p:sldId id="285" r:id="rId8"/>
    <p:sldId id="305" r:id="rId9"/>
    <p:sldId id="314" r:id="rId10"/>
    <p:sldId id="287" r:id="rId11"/>
    <p:sldId id="312" r:id="rId12"/>
    <p:sldId id="315" r:id="rId13"/>
    <p:sldId id="316" r:id="rId14"/>
    <p:sldId id="288" r:id="rId15"/>
    <p:sldId id="290" r:id="rId16"/>
    <p:sldId id="310" r:id="rId17"/>
    <p:sldId id="292" r:id="rId18"/>
    <p:sldId id="313" r:id="rId19"/>
    <p:sldId id="309" r:id="rId20"/>
    <p:sldId id="306" r:id="rId21"/>
    <p:sldId id="311" r:id="rId22"/>
    <p:sldId id="317" r:id="rId23"/>
    <p:sldId id="298" r:id="rId24"/>
    <p:sldId id="308" r:id="rId25"/>
    <p:sldId id="301" r:id="rId26"/>
  </p:sldIdLst>
  <p:sldSz cx="12188825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2912EAC1-7E8C-401B-A66B-3B4E486022B7}">
          <p14:sldIdLst>
            <p14:sldId id="265"/>
            <p14:sldId id="283"/>
            <p14:sldId id="302"/>
            <p14:sldId id="303"/>
            <p14:sldId id="304"/>
            <p14:sldId id="285"/>
            <p14:sldId id="305"/>
            <p14:sldId id="314"/>
            <p14:sldId id="287"/>
            <p14:sldId id="312"/>
            <p14:sldId id="315"/>
            <p14:sldId id="316"/>
            <p14:sldId id="288"/>
            <p14:sldId id="290"/>
            <p14:sldId id="310"/>
            <p14:sldId id="292"/>
            <p14:sldId id="313"/>
            <p14:sldId id="309"/>
            <p14:sldId id="306"/>
            <p14:sldId id="311"/>
            <p14:sldId id="317"/>
            <p14:sldId id="298"/>
            <p14:sldId id="308"/>
            <p14:sldId id="301"/>
          </p14:sldIdLst>
        </p14:section>
        <p14:section name="Раздел без заголовка" id="{EFDDF50C-AD5A-4B1F-98F3-724910AB5C93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3936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2544">
          <p15:clr>
            <a:srgbClr val="A4A3A4"/>
          </p15:clr>
        </p15:guide>
        <p15:guide id="5" orient="horz" pos="1008">
          <p15:clr>
            <a:srgbClr val="A4A3A4"/>
          </p15:clr>
        </p15:guide>
        <p15:guide id="6" orient="horz" pos="384">
          <p15:clr>
            <a:srgbClr val="A4A3A4"/>
          </p15:clr>
        </p15:guide>
        <p15:guide id="7" orient="horz" pos="3312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527">
          <p15:clr>
            <a:srgbClr val="A4A3A4"/>
          </p15:clr>
        </p15:guide>
        <p15:guide id="12" pos="7151">
          <p15:clr>
            <a:srgbClr val="A4A3A4"/>
          </p15:clr>
        </p15:guide>
        <p15:guide id="13" pos="4127">
          <p15:clr>
            <a:srgbClr val="A4A3A4"/>
          </p15:clr>
        </p15:guide>
        <p15:guide id="14" pos="4415">
          <p15:clr>
            <a:srgbClr val="A4A3A4"/>
          </p15:clr>
        </p15:guide>
        <p15:guide id="15" pos="2687">
          <p15:clr>
            <a:srgbClr val="A4A3A4"/>
          </p15:clr>
        </p15:guide>
        <p15:guide id="16" pos="383">
          <p15:clr>
            <a:srgbClr val="A4A3A4"/>
          </p15:clr>
        </p15:guide>
        <p15:guide id="17" pos="7295">
          <p15:clr>
            <a:srgbClr val="A4A3A4"/>
          </p15:clr>
        </p15:guide>
        <p15:guide id="18" pos="5327">
          <p15:clr>
            <a:srgbClr val="A4A3A4"/>
          </p15:clr>
        </p15:guide>
        <p15:guide id="19" pos="381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212">
          <p15:clr>
            <a:srgbClr val="A4A3A4"/>
          </p15:clr>
        </p15:guide>
        <p15:guide id="2" pos="293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29" autoAdjust="0"/>
  </p:normalViewPr>
  <p:slideViewPr>
    <p:cSldViewPr showGuides="1">
      <p:cViewPr>
        <p:scale>
          <a:sx n="110" d="100"/>
          <a:sy n="110" d="100"/>
        </p:scale>
        <p:origin x="893" y="-58"/>
      </p:cViewPr>
      <p:guideLst>
        <p:guide orient="horz" pos="2160"/>
        <p:guide orient="horz" pos="3936"/>
        <p:guide orient="horz" pos="1152"/>
        <p:guide orient="horz" pos="2544"/>
        <p:guide orient="horz" pos="1008"/>
        <p:guide orient="horz" pos="384"/>
        <p:guide orient="horz" pos="3312"/>
        <p:guide pos="3839"/>
        <p:guide pos="959"/>
        <p:guide pos="6719"/>
        <p:guide pos="527"/>
        <p:guide pos="7151"/>
        <p:guide pos="4127"/>
        <p:guide pos="4415"/>
        <p:guide pos="2687"/>
        <p:guide pos="383"/>
        <p:guide pos="7295"/>
        <p:guide pos="5327"/>
        <p:guide pos="38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1734" y="72"/>
      </p:cViewPr>
      <p:guideLst>
        <p:guide orient="horz" pos="2212"/>
        <p:guide pos="293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39FF845-BB4A-479D-8C06-522C1DBAB2F9}" type="datetimeFigureOut">
              <a:rPr lang="ru-RU"/>
              <a:pPr/>
              <a:t>26.11.2018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4FD142E-5B44-489E-8F73-9E67242E680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961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ru-RU"/>
              <a:pPr/>
              <a:t>26.11.2018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314575" y="527050"/>
            <a:ext cx="4679950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30910" y="3335972"/>
            <a:ext cx="7447280" cy="31603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F93199CD-3E1B-4AE6-990F-76F925F5EA9F}" type="slidenum">
              <a:rPr lang="en-US" sz="1200" b="0" i="0">
                <a:latin typeface="Cambria"/>
                <a:ea typeface="+mn-ea"/>
                <a:cs typeface="+mn-cs"/>
              </a:rPr>
              <a:pPr algn="r" defTabSz="914400">
                <a:buNone/>
              </a:pPr>
              <a:t>1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75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7315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7315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0750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191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5478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22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5874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8920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8920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8795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1234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1234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7315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4" y="1600201"/>
            <a:ext cx="9144000" cy="2971799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2" y="4724400"/>
            <a:ext cx="9144001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26.11.2018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9499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ра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6153785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26.11.2018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67066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вертикаль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26.11.2018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093542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ле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352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26.11.2018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714154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пра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26.11.2018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376885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13212" y="609600"/>
            <a:ext cx="80756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26.11.2018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79211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альтернати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26.11.2018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21820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" y="609600"/>
            <a:ext cx="8075611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26.11.2018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900842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альтернати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13214" y="609600"/>
            <a:ext cx="8075611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0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26.11.2018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348559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ять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0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26.11.2018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916662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дно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1218895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26.11.2018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735785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ертикальное изображение титульного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0" y="609600"/>
            <a:ext cx="70088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7237411" y="1600200"/>
            <a:ext cx="4343402" cy="3733800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noProof="0" dirty="0" smtClean="0"/>
              <a:t>Щелкните, чтобы ввести имя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37411" y="5562600"/>
            <a:ext cx="4343401" cy="762000"/>
          </a:xfrm>
        </p:spPr>
        <p:txBody>
          <a:bodyPr anchor="b">
            <a:norm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8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7237411" y="533400"/>
            <a:ext cx="4343402" cy="838200"/>
          </a:xfrm>
        </p:spPr>
        <p:txBody>
          <a:bodyPr anchor="ctr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800" b="0" baseline="0">
                <a:solidFill>
                  <a:schemeClr val="accent2"/>
                </a:solidFill>
              </a:defRPr>
            </a:lvl1pPr>
            <a:lvl2pPr marL="0" indent="0" algn="r">
              <a:buNone/>
              <a:defRPr sz="5400" b="0" baseline="0">
                <a:solidFill>
                  <a:schemeClr val="bg1"/>
                </a:solidFill>
              </a:defRPr>
            </a:lvl2pPr>
            <a:lvl3pPr marL="0" indent="0" algn="r">
              <a:buNone/>
              <a:defRPr sz="5400" b="0" baseline="0">
                <a:solidFill>
                  <a:schemeClr val="bg1"/>
                </a:solidFill>
              </a:defRPr>
            </a:lvl3pPr>
            <a:lvl4pPr marL="0" indent="0" algn="r">
              <a:buNone/>
              <a:defRPr sz="5400" b="0" baseline="0">
                <a:solidFill>
                  <a:schemeClr val="bg1"/>
                </a:solidFill>
              </a:defRPr>
            </a:lvl4pPr>
            <a:lvl5pPr marL="0" indent="0" algn="r">
              <a:buNone/>
              <a:defRPr sz="5400" b="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noProof="0" dirty="0" smtClean="0"/>
              <a:t>Год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26.11.2018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287267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26.11.2018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738254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514600"/>
            <a:ext cx="9144000" cy="2895600"/>
          </a:xfrm>
        </p:spPr>
        <p:txBody>
          <a:bodyPr anchor="b">
            <a:normAutofit/>
          </a:bodyPr>
          <a:lstStyle>
            <a:lvl1pPr algn="l">
              <a:defRPr sz="4800" b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257300"/>
            <a:ext cx="9144000" cy="1143000"/>
          </a:xfrm>
        </p:spPr>
        <p:txBody>
          <a:bodyPr anchor="t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26.11.2018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761813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2" cy="1219200"/>
          </a:xfrm>
        </p:spPr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2" y="1828800"/>
            <a:ext cx="4419599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46814" y="1828800"/>
            <a:ext cx="4419600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26.11.2018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825340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2" cy="1219200"/>
          </a:xfrm>
        </p:spPr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4986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4986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26.11.2018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420841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26.11.2018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626631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26.11.2018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60754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1613" y="762000"/>
            <a:ext cx="5029200" cy="2667000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3200" b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795" y="609600"/>
            <a:ext cx="5473580" cy="5638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 baseline="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1613" y="3581400"/>
            <a:ext cx="5029200" cy="24384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26.11.2018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544981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604653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1614" y="762000"/>
            <a:ext cx="5029200" cy="26670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1614" y="3581400"/>
            <a:ext cx="5029200" cy="24384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26.11.2018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249172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26.11.2018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46009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2412" y="609600"/>
            <a:ext cx="1524001" cy="56388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2412" y="609600"/>
            <a:ext cx="7391399" cy="56388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26.11.2018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4079035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Левое изображение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661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5661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26.11.2018</a:t>
            </a:fld>
            <a:endParaRPr lang="ru-RU" noProof="0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332594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авое изображение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13213" y="609600"/>
            <a:ext cx="807561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26.11.2018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382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Четыре ле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352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63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4109756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26.11.2018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071646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Четыре пра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26.11.2018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399376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Шесть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0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26.11.2018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415873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Левое изображение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1" y="608076"/>
            <a:ext cx="6035040" cy="5641848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1613" y="1828800"/>
            <a:ext cx="5029200" cy="4038600"/>
          </a:xfrm>
        </p:spPr>
        <p:txBody>
          <a:bodyPr anchor="ctr">
            <a:normAutofit/>
          </a:bodyPr>
          <a:lstStyle>
            <a:lvl1pPr marL="128016" indent="-128016">
              <a:lnSpc>
                <a:spcPct val="110000"/>
              </a:lnSpc>
              <a:spcBef>
                <a:spcPts val="1800"/>
              </a:spcBef>
              <a:buNone/>
              <a:defRPr sz="2800" i="1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26.11.2018</a:t>
            </a:fld>
            <a:endParaRPr lang="ru-RU" noProof="0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13877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авое изображение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153785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013" y="1828800"/>
            <a:ext cx="5029200" cy="4038600"/>
          </a:xfrm>
        </p:spPr>
        <p:txBody>
          <a:bodyPr anchor="ctr">
            <a:normAutofit/>
          </a:bodyPr>
          <a:lstStyle>
            <a:lvl1pPr marL="128016" indent="-128016">
              <a:lnSpc>
                <a:spcPct val="110000"/>
              </a:lnSpc>
              <a:spcBef>
                <a:spcPts val="1800"/>
              </a:spcBef>
              <a:buNone/>
              <a:defRPr sz="2800" i="1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26.11.2018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62099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40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2" y="1828800"/>
            <a:ext cx="9144002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770812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ru-RU" noProof="0" smtClean="0"/>
              <a:pPr/>
              <a:t>26.11.2018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2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99612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8" r:id="rId3"/>
    <p:sldLayoutId id="2147483669" r:id="rId4"/>
    <p:sldLayoutId id="2147483670" r:id="rId5"/>
    <p:sldLayoutId id="2147483663" r:id="rId6"/>
    <p:sldLayoutId id="2147483667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65" r:id="rId14"/>
    <p:sldLayoutId id="2147483677" r:id="rId15"/>
    <p:sldLayoutId id="2147483664" r:id="rId16"/>
    <p:sldLayoutId id="2147483678" r:id="rId17"/>
    <p:sldLayoutId id="2147483679" r:id="rId18"/>
    <p:sldLayoutId id="2147483662" r:id="rId19"/>
    <p:sldLayoutId id="2147483650" r:id="rId20"/>
    <p:sldLayoutId id="2147483651" r:id="rId21"/>
    <p:sldLayoutId id="2147483652" r:id="rId22"/>
    <p:sldLayoutId id="2147483653" r:id="rId23"/>
    <p:sldLayoutId id="2147483654" r:id="rId24"/>
    <p:sldLayoutId id="2147483655" r:id="rId25"/>
    <p:sldLayoutId id="2147483656" r:id="rId26"/>
    <p:sldLayoutId id="2147483657" r:id="rId27"/>
    <p:sldLayoutId id="2147483658" r:id="rId28"/>
    <p:sldLayoutId id="2147483659" r:id="rId29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75488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04088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50976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79576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26464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55064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01952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998068" y="2564904"/>
            <a:ext cx="6264696" cy="1036712"/>
          </a:xfrm>
        </p:spPr>
        <p:txBody>
          <a:bodyPr>
            <a:normAutofit fontScale="90000"/>
          </a:bodyPr>
          <a:lstStyle/>
          <a:p>
            <a:pPr algn="ctr" defTabSz="914400">
              <a:lnSpc>
                <a:spcPct val="85000"/>
              </a:lnSpc>
              <a:spcBef>
                <a:spcPts val="0"/>
              </a:spcBef>
              <a:buNone/>
            </a:pPr>
            <a:r>
              <a:rPr lang="ru-RU" sz="3600" b="0" i="0" dirty="0" smtClean="0">
                <a:solidFill>
                  <a:schemeClr val="tx1"/>
                </a:solidFill>
                <a:latin typeface="Cambria"/>
                <a:ea typeface="+mj-ea"/>
                <a:cs typeface="+mj-cs"/>
              </a:rPr>
              <a:t>2 подготовительная </a:t>
            </a:r>
            <a:r>
              <a:rPr lang="ru-RU" sz="3600" b="0" i="0" dirty="0" smtClean="0">
                <a:solidFill>
                  <a:schemeClr val="tx1"/>
                </a:solidFill>
                <a:latin typeface="Cambria"/>
                <a:ea typeface="+mj-ea"/>
                <a:cs typeface="+mj-cs"/>
              </a:rPr>
              <a:t>к школе </a:t>
            </a:r>
            <a:r>
              <a:rPr lang="ru-RU" sz="3600" b="0" i="0" smtClean="0">
                <a:solidFill>
                  <a:schemeClr val="tx1"/>
                </a:solidFill>
                <a:latin typeface="Cambria"/>
                <a:ea typeface="+mj-ea"/>
                <a:cs typeface="+mj-cs"/>
              </a:rPr>
              <a:t>группа </a:t>
            </a:r>
            <a:r>
              <a:rPr lang="ru-RU" sz="3600" b="0" i="0" smtClean="0">
                <a:solidFill>
                  <a:schemeClr val="tx1"/>
                </a:solidFill>
                <a:latin typeface="Cambria"/>
                <a:ea typeface="+mj-ea"/>
                <a:cs typeface="+mj-cs"/>
              </a:rPr>
              <a:t>(35 воспитанников)  </a:t>
            </a:r>
            <a:r>
              <a:rPr lang="ru-RU" sz="1800" dirty="0">
                <a:latin typeface="Cambria"/>
              </a:rPr>
              <a:t/>
            </a:r>
            <a:br>
              <a:rPr lang="ru-RU" sz="1800" dirty="0">
                <a:latin typeface="Cambria"/>
              </a:rPr>
            </a:br>
            <a:endParaRPr lang="ru-RU" sz="36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742484" y="4581128"/>
            <a:ext cx="5063481" cy="1512168"/>
          </a:xfrm>
        </p:spPr>
        <p:txBody>
          <a:bodyPr>
            <a:normAutofit fontScale="77500" lnSpcReduction="20000"/>
          </a:bodyPr>
          <a:lstStyle/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ru-RU" sz="2100" b="1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100" b="1" dirty="0" smtClean="0"/>
              <a:t>Петренко Е. И.- воспитатель группы №</a:t>
            </a:r>
            <a:r>
              <a:rPr lang="ru-RU" sz="2100" b="1" dirty="0" smtClean="0"/>
              <a:t>2, 1КК </a:t>
            </a:r>
            <a:r>
              <a:rPr lang="ru-RU" sz="2100" b="1" dirty="0" smtClean="0"/>
              <a:t>;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100" b="1" dirty="0" smtClean="0"/>
              <a:t> </a:t>
            </a:r>
            <a:r>
              <a:rPr lang="ru-RU" sz="2100" b="1" dirty="0" err="1" smtClean="0"/>
              <a:t>Бакалова</a:t>
            </a:r>
            <a:r>
              <a:rPr lang="ru-RU" sz="2100" b="1" dirty="0" smtClean="0"/>
              <a:t>  Н. Н. -воспитатель группы №2</a:t>
            </a:r>
            <a:r>
              <a:rPr lang="ru-RU" sz="2100" b="1" dirty="0" smtClean="0"/>
              <a:t>, ПСЗД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100" b="1" dirty="0" smtClean="0"/>
              <a:t> МБДОУ  «Детский  сад  общеразвивающего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100" b="1" dirty="0" smtClean="0"/>
              <a:t> </a:t>
            </a:r>
            <a:r>
              <a:rPr lang="ru-RU" sz="2100" b="1" dirty="0" smtClean="0"/>
              <a:t>вида  № </a:t>
            </a:r>
            <a:r>
              <a:rPr lang="ru-RU" sz="2100" b="1" dirty="0" smtClean="0"/>
              <a:t>144».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100" b="1" dirty="0" smtClean="0"/>
              <a:t>Город </a:t>
            </a:r>
            <a:r>
              <a:rPr lang="ru-RU" sz="2100" b="1" dirty="0" smtClean="0"/>
              <a:t>Воронеж.  Коминтерновский район.</a:t>
            </a:r>
            <a:endParaRPr lang="ru-RU" sz="1800" b="0" i="0" baseline="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3022263" y="478001"/>
            <a:ext cx="6336704" cy="838200"/>
          </a:xfrm>
        </p:spPr>
        <p:txBody>
          <a:bodyPr/>
          <a:lstStyle/>
          <a:p>
            <a:pPr marL="0" indent="0" algn="ctr" defTabSz="914400">
              <a:lnSpc>
                <a:spcPct val="85000"/>
              </a:lnSpc>
              <a:spcBef>
                <a:spcPts val="1800"/>
              </a:spcBef>
              <a:buNone/>
            </a:pPr>
            <a:r>
              <a:rPr lang="en-US" sz="3600" b="0" i="0" baseline="0" dirty="0" smtClean="0">
                <a:solidFill>
                  <a:srgbClr val="1E83DE"/>
                </a:solidFill>
                <a:latin typeface="Cambria"/>
                <a:ea typeface="+mn-ea"/>
                <a:cs typeface="+mn-cs"/>
              </a:rPr>
              <a:t>2018-2019</a:t>
            </a:r>
            <a:r>
              <a:rPr lang="ru-RU" sz="3600" b="0" i="0" baseline="0" dirty="0" smtClean="0">
                <a:solidFill>
                  <a:srgbClr val="1E83DE"/>
                </a:solidFill>
                <a:latin typeface="Cambria"/>
                <a:ea typeface="+mn-ea"/>
                <a:cs typeface="+mn-cs"/>
              </a:rPr>
              <a:t> </a:t>
            </a:r>
            <a:r>
              <a:rPr lang="ru-RU" sz="3600" b="0" i="0" baseline="0" dirty="0" smtClean="0">
                <a:solidFill>
                  <a:srgbClr val="1E83DE"/>
                </a:solidFill>
                <a:latin typeface="Cambria"/>
                <a:ea typeface="+mn-ea"/>
                <a:cs typeface="+mn-cs"/>
              </a:rPr>
              <a:t>учебный год</a:t>
            </a:r>
            <a:endParaRPr lang="ru-RU" sz="3600" b="0" i="0" baseline="0" dirty="0">
              <a:solidFill>
                <a:srgbClr val="1E83DE"/>
              </a:solidFill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892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3772" y="6189039"/>
            <a:ext cx="4392487" cy="612441"/>
          </a:xfrm>
        </p:spPr>
        <p:txBody>
          <a:bodyPr>
            <a:normAutofit/>
          </a:bodyPr>
          <a:lstStyle/>
          <a:p>
            <a:pPr algn="ctr"/>
            <a:r>
              <a:rPr lang="ru-RU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1.6. Рабочий сектор </a:t>
            </a:r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роектор)</a:t>
            </a:r>
            <a:endParaRPr lang="ru-RU" sz="16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18548" y="6189040"/>
            <a:ext cx="3124200" cy="61244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1.7. Рабочий сектор </a:t>
            </a:r>
            <a:endParaRPr lang="ru-RU" sz="16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(ИКТ для педагога ) ЭКРАН</a:t>
            </a:r>
            <a:endParaRPr lang="ru-RU" sz="16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BA101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  <a:endParaRPr lang="ru-RU" sz="1800" b="1" dirty="0">
              <a:solidFill>
                <a:srgbClr val="BA101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5" r="2965"/>
          <a:stretch>
            <a:fillRect/>
          </a:stretch>
        </p:blipFill>
        <p:spPr>
          <a:xfrm>
            <a:off x="477838" y="476250"/>
            <a:ext cx="3978275" cy="5638800"/>
          </a:xfrm>
        </p:spPr>
      </p:pic>
      <p:pic>
        <p:nvPicPr>
          <p:cNvPr id="9" name="Рисунок 8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84" r="2984"/>
          <a:stretch>
            <a:fillRect/>
          </a:stretch>
        </p:blipFill>
        <p:spPr>
          <a:xfrm>
            <a:off x="6238875" y="549275"/>
            <a:ext cx="3976688" cy="5638800"/>
          </a:xfrm>
        </p:spPr>
      </p:pic>
    </p:spTree>
    <p:extLst>
      <p:ext uri="{BB962C8B-B14F-4D97-AF65-F5344CB8AC3E}">
        <p14:creationId xmlns:p14="http://schemas.microsoft.com/office/powerpoint/2010/main" xmlns="" val="974783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2" b="4012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Хранение раздаточного материала для проведения  организованной образовательной деятельности.</a:t>
            </a:r>
            <a:endParaRPr lang="ru-RU" sz="1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err="1" smtClean="0"/>
              <a:t>Геоконты</a:t>
            </a:r>
            <a:r>
              <a:rPr lang="ru-RU" dirty="0" smtClean="0"/>
              <a:t>, </a:t>
            </a:r>
            <a:r>
              <a:rPr lang="ru-RU" dirty="0" err="1" smtClean="0"/>
              <a:t>игровизоры</a:t>
            </a:r>
            <a:r>
              <a:rPr lang="ru-RU" dirty="0" smtClean="0"/>
              <a:t>, </a:t>
            </a:r>
            <a:r>
              <a:rPr lang="ru-RU" dirty="0" err="1" smtClean="0"/>
              <a:t>геовизоры</a:t>
            </a:r>
            <a:r>
              <a:rPr lang="ru-RU" dirty="0" smtClean="0"/>
              <a:t> на каждого ребенка.</a:t>
            </a:r>
          </a:p>
          <a:p>
            <a:r>
              <a:rPr lang="ru-RU" dirty="0" smtClean="0"/>
              <a:t>Много пособий сделанных своими руками.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2" b="4012"/>
          <a:stretch>
            <a:fillRect/>
          </a:stretch>
        </p:blipFill>
        <p:spPr/>
      </p:pic>
      <p:pic>
        <p:nvPicPr>
          <p:cNvPr id="11" name="Рисунок 10"/>
          <p:cNvPicPr>
            <a:picLocks noGrp="1" noChangeAspect="1"/>
          </p:cNvPicPr>
          <p:nvPr>
            <p:ph type="pic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2" b="4012"/>
          <a:stretch>
            <a:fillRect/>
          </a:stretch>
        </p:blipFill>
        <p:spPr/>
      </p:pic>
      <p:pic>
        <p:nvPicPr>
          <p:cNvPr id="15" name="Рисунок 14"/>
          <p:cNvPicPr>
            <a:picLocks noGrp="1" noChangeAspect="1"/>
          </p:cNvPicPr>
          <p:nvPr>
            <p:ph type="pic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2" b="40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4053532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46" b="14946"/>
          <a:stretch>
            <a:fillRect/>
          </a:stretch>
        </p:blipFill>
        <p:spPr/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Хранение раздаточного материала.</a:t>
            </a:r>
          </a:p>
          <a:p>
            <a:r>
              <a:rPr lang="ru-RU" dirty="0" smtClean="0"/>
              <a:t>Карточки  для игр с блоками Дьенеша, детали «волшебной восьмерки </a:t>
            </a:r>
            <a:r>
              <a:rPr lang="ru-RU" dirty="0" err="1" smtClean="0"/>
              <a:t>Воскобовича</a:t>
            </a:r>
            <a:r>
              <a:rPr lang="ru-RU" dirty="0" smtClean="0"/>
              <a:t>» изготовлены своими руками.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45466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02124" y="6094420"/>
            <a:ext cx="4537207" cy="609600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Активный сектор 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13" b="2113"/>
          <a:stretch>
            <a:fillRect/>
          </a:stretch>
        </p:blipFill>
        <p:spPr>
          <a:xfrm>
            <a:off x="1773238" y="620713"/>
            <a:ext cx="7850187" cy="5638800"/>
          </a:xfrm>
        </p:spPr>
      </p:pic>
    </p:spTree>
    <p:extLst>
      <p:ext uri="{BB962C8B-B14F-4D97-AF65-F5344CB8AC3E}">
        <p14:creationId xmlns:p14="http://schemas.microsoft.com/office/powerpoint/2010/main" xmlns="" val="495679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3934172" y="260648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304552" y="5908560"/>
            <a:ext cx="5099785" cy="76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rgbClr val="407F21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6568429" y="5908560"/>
            <a:ext cx="4537207" cy="6096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Ширма позволяет трансформировать помещение группы . Например в кухню.</a:t>
            </a:r>
          </a:p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1" r="4551"/>
          <a:stretch>
            <a:fillRect/>
          </a:stretch>
        </p:blipFill>
        <p:spPr>
          <a:xfrm>
            <a:off x="6153150" y="609600"/>
            <a:ext cx="6035675" cy="4979988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61" r="9861"/>
          <a:stretch>
            <a:fillRect/>
          </a:stretch>
        </p:blipFill>
        <p:spPr>
          <a:xfrm>
            <a:off x="0" y="609600"/>
            <a:ext cx="6035040" cy="4907632"/>
          </a:xfrm>
        </p:spPr>
      </p:pic>
    </p:spTree>
    <p:extLst>
      <p:ext uri="{BB962C8B-B14F-4D97-AF65-F5344CB8AC3E}">
        <p14:creationId xmlns:p14="http://schemas.microsoft.com/office/powerpoint/2010/main" xmlns="" val="3801777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3934172" y="260648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304552" y="5908560"/>
            <a:ext cx="5099785" cy="76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Поликлиника.</a:t>
            </a:r>
            <a:r>
              <a:rPr lang="ru-RU" sz="1600" dirty="0" smtClean="0">
                <a:solidFill>
                  <a:srgbClr val="407F21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6568429" y="5908560"/>
            <a:ext cx="4537207" cy="609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Трансформация среды. </a:t>
            </a:r>
          </a:p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66" b="14966"/>
          <a:stretch>
            <a:fillRect/>
          </a:stretch>
        </p:blipFill>
        <p:spPr>
          <a:xfrm>
            <a:off x="0" y="609600"/>
            <a:ext cx="6035040" cy="4907632"/>
          </a:xfrm>
        </p:spPr>
      </p:pic>
      <p:pic>
        <p:nvPicPr>
          <p:cNvPr id="9" name="Рисунок 8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95" r="9395"/>
          <a:stretch>
            <a:fillRect/>
          </a:stretch>
        </p:blipFill>
        <p:spPr>
          <a:xfrm>
            <a:off x="6238875" y="549275"/>
            <a:ext cx="5314950" cy="4908550"/>
          </a:xfrm>
        </p:spPr>
      </p:pic>
    </p:spTree>
    <p:extLst>
      <p:ext uri="{BB962C8B-B14F-4D97-AF65-F5344CB8AC3E}">
        <p14:creationId xmlns:p14="http://schemas.microsoft.com/office/powerpoint/2010/main" xmlns="" val="2539814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94615" y="5933020"/>
            <a:ext cx="4671920" cy="82714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Центр конструирования.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09660" y="6148388"/>
            <a:ext cx="3124200" cy="61244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семья.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84" r="2984"/>
          <a:stretch>
            <a:fillRect/>
          </a:stretch>
        </p:blipFill>
        <p:spPr>
          <a:xfrm>
            <a:off x="7246938" y="390525"/>
            <a:ext cx="3976687" cy="5638800"/>
          </a:xfrm>
        </p:spPr>
      </p:pic>
      <p:pic>
        <p:nvPicPr>
          <p:cNvPr id="11" name="Рисунок 10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5" r="2965"/>
          <a:stretch>
            <a:fillRect/>
          </a:stretch>
        </p:blipFill>
        <p:spPr>
          <a:xfrm>
            <a:off x="1125538" y="396875"/>
            <a:ext cx="3978275" cy="5638800"/>
          </a:xfrm>
        </p:spPr>
      </p:pic>
    </p:spTree>
    <p:extLst>
      <p:ext uri="{BB962C8B-B14F-4D97-AF65-F5344CB8AC3E}">
        <p14:creationId xmlns:p14="http://schemas.microsoft.com/office/powerpoint/2010/main" xmlns="" val="4025718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94615" y="5933020"/>
            <a:ext cx="4671920" cy="82714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Салон красоты.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09660" y="6148388"/>
            <a:ext cx="3124200" cy="61244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Торговый Центр.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5" r="2965"/>
          <a:stretch>
            <a:fillRect/>
          </a:stretch>
        </p:blipFill>
        <p:spPr>
          <a:xfrm>
            <a:off x="1341438" y="549275"/>
            <a:ext cx="3978275" cy="5638800"/>
          </a:xfrm>
        </p:spPr>
      </p:pic>
      <p:pic>
        <p:nvPicPr>
          <p:cNvPr id="8" name="Рисунок 7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5" r="2965"/>
          <a:stretch>
            <a:fillRect/>
          </a:stretch>
        </p:blipFill>
        <p:spPr>
          <a:xfrm>
            <a:off x="7102475" y="549275"/>
            <a:ext cx="3978275" cy="5638800"/>
          </a:xfrm>
        </p:spPr>
      </p:pic>
    </p:spTree>
    <p:extLst>
      <p:ext uri="{BB962C8B-B14F-4D97-AF65-F5344CB8AC3E}">
        <p14:creationId xmlns:p14="http://schemas.microsoft.com/office/powerpoint/2010/main" xmlns="" val="3018612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94615" y="5933020"/>
            <a:ext cx="4671920" cy="82714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Физкультура и спорт.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09660" y="6148388"/>
            <a:ext cx="3124200" cy="61244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2.2.5. Активный сектор </a:t>
            </a:r>
            <a:endParaRPr lang="ru-RU" sz="1600" dirty="0" smtClean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5" r="2965"/>
          <a:stretch>
            <a:fillRect/>
          </a:stretch>
        </p:blipFill>
        <p:spPr>
          <a:xfrm>
            <a:off x="981075" y="549275"/>
            <a:ext cx="3978275" cy="5638800"/>
          </a:xfrm>
        </p:spPr>
      </p:pic>
      <p:pic>
        <p:nvPicPr>
          <p:cNvPr id="2" name="Рисунок 1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5" r="2965"/>
          <a:stretch>
            <a:fillRect/>
          </a:stretch>
        </p:blipFill>
        <p:spPr>
          <a:xfrm>
            <a:off x="6958013" y="476250"/>
            <a:ext cx="3978275" cy="5638800"/>
          </a:xfrm>
        </p:spPr>
      </p:pic>
    </p:spTree>
    <p:extLst>
      <p:ext uri="{BB962C8B-B14F-4D97-AF65-F5344CB8AC3E}">
        <p14:creationId xmlns:p14="http://schemas.microsoft.com/office/powerpoint/2010/main" xmlns="" val="2931705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6211361" y="5930708"/>
            <a:ext cx="5476644" cy="7750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Учим правила дорожного движения.  </a:t>
            </a:r>
          </a:p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537383" y="5941089"/>
            <a:ext cx="5040560" cy="7647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Парковка.  </a:t>
            </a:r>
          </a:p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61" r="9861"/>
          <a:stretch>
            <a:fillRect/>
          </a:stretch>
        </p:blipFill>
        <p:spPr>
          <a:xfrm>
            <a:off x="0" y="609600"/>
            <a:ext cx="6035040" cy="5195664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61" r="9861"/>
          <a:stretch>
            <a:fillRect/>
          </a:stretch>
        </p:blipFill>
        <p:spPr>
          <a:xfrm>
            <a:off x="6153785" y="609600"/>
            <a:ext cx="6035040" cy="5195664"/>
          </a:xfrm>
        </p:spPr>
      </p:pic>
    </p:spTree>
    <p:extLst>
      <p:ext uri="{BB962C8B-B14F-4D97-AF65-F5344CB8AC3E}">
        <p14:creationId xmlns:p14="http://schemas.microsoft.com/office/powerpoint/2010/main" xmlns="" val="3227890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3713" y="6237288"/>
            <a:ext cx="3961450" cy="393576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 в группу, нижняя левая точка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92603" y="6312744"/>
            <a:ext cx="3124200" cy="31812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Нижняя правая точка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Заголовок 2"/>
          <p:cNvSpPr txBox="1">
            <a:spLocks/>
          </p:cNvSpPr>
          <p:nvPr/>
        </p:nvSpPr>
        <p:spPr>
          <a:xfrm>
            <a:off x="121772" y="2980952"/>
            <a:ext cx="3550920" cy="3935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левая точка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Текст 3"/>
          <p:cNvSpPr txBox="1">
            <a:spLocks/>
          </p:cNvSpPr>
          <p:nvPr/>
        </p:nvSpPr>
        <p:spPr>
          <a:xfrm>
            <a:off x="4654252" y="2980952"/>
            <a:ext cx="3124200" cy="318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правая точка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Текст 3"/>
          <p:cNvSpPr txBox="1">
            <a:spLocks/>
          </p:cNvSpPr>
          <p:nvPr/>
        </p:nvSpPr>
        <p:spPr>
          <a:xfrm>
            <a:off x="8542685" y="260648"/>
            <a:ext cx="3168352" cy="5976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Групповое</a:t>
            </a:r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помещение</a:t>
            </a:r>
          </a:p>
          <a:p>
            <a:pPr algn="ctr"/>
            <a:r>
              <a:rPr lang="ru-RU" sz="1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Образовательная  тема « Наш любимый детский сад»</a:t>
            </a:r>
          </a:p>
          <a:p>
            <a:r>
              <a:rPr lang="ru-RU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Помещение  используется  как  игровая  комната , включает  в себя: «Рабочий сектор », «Активный  сектор», «Спокойный сектор».  Модули практически полностью  обеспечивают,  познавательную, </a:t>
            </a:r>
            <a:r>
              <a:rPr lang="ru-RU" sz="1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исследо-вательскую</a:t>
            </a:r>
            <a:r>
              <a:rPr lang="ru-RU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творческую активность всех  воспитанников.</a:t>
            </a:r>
          </a:p>
          <a:p>
            <a:endParaRPr lang="ru-RU" sz="1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142" b="24142"/>
          <a:stretch>
            <a:fillRect/>
          </a:stretch>
        </p:blipFill>
        <p:spPr>
          <a:xfrm>
            <a:off x="233363" y="3433763"/>
            <a:ext cx="3978275" cy="2743200"/>
          </a:xfrm>
        </p:spPr>
      </p:pic>
      <p:pic>
        <p:nvPicPr>
          <p:cNvPr id="26" name="Рисунок 25"/>
          <p:cNvPicPr>
            <a:picLocks noGrp="1" noChangeAspect="1"/>
          </p:cNvPicPr>
          <p:nvPr>
            <p:ph type="pic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30" b="4030"/>
          <a:stretch>
            <a:fillRect/>
          </a:stretch>
        </p:blipFill>
        <p:spPr>
          <a:xfrm>
            <a:off x="4624388" y="3467100"/>
            <a:ext cx="3978275" cy="2743200"/>
          </a:xfrm>
        </p:spPr>
      </p:pic>
      <p:pic>
        <p:nvPicPr>
          <p:cNvPr id="25" name="Рисунок 24"/>
          <p:cNvPicPr>
            <a:picLocks noGrp="1" noChangeAspect="1"/>
          </p:cNvPicPr>
          <p:nvPr>
            <p:ph type="pic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2" b="4012"/>
          <a:stretch>
            <a:fillRect/>
          </a:stretch>
        </p:blipFill>
        <p:spPr>
          <a:xfrm>
            <a:off x="190500" y="239713"/>
            <a:ext cx="3976688" cy="2743200"/>
          </a:xfrm>
        </p:spPr>
      </p:pic>
      <p:pic>
        <p:nvPicPr>
          <p:cNvPr id="28" name="Рисунок 27"/>
          <p:cNvPicPr>
            <a:picLocks noGrp="1" noChangeAspect="1"/>
          </p:cNvPicPr>
          <p:nvPr>
            <p:ph type="pic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142" b="24142"/>
          <a:stretch>
            <a:fillRect/>
          </a:stretch>
        </p:blipFill>
        <p:spPr>
          <a:xfrm>
            <a:off x="4510088" y="238125"/>
            <a:ext cx="3978275" cy="2743200"/>
          </a:xfrm>
        </p:spPr>
      </p:pic>
    </p:spTree>
    <p:extLst>
      <p:ext uri="{BB962C8B-B14F-4D97-AF65-F5344CB8AC3E}">
        <p14:creationId xmlns:p14="http://schemas.microsoft.com/office/powerpoint/2010/main" xmlns="" val="2705085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Спокойный сектор. «Творческая мастерская».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2413" y="2381250"/>
            <a:ext cx="4419600" cy="33147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9263" y="1828800"/>
            <a:ext cx="3314700" cy="4419600"/>
          </a:xfrm>
        </p:spPr>
      </p:pic>
    </p:spTree>
    <p:extLst>
      <p:ext uri="{BB962C8B-B14F-4D97-AF65-F5344CB8AC3E}">
        <p14:creationId xmlns:p14="http://schemas.microsoft.com/office/powerpoint/2010/main" xmlns="" val="956297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50" b="3450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артисты.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Развитие творческих способностей воспитанников, придумывание своих сказок . Показ сказок малышам.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68223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5" r="2965"/>
          <a:stretch>
            <a:fillRect/>
          </a:stretch>
        </p:blipFill>
        <p:spPr>
          <a:xfrm>
            <a:off x="112713" y="415925"/>
            <a:ext cx="3978275" cy="5638800"/>
          </a:xfrm>
        </p:spPr>
      </p:pic>
      <p:pic>
        <p:nvPicPr>
          <p:cNvPr id="13" name="Рисунок 12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35" r="6435"/>
          <a:stretch>
            <a:fillRect/>
          </a:stretch>
        </p:blipFill>
        <p:spPr>
          <a:xfrm>
            <a:off x="8304213" y="415925"/>
            <a:ext cx="3694112" cy="5653088"/>
          </a:xfrm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СПОКОЙНЫЙ СЕКТОР</a:t>
            </a:r>
            <a:endParaRPr lang="ru-RU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-344502" y="6149069"/>
            <a:ext cx="4671920" cy="8271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Речевое развитие .</a:t>
            </a:r>
            <a:b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4090578" y="6097506"/>
            <a:ext cx="4095360" cy="702264"/>
          </a:xfrm>
          <a:prstGeom prst="rect">
            <a:avLst/>
          </a:prstGeom>
        </p:spPr>
        <p:txBody>
          <a:bodyPr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40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09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795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646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506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0195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 музей «Динозавры».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95179" y="6156250"/>
            <a:ext cx="3312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Уголок  уединения.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84" r="2984"/>
          <a:stretch>
            <a:fillRect/>
          </a:stretch>
        </p:blipFill>
        <p:spPr>
          <a:xfrm>
            <a:off x="4149725" y="458788"/>
            <a:ext cx="3976688" cy="5638800"/>
          </a:xfrm>
        </p:spPr>
      </p:pic>
    </p:spTree>
    <p:extLst>
      <p:ext uri="{BB962C8B-B14F-4D97-AF65-F5344CB8AC3E}">
        <p14:creationId xmlns:p14="http://schemas.microsoft.com/office/powerpoint/2010/main" xmlns="" val="903871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С</a:t>
            </a:r>
            <a:r>
              <a:rPr lang="ru-RU" dirty="0" smtClean="0"/>
              <a:t>покойный сектор. Мини музей « Динозавры»</a:t>
            </a:r>
          </a:p>
          <a:p>
            <a:r>
              <a:rPr lang="ru-RU" sz="1200" dirty="0" smtClean="0"/>
              <a:t>Дети очень любят этих вымерших животных,  в музеи книги и журналы о них, создан журнал с описанием  размеров, образа их жизни, питание. Дети могут играть ими , собирать разрезные картинки с их изображением. С удовольствием  вместе с родителя-ми пополняют коллекцию новыми книгами, журналами, игрушками про них.</a:t>
            </a:r>
            <a:endParaRPr lang="ru-RU" sz="1200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46" b="14946"/>
          <a:stretch>
            <a:fillRect/>
          </a:stretch>
        </p:blipFill>
        <p:spPr>
          <a:xfrm>
            <a:off x="549795" y="608076"/>
            <a:ext cx="5485243" cy="5641848"/>
          </a:xfrm>
        </p:spPr>
      </p:pic>
    </p:spTree>
    <p:extLst>
      <p:ext uri="{BB962C8B-B14F-4D97-AF65-F5344CB8AC3E}">
        <p14:creationId xmlns:p14="http://schemas.microsoft.com/office/powerpoint/2010/main" xmlns="" val="948851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-89043" y="6031258"/>
            <a:ext cx="4060501" cy="6401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rgbClr val="FF9933"/>
                </a:solidFill>
              </a:rPr>
              <a:t>Информация о питании детей.</a:t>
            </a:r>
          </a:p>
          <a:p>
            <a:pPr algn="ctr"/>
            <a:r>
              <a:rPr lang="ru-RU" sz="1800" dirty="0" smtClean="0">
                <a:solidFill>
                  <a:srgbClr val="FF9933"/>
                </a:solidFill>
              </a:rPr>
              <a:t> </a:t>
            </a:r>
            <a:endParaRPr lang="ru-RU" sz="1800" dirty="0">
              <a:solidFill>
                <a:srgbClr val="FF9933"/>
              </a:solidFill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8086776" y="5969123"/>
            <a:ext cx="4105826" cy="7022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solidFill>
                  <a:srgbClr val="FF9933"/>
                </a:solidFill>
              </a:rPr>
              <a:t>На стенде расписание , примерный режим дня, рекомендации для родителей.</a:t>
            </a:r>
            <a:endParaRPr lang="ru-RU" sz="1800" dirty="0">
              <a:solidFill>
                <a:srgbClr val="FF9933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solidFill>
                  <a:srgbClr val="FF9933"/>
                </a:solidFill>
              </a:rPr>
              <a:t> </a:t>
            </a:r>
            <a:endParaRPr lang="ru-RU" sz="2200" dirty="0">
              <a:solidFill>
                <a:srgbClr val="FF9933"/>
              </a:solidFill>
            </a:endParaRP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4164745" y="5867302"/>
            <a:ext cx="4164899" cy="8040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FF9933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solidFill>
                  <a:srgbClr val="FF9933"/>
                </a:solidFill>
              </a:rPr>
              <a:t> </a:t>
            </a:r>
            <a:r>
              <a:rPr lang="ru-RU" sz="2000" dirty="0" smtClean="0">
                <a:solidFill>
                  <a:srgbClr val="FF9933"/>
                </a:solidFill>
              </a:rPr>
              <a:t> </a:t>
            </a:r>
            <a:r>
              <a:rPr lang="ru-RU" sz="2000" dirty="0">
                <a:solidFill>
                  <a:srgbClr val="FF9933"/>
                </a:solidFill>
              </a:rPr>
              <a:t>В</a:t>
            </a:r>
            <a:r>
              <a:rPr lang="ru-RU" sz="2000" dirty="0" smtClean="0">
                <a:solidFill>
                  <a:srgbClr val="FF9933"/>
                </a:solidFill>
              </a:rPr>
              <a:t>ыставка </a:t>
            </a:r>
            <a:r>
              <a:rPr lang="ru-RU" sz="2000" smtClean="0">
                <a:solidFill>
                  <a:srgbClr val="FF9933"/>
                </a:solidFill>
              </a:rPr>
              <a:t>детских работ.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2000" dirty="0">
              <a:solidFill>
                <a:srgbClr val="FF9933"/>
              </a:solidFill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3502124" y="44059"/>
            <a:ext cx="5832648" cy="3529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FF9933"/>
                </a:solidFill>
              </a:rPr>
              <a:t>4</a:t>
            </a:r>
            <a:r>
              <a:rPr lang="ru-RU" sz="1800" b="1" dirty="0" smtClean="0">
                <a:solidFill>
                  <a:srgbClr val="FF9933"/>
                </a:solidFill>
              </a:rPr>
              <a:t>. </a:t>
            </a:r>
            <a:r>
              <a:rPr lang="ru-RU" sz="1800" b="1" dirty="0">
                <a:solidFill>
                  <a:srgbClr val="FF99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среды для диалога с родителями</a:t>
            </a:r>
            <a:endParaRPr lang="ru-RU" sz="1800" b="1" dirty="0">
              <a:solidFill>
                <a:srgbClr val="FF9933"/>
              </a:solidFill>
            </a:endParaRP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5" r="2965"/>
          <a:stretch>
            <a:fillRect/>
          </a:stretch>
        </p:blipFill>
        <p:spPr>
          <a:xfrm>
            <a:off x="4164745" y="392458"/>
            <a:ext cx="3978275" cy="5638800"/>
          </a:xfrm>
        </p:spPr>
      </p:pic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5" r="2965"/>
          <a:stretch>
            <a:fillRect/>
          </a:stretch>
        </p:blipFill>
        <p:spPr>
          <a:xfrm>
            <a:off x="117475" y="360363"/>
            <a:ext cx="3978275" cy="5638800"/>
          </a:xfrm>
        </p:spPr>
      </p:pic>
      <p:pic>
        <p:nvPicPr>
          <p:cNvPr id="13" name="Рисунок 12"/>
          <p:cNvPicPr>
            <a:picLocks noGrp="1" noChangeAspect="1"/>
          </p:cNvPicPr>
          <p:nvPr>
            <p:ph type="pic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5" r="2965"/>
          <a:stretch>
            <a:fillRect/>
          </a:stretch>
        </p:blipFill>
        <p:spPr>
          <a:xfrm>
            <a:off x="8214327" y="364138"/>
            <a:ext cx="3978275" cy="5638800"/>
          </a:xfrm>
        </p:spPr>
      </p:pic>
    </p:spTree>
    <p:extLst>
      <p:ext uri="{BB962C8B-B14F-4D97-AF65-F5344CB8AC3E}">
        <p14:creationId xmlns:p14="http://schemas.microsoft.com/office/powerpoint/2010/main" xmlns="" val="2213216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Вид из центра группы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dirty="0"/>
              <a:t>Н</a:t>
            </a:r>
            <a:r>
              <a:rPr lang="ru-RU" dirty="0" smtClean="0"/>
              <a:t>а вход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2413" y="2839641"/>
            <a:ext cx="4416425" cy="331231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Рабочий сектор, правый угол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9988" y="2839641"/>
            <a:ext cx="4416425" cy="3312318"/>
          </a:xfrm>
        </p:spPr>
      </p:pic>
    </p:spTree>
    <p:extLst>
      <p:ext uri="{BB962C8B-B14F-4D97-AF65-F5344CB8AC3E}">
        <p14:creationId xmlns:p14="http://schemas.microsoft.com/office/powerpoint/2010/main" xmlns="" val="2059171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132" b="24132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Помещение для приема воспитанников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ru-RU" sz="1200" dirty="0" smtClean="0"/>
              <a:t>Раздевалка оформлена в соответствии с временем года . </a:t>
            </a:r>
            <a:r>
              <a:rPr lang="ru-RU" sz="1200" dirty="0"/>
              <a:t> </a:t>
            </a:r>
            <a:r>
              <a:rPr lang="ru-RU" sz="1200" dirty="0" smtClean="0"/>
              <a:t>На правых фотографиях видны стенды с информацией для родителей (чем заняться с ребенком осенью на прогулке), стихи,  осенние приметы , игры дома. </a:t>
            </a:r>
            <a:r>
              <a:rPr lang="ru-RU" sz="1200" dirty="0"/>
              <a:t>З</a:t>
            </a:r>
            <a:r>
              <a:rPr lang="ru-RU" sz="1200" dirty="0" smtClean="0"/>
              <a:t>десь выставляются работы детей.</a:t>
            </a:r>
          </a:p>
          <a:p>
            <a:r>
              <a:rPr lang="ru-RU" sz="1200" dirty="0" smtClean="0"/>
              <a:t>Выставлены работы детей с родителями «Осень золотая». </a:t>
            </a:r>
            <a:endParaRPr lang="ru-RU" sz="1200" dirty="0"/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132" b="24132"/>
          <a:stretch>
            <a:fillRect/>
          </a:stretch>
        </p:blipFill>
        <p:spPr/>
      </p:pic>
      <p:pic>
        <p:nvPicPr>
          <p:cNvPr id="11" name="Рисунок 10"/>
          <p:cNvPicPr>
            <a:picLocks noGrp="1" noChangeAspect="1"/>
          </p:cNvPicPr>
          <p:nvPr>
            <p:ph type="pic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132" b="24132"/>
          <a:stretch>
            <a:fillRect/>
          </a:stretch>
        </p:blipFill>
        <p:spPr/>
      </p:pic>
      <p:pic>
        <p:nvPicPr>
          <p:cNvPr id="15" name="Рисунок 14"/>
          <p:cNvPicPr>
            <a:picLocks noGrp="1" noChangeAspect="1"/>
          </p:cNvPicPr>
          <p:nvPr>
            <p:ph type="pic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132" b="241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795577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РАБОЧИЙ СЕКТОР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«Фиолетовый лес». С дополнительными играми  В. В. </a:t>
            </a:r>
            <a:r>
              <a:rPr lang="ru-RU" dirty="0" err="1" smtClean="0"/>
              <a:t>Воскобовича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8013" y="1828800"/>
            <a:ext cx="5892800" cy="4419600"/>
          </a:xfrm>
        </p:spPr>
      </p:pic>
    </p:spTree>
    <p:extLst>
      <p:ext uri="{BB962C8B-B14F-4D97-AF65-F5344CB8AC3E}">
        <p14:creationId xmlns:p14="http://schemas.microsoft.com/office/powerpoint/2010/main" xmlns="" val="726723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331152" y="6187064"/>
            <a:ext cx="3550920" cy="5364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4184974" y="5758252"/>
            <a:ext cx="3550920" cy="1093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 «Живая и неживая природа»</a:t>
            </a:r>
          </a:p>
          <a:p>
            <a:pPr algn="ctr"/>
            <a:r>
              <a:rPr lang="ru-RU" sz="11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Познавательно-исследовательская деятельность» </a:t>
            </a:r>
          </a:p>
          <a:p>
            <a:pPr algn="ctr"/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8593534" y="6097506"/>
            <a:ext cx="3550920" cy="7022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Календарь погоды. </a:t>
            </a:r>
          </a:p>
          <a:p>
            <a:pPr algn="ctr"/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  <a:endParaRPr lang="ru-RU" sz="1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84" r="2984"/>
          <a:stretch>
            <a:fillRect/>
          </a:stretch>
        </p:blipFill>
        <p:spPr>
          <a:xfrm>
            <a:off x="4294212" y="548264"/>
            <a:ext cx="3766045" cy="5638800"/>
          </a:xfrm>
        </p:spPr>
      </p:pic>
      <p:pic>
        <p:nvPicPr>
          <p:cNvPr id="17" name="Рисунок 16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5" r="2965"/>
          <a:stretch>
            <a:fillRect/>
          </a:stretch>
        </p:blipFill>
        <p:spPr>
          <a:xfrm>
            <a:off x="8110636" y="524065"/>
            <a:ext cx="3905632" cy="5638800"/>
          </a:xfrm>
        </p:spPr>
      </p:pic>
      <p:pic>
        <p:nvPicPr>
          <p:cNvPr id="19" name="Рисунок 18"/>
          <p:cNvPicPr>
            <a:picLocks noGrp="1" noChangeAspect="1"/>
          </p:cNvPicPr>
          <p:nvPr>
            <p:ph type="pic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84" r="2984"/>
          <a:stretch>
            <a:fillRect/>
          </a:stretch>
        </p:blipFill>
        <p:spPr>
          <a:xfrm>
            <a:off x="208287" y="620688"/>
            <a:ext cx="3976687" cy="5566376"/>
          </a:xfrm>
        </p:spPr>
      </p:pic>
    </p:spTree>
    <p:extLst>
      <p:ext uri="{BB962C8B-B14F-4D97-AF65-F5344CB8AC3E}">
        <p14:creationId xmlns:p14="http://schemas.microsoft.com/office/powerpoint/2010/main" xmlns="" val="369464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2" b="4012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Рабочий сектор </a:t>
            </a:r>
            <a:br>
              <a:rPr lang="ru-RU" dirty="0" smtClean="0"/>
            </a:br>
            <a:r>
              <a:rPr lang="ru-RU" sz="1200" dirty="0" smtClean="0"/>
              <a:t>Центр</a:t>
            </a:r>
            <a:r>
              <a:rPr lang="ru-RU" dirty="0" smtClean="0"/>
              <a:t> </a:t>
            </a:r>
            <a:r>
              <a:rPr lang="ru-RU" sz="1200" dirty="0" smtClean="0"/>
              <a:t>«МАТЕМАТИЧЕСКОЕ РАЗВИТИЕ»</a:t>
            </a:r>
            <a:endParaRPr lang="ru-RU" sz="1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200" dirty="0" smtClean="0"/>
              <a:t>Игры </a:t>
            </a:r>
            <a:r>
              <a:rPr lang="ru-RU" sz="1200" dirty="0" err="1" smtClean="0"/>
              <a:t>Воскобовича</a:t>
            </a:r>
            <a:r>
              <a:rPr lang="ru-RU" sz="1200" dirty="0" smtClean="0"/>
              <a:t>, палочки Кюизенера, пособия сделанные своими руками для работы с блоками Дьенеша . </a:t>
            </a:r>
            <a:r>
              <a:rPr lang="ru-RU" sz="1200" dirty="0" err="1" smtClean="0"/>
              <a:t>Демонстра-ционный</a:t>
            </a:r>
            <a:r>
              <a:rPr lang="ru-RU" sz="1200" dirty="0" smtClean="0"/>
              <a:t> материал . Самодельные пена-</a:t>
            </a:r>
            <a:r>
              <a:rPr lang="ru-RU" sz="1200" dirty="0" err="1" smtClean="0"/>
              <a:t>лы</a:t>
            </a:r>
            <a:r>
              <a:rPr lang="ru-RU" sz="1200" dirty="0" smtClean="0"/>
              <a:t> с геометрическими фигурами. Многочисленный  печатный  материал по ФЭМП  в свободной игре и образовательной деятельности.</a:t>
            </a:r>
            <a:endParaRPr lang="ru-RU" sz="1200" dirty="0"/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2" b="4012"/>
          <a:stretch>
            <a:fillRect/>
          </a:stretch>
        </p:blipFill>
        <p:spPr/>
      </p:pic>
      <p:pic>
        <p:nvPicPr>
          <p:cNvPr id="13" name="Рисунок 12"/>
          <p:cNvPicPr>
            <a:picLocks noGrp="1" noChangeAspect="1"/>
          </p:cNvPicPr>
          <p:nvPr>
            <p:ph type="pic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2" b="4012"/>
          <a:stretch>
            <a:fillRect/>
          </a:stretch>
        </p:blipFill>
        <p:spPr/>
      </p:pic>
      <p:pic>
        <p:nvPicPr>
          <p:cNvPr id="5" name="Рисунок 4"/>
          <p:cNvPicPr>
            <a:picLocks noGrp="1" noChangeAspect="1"/>
          </p:cNvPicPr>
          <p:nvPr>
            <p:ph type="pic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2" b="40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09429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83" r="9883"/>
          <a:stretch>
            <a:fillRect/>
          </a:stretch>
        </p:blipFill>
        <p:spPr/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В ГРУППЕ МНОГО  ИГР В. В. ВОСКОБОВИЧА  ДЛЯ РАЗВИТИЯ РЕЧИ И ФЭМП ДЕТЕЙ.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63776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3772" y="6189039"/>
            <a:ext cx="4392487" cy="612441"/>
          </a:xfrm>
        </p:spPr>
        <p:txBody>
          <a:bodyPr>
            <a:normAutofit/>
          </a:bodyPr>
          <a:lstStyle/>
          <a:p>
            <a:pPr algn="ctr"/>
            <a:r>
              <a:rPr lang="ru-RU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1.6. Рабочий сектор </a:t>
            </a:r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методическая литература педагога)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18548" y="6189040"/>
            <a:ext cx="3124200" cy="61244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1.7. Рабочий сектор </a:t>
            </a:r>
            <a:endParaRPr lang="ru-RU" sz="16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(ИКТ для педагога)</a:t>
            </a:r>
            <a:endParaRPr lang="ru-RU" sz="16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BA101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  <a:endParaRPr lang="ru-RU" sz="1800" b="1" dirty="0">
              <a:solidFill>
                <a:srgbClr val="BA101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5" r="2965"/>
          <a:stretch>
            <a:fillRect/>
          </a:stretch>
        </p:blipFill>
        <p:spPr>
          <a:xfrm>
            <a:off x="541338" y="473075"/>
            <a:ext cx="3978275" cy="5638800"/>
          </a:xfrm>
        </p:spPr>
      </p:pic>
      <p:pic>
        <p:nvPicPr>
          <p:cNvPr id="5" name="Рисунок 4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43" r="23543"/>
          <a:stretch>
            <a:fillRect/>
          </a:stretch>
        </p:blipFill>
        <p:spPr>
          <a:xfrm>
            <a:off x="6891338" y="473075"/>
            <a:ext cx="3978275" cy="5638800"/>
          </a:xfrm>
        </p:spPr>
      </p:pic>
    </p:spTree>
    <p:extLst>
      <p:ext uri="{BB962C8B-B14F-4D97-AF65-F5344CB8AC3E}">
        <p14:creationId xmlns:p14="http://schemas.microsoft.com/office/powerpoint/2010/main" xmlns="" val="2664464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uationAlbum_16x9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110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6313D3F-4C96-479C-A8EF-55F4C04482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Альбом для фотографий с выпускного вечера с черным фоном (широкоэкранный формат)</Template>
  <TotalTime>0</TotalTime>
  <Words>572</Words>
  <Application>Microsoft Office PowerPoint</Application>
  <PresentationFormat>Произвольный</PresentationFormat>
  <Paragraphs>102</Paragraphs>
  <Slides>24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GraduationAlbum_16x9</vt:lpstr>
      <vt:lpstr>2 подготовительная к школе группа (35 воспитанников)   </vt:lpstr>
      <vt:lpstr>Вход в группу, нижняя левая точка</vt:lpstr>
      <vt:lpstr>Вид из центра группы</vt:lpstr>
      <vt:lpstr>Помещение для приема воспитанников</vt:lpstr>
      <vt:lpstr>РАБОЧИЙ СЕКТОР       «Фиолетовый лес». С дополнительными играми  В. В. Воскобовича.</vt:lpstr>
      <vt:lpstr>Слайд 6</vt:lpstr>
      <vt:lpstr>Рабочий сектор  Центр «МАТЕМАТИЧЕСКОЕ РАЗВИТИЕ»</vt:lpstr>
      <vt:lpstr>Слайд 8</vt:lpstr>
      <vt:lpstr>1.6. Рабочий сектор  (методическая литература педагога)</vt:lpstr>
      <vt:lpstr>1.6. Рабочий сектор  (Проектор)</vt:lpstr>
      <vt:lpstr>Хранение раздаточного материала для проведения  организованной образовательной деятельности.</vt:lpstr>
      <vt:lpstr>Слайд 12</vt:lpstr>
      <vt:lpstr>  Активный сектор   </vt:lpstr>
      <vt:lpstr>Слайд 14</vt:lpstr>
      <vt:lpstr>Слайд 15</vt:lpstr>
      <vt:lpstr> Центр конструирования. </vt:lpstr>
      <vt:lpstr> Салон красоты. </vt:lpstr>
      <vt:lpstr> Физкультура и спорт. </vt:lpstr>
      <vt:lpstr>Слайд 19</vt:lpstr>
      <vt:lpstr>Спокойный сектор. «Творческая мастерская».</vt:lpstr>
      <vt:lpstr>Мы артисты.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2018-04-22T15:15:56Z</dcterms:created>
  <dcterms:modified xsi:type="dcterms:W3CDTF">2018-11-26T12:57:53Z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TC028133329991</vt:lpwstr>
  </property>
</Properties>
</file>