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6"/>
  </p:notesMasterIdLst>
  <p:handoutMasterIdLst>
    <p:handoutMasterId r:id="rId17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8" r:id="rId14"/>
    <p:sldId id="301" r:id="rId15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1"/>
          </p14:sldIdLst>
        </p14:section>
        <p14:section name="Раздел без заголовка" id="{EFDDF50C-AD5A-4B1F-98F3-724910AB5C93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29" autoAdjust="0"/>
  </p:normalViewPr>
  <p:slideViewPr>
    <p:cSldViewPr showGuides="1">
      <p:cViewPr>
        <p:scale>
          <a:sx n="65" d="100"/>
          <a:sy n="65" d="100"/>
        </p:scale>
        <p:origin x="-1315" y="-864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09.09.2021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09.09.2021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478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706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09354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71415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7688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921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1820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90084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34855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916662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35785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8726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3259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820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07164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9937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1587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13877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209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09.09.2021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Cambria"/>
              </a:rPr>
              <a:t>Развивающая предметно-пространственная среда кабинета педагога-психолога</a:t>
            </a: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Жерегеля М.А.  Педагог-психолог ВКК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МБДОУ «Детский сад общеразвивающего вида №144»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г. Воронежа Коминтерновского района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en-US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2021-2022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9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73932" y="5933020"/>
            <a:ext cx="7056783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Резиновые, пластмассовые, деревянные игрушки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49" r="7349"/>
          <a:stretch>
            <a:fillRect/>
          </a:stretch>
        </p:blipFill>
        <p:spPr>
          <a:xfrm>
            <a:off x="981844" y="620688"/>
            <a:ext cx="3978275" cy="5638800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532" b="13532"/>
          <a:stretch>
            <a:fillRect/>
          </a:stretch>
        </p:blipFill>
        <p:spPr>
          <a:xfrm>
            <a:off x="6526460" y="620688"/>
            <a:ext cx="3977640" cy="5638800"/>
          </a:xfrm>
        </p:spPr>
      </p:pic>
    </p:spTree>
    <p:extLst>
      <p:ext uri="{BB962C8B-B14F-4D97-AF65-F5344CB8AC3E}">
        <p14:creationId xmlns:p14="http://schemas.microsoft.com/office/powerpoint/2010/main" xmlns="" val="402571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Мягкие игрушки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Кукольный театр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39" r="4939"/>
          <a:stretch>
            <a:fillRect/>
          </a:stretch>
        </p:blipFill>
        <p:spPr>
          <a:xfrm>
            <a:off x="333375" y="609600"/>
            <a:ext cx="5702300" cy="5299075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873" b="21873"/>
          <a:stretch>
            <a:fillRect/>
          </a:stretch>
        </p:blipFill>
        <p:spPr>
          <a:xfrm>
            <a:off x="6211888" y="641350"/>
            <a:ext cx="5715000" cy="5321300"/>
          </a:xfrm>
        </p:spPr>
      </p:pic>
    </p:spTree>
    <p:extLst>
      <p:ext uri="{BB962C8B-B14F-4D97-AF65-F5344CB8AC3E}">
        <p14:creationId xmlns:p14="http://schemas.microsoft.com/office/powerpoint/2010/main" xmlns="" val="104246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85" r="18485"/>
          <a:stretch>
            <a:fillRect/>
          </a:stretch>
        </p:blipFill>
        <p:spPr>
          <a:xfrm>
            <a:off x="2580046" y="424288"/>
            <a:ext cx="6768752" cy="5302171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5"/>
            <a:ext cx="4095360" cy="351131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Подушки для релаксации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87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765820" y="6031258"/>
            <a:ext cx="4536504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Стенд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7061627" y="6154834"/>
            <a:ext cx="4105826" cy="3929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Консультирование </a:t>
            </a: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1270000" y="420688"/>
            <a:ext cx="3978275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7031038" y="396875"/>
            <a:ext cx="3976687" cy="5638800"/>
          </a:xfrm>
        </p:spPr>
      </p:pic>
    </p:spTree>
    <p:extLst>
      <p:ext uri="{BB962C8B-B14F-4D97-AF65-F5344CB8AC3E}">
        <p14:creationId xmlns:p14="http://schemas.microsoft.com/office/powerpoint/2010/main" xmlns="" val="221321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9478787" y="1646806"/>
            <a:ext cx="2359655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42" b="24142"/>
          <a:stretch>
            <a:fillRect/>
          </a:stretch>
        </p:blipFill>
        <p:spPr>
          <a:xfrm>
            <a:off x="333772" y="329208"/>
            <a:ext cx="3978275" cy="27432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42" b="24142"/>
          <a:stretch>
            <a:fillRect/>
          </a:stretch>
        </p:blipFill>
        <p:spPr>
          <a:xfrm>
            <a:off x="4870276" y="376660"/>
            <a:ext cx="4200826" cy="2648296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42" b="24142"/>
          <a:stretch>
            <a:fillRect/>
          </a:stretch>
        </p:blipFill>
        <p:spPr>
          <a:xfrm>
            <a:off x="333772" y="3392326"/>
            <a:ext cx="3978275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42" b="24142"/>
          <a:stretch>
            <a:fillRect/>
          </a:stretch>
        </p:blipFill>
        <p:spPr>
          <a:xfrm>
            <a:off x="4735968" y="3374528"/>
            <a:ext cx="4310772" cy="2743200"/>
          </a:xfrm>
        </p:spPr>
      </p:pic>
      <p:sp>
        <p:nvSpPr>
          <p:cNvPr id="12" name="Прямоугольник 11"/>
          <p:cNvSpPr/>
          <p:nvPr/>
        </p:nvSpPr>
        <p:spPr>
          <a:xfrm flipH="1">
            <a:off x="9478787" y="1484784"/>
            <a:ext cx="2520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 используется </a:t>
            </a: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игровая комната, включает в себя «Рабочий сектор», «Активный сектор», «Спокойный сектор»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508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90356" y="1124744"/>
            <a:ext cx="6408712" cy="1185664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1. Рабочий сектор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26460" y="3068960"/>
            <a:ext cx="4969255" cy="18288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ru-RU" dirty="0">
                <a:latin typeface="Calibri" panose="020F0502020204030204" pitchFamily="34" charset="0"/>
              </a:rPr>
              <a:t>Рабочий </a:t>
            </a:r>
            <a:r>
              <a:rPr lang="ru-RU" dirty="0" smtClean="0">
                <a:latin typeface="Calibri" panose="020F0502020204030204" pitchFamily="34" charset="0"/>
              </a:rPr>
              <a:t>стол педагога-психолога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54" r="23554"/>
          <a:stretch>
            <a:fillRect/>
          </a:stretch>
        </p:blipFill>
        <p:spPr>
          <a:xfrm>
            <a:off x="477788" y="332656"/>
            <a:ext cx="5616624" cy="6070848"/>
          </a:xfrm>
        </p:spPr>
      </p:pic>
    </p:spTree>
    <p:extLst>
      <p:ext uri="{BB962C8B-B14F-4D97-AF65-F5344CB8AC3E}">
        <p14:creationId xmlns:p14="http://schemas.microsoft.com/office/powerpoint/2010/main" xmlns="" val="138967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6309320"/>
            <a:ext cx="3550920" cy="414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Рабочий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30" r="10530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18" r="8818"/>
          <a:stretch>
            <a:fillRect/>
          </a:stretch>
        </p:blipFill>
        <p:spPr>
          <a:xfrm>
            <a:off x="7966620" y="458706"/>
            <a:ext cx="3976688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3971296" y="458706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3694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693812" y="6031258"/>
            <a:ext cx="3277646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765820" y="415925"/>
            <a:ext cx="4766554" cy="5638800"/>
          </a:xfrm>
        </p:spPr>
      </p:pic>
      <p:sp>
        <p:nvSpPr>
          <p:cNvPr id="12" name="Прямоугольник 11"/>
          <p:cNvSpPr/>
          <p:nvPr/>
        </p:nvSpPr>
        <p:spPr>
          <a:xfrm flipH="1">
            <a:off x="6958508" y="2492896"/>
            <a:ext cx="41044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ru-RU" sz="2000" dirty="0" smtClean="0">
                <a:solidFill>
                  <a:prstClr val="white"/>
                </a:solidFill>
                <a:latin typeface="Calibri" panose="020F0502020204030204" pitchFamily="34" charset="0"/>
              </a:rPr>
              <a:t>Игры с крупой  , фасолью и природными материалами</a:t>
            </a:r>
            <a:endParaRPr lang="ru-RU" sz="20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733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6891338" y="473075"/>
            <a:ext cx="3978275" cy="5638800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909638" y="549275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266446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941" b="12941"/>
          <a:stretch>
            <a:fillRect/>
          </a:stretch>
        </p:blipFill>
        <p:spPr>
          <a:xfrm rot="16200000">
            <a:off x="1865027" y="279734"/>
            <a:ext cx="3978275" cy="6320706"/>
          </a:xfrm>
        </p:spPr>
      </p:pic>
      <p:sp>
        <p:nvSpPr>
          <p:cNvPr id="7" name="Прямоугольник 6"/>
          <p:cNvSpPr/>
          <p:nvPr/>
        </p:nvSpPr>
        <p:spPr>
          <a:xfrm>
            <a:off x="8758708" y="2492897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ru-RU" sz="2000" dirty="0" smtClean="0">
                <a:solidFill>
                  <a:prstClr val="white"/>
                </a:solidFill>
                <a:latin typeface="Calibri" panose="020F0502020204030204" pitchFamily="34" charset="0"/>
              </a:rPr>
              <a:t>Игры для развития мелкой моторики</a:t>
            </a:r>
            <a:endParaRPr lang="ru-RU" sz="20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67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r>
              <a:rPr lang="ru-RU" sz="1600" dirty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125860" y="6364560"/>
            <a:ext cx="4537207" cy="3048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808" b="10808"/>
          <a:stretch>
            <a:fillRect/>
          </a:stretch>
        </p:blipFill>
        <p:spPr>
          <a:xfrm>
            <a:off x="0" y="626986"/>
            <a:ext cx="7246540" cy="5599807"/>
          </a:xfrm>
        </p:spPr>
      </p:pic>
      <p:sp>
        <p:nvSpPr>
          <p:cNvPr id="8" name="Прямоугольник 7"/>
          <p:cNvSpPr/>
          <p:nvPr/>
        </p:nvSpPr>
        <p:spPr>
          <a:xfrm>
            <a:off x="8470676" y="2420888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ru-RU" sz="2000" dirty="0" err="1" smtClean="0">
                <a:solidFill>
                  <a:prstClr val="white"/>
                </a:solidFill>
                <a:latin typeface="Calibri" panose="020F0502020204030204" pitchFamily="34" charset="0"/>
              </a:rPr>
              <a:t>Пазлы</a:t>
            </a:r>
            <a:endParaRPr lang="ru-RU" sz="20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177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58108" y="5949281"/>
            <a:ext cx="4392488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793" b="12793"/>
          <a:stretch>
            <a:fillRect/>
          </a:stretch>
        </p:blipFill>
        <p:spPr>
          <a:xfrm rot="16200000">
            <a:off x="1165300" y="536348"/>
            <a:ext cx="4609952" cy="5927877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86" b="9086"/>
          <a:stretch>
            <a:fillRect/>
          </a:stretch>
        </p:blipFill>
        <p:spPr>
          <a:xfrm rot="16200000">
            <a:off x="7266286" y="713084"/>
            <a:ext cx="3976687" cy="5168304"/>
          </a:xfrm>
        </p:spPr>
      </p:pic>
    </p:spTree>
    <p:extLst>
      <p:ext uri="{BB962C8B-B14F-4D97-AF65-F5344CB8AC3E}">
        <p14:creationId xmlns:p14="http://schemas.microsoft.com/office/powerpoint/2010/main" xmlns="" val="1196110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204</Words>
  <Application>Microsoft Office PowerPoint</Application>
  <PresentationFormat>Произвольный</PresentationFormat>
  <Paragraphs>67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GraduationAlbum_16x9</vt:lpstr>
      <vt:lpstr>Развивающая предметно-пространственная среда кабинета педагога-психолога</vt:lpstr>
      <vt:lpstr>Вход в группу, нижняя левая точка</vt:lpstr>
      <vt:lpstr>1. Рабочий сектор  </vt:lpstr>
      <vt:lpstr>Слайд 4</vt:lpstr>
      <vt:lpstr>Слайд 5</vt:lpstr>
      <vt:lpstr>1.6. Рабочий сектор  (методическая литература педагога)</vt:lpstr>
      <vt:lpstr>  Активный сектор   </vt:lpstr>
      <vt:lpstr>Слайд 8</vt:lpstr>
      <vt:lpstr>Игры  </vt:lpstr>
      <vt:lpstr>Резиновые, пластмассовые, деревянные игрушки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2021-09-09T05:36:39Z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