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2"/>
  </p:sldMasterIdLst>
  <p:notesMasterIdLst>
    <p:notesMasterId r:id="rId29"/>
  </p:notesMasterIdLst>
  <p:handoutMasterIdLst>
    <p:handoutMasterId r:id="rId30"/>
  </p:handoutMasterIdLst>
  <p:sldIdLst>
    <p:sldId id="265" r:id="rId3"/>
    <p:sldId id="283" r:id="rId4"/>
    <p:sldId id="284" r:id="rId5"/>
    <p:sldId id="313" r:id="rId6"/>
    <p:sldId id="285" r:id="rId7"/>
    <p:sldId id="286" r:id="rId8"/>
    <p:sldId id="302" r:id="rId9"/>
    <p:sldId id="287" r:id="rId10"/>
    <p:sldId id="303" r:id="rId11"/>
    <p:sldId id="304" r:id="rId12"/>
    <p:sldId id="305" r:id="rId13"/>
    <p:sldId id="306" r:id="rId14"/>
    <p:sldId id="307" r:id="rId15"/>
    <p:sldId id="308" r:id="rId16"/>
    <p:sldId id="288" r:id="rId17"/>
    <p:sldId id="290" r:id="rId18"/>
    <p:sldId id="291" r:id="rId19"/>
    <p:sldId id="292" r:id="rId20"/>
    <p:sldId id="293" r:id="rId21"/>
    <p:sldId id="309" r:id="rId22"/>
    <p:sldId id="310" r:id="rId23"/>
    <p:sldId id="298" r:id="rId24"/>
    <p:sldId id="301" r:id="rId25"/>
    <p:sldId id="311" r:id="rId26"/>
    <p:sldId id="300" r:id="rId27"/>
    <p:sldId id="312" r:id="rId28"/>
  </p:sldIdLst>
  <p:sldSz cx="12188825" cy="6858000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12EAC1-7E8C-401B-A66B-3B4E486022B7}">
          <p14:sldIdLst>
            <p14:sldId id="265"/>
            <p14:sldId id="283"/>
            <p14:sldId id="284"/>
            <p14:sldId id="313"/>
            <p14:sldId id="285"/>
            <p14:sldId id="286"/>
            <p14:sldId id="302"/>
            <p14:sldId id="287"/>
            <p14:sldId id="303"/>
            <p14:sldId id="304"/>
            <p14:sldId id="305"/>
            <p14:sldId id="306"/>
            <p14:sldId id="307"/>
            <p14:sldId id="308"/>
            <p14:sldId id="288"/>
            <p14:sldId id="290"/>
            <p14:sldId id="291"/>
            <p14:sldId id="292"/>
            <p14:sldId id="293"/>
            <p14:sldId id="309"/>
            <p14:sldId id="310"/>
            <p14:sldId id="298"/>
            <p14:sldId id="301"/>
            <p14:sldId id="311"/>
          </p14:sldIdLst>
        </p14:section>
        <p14:section name="Раздел без заголовка" id="{EFDDF50C-AD5A-4B1F-98F3-724910AB5C93}">
          <p14:sldIdLst>
            <p14:sldId id="300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29" autoAdjust="0"/>
  </p:normalViewPr>
  <p:slideViewPr>
    <p:cSldViewPr showGuides="1">
      <p:cViewPr varScale="1">
        <p:scale>
          <a:sx n="121" d="100"/>
          <a:sy n="121" d="100"/>
        </p:scale>
        <p:origin x="132" y="258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u-RU"/>
              <a:pPr/>
              <a:t>10.09.2020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pPr/>
              <a:t>10.09.2020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5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9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1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8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2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9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3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9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5749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43" y="4243845"/>
            <a:ext cx="3076307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57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09342" y="2590078"/>
            <a:ext cx="3076308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45" y="2733709"/>
            <a:ext cx="8142013" cy="1373070"/>
          </a:xfrm>
        </p:spPr>
        <p:txBody>
          <a:bodyPr anchor="b">
            <a:noAutofit/>
          </a:bodyPr>
          <a:lstStyle>
            <a:lvl1pPr algn="r">
              <a:defRPr sz="53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145" y="4394040"/>
            <a:ext cx="8142013" cy="1117687"/>
          </a:xfrm>
        </p:spPr>
        <p:txBody>
          <a:bodyPr>
            <a:normAutofit/>
          </a:bodyPr>
          <a:lstStyle>
            <a:lvl1pPr marL="0" indent="0" algn="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2936" y="2750337"/>
            <a:ext cx="1171583" cy="1356442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93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6" y="4711617"/>
            <a:ext cx="9611355" cy="453051"/>
          </a:xfrm>
        </p:spPr>
        <p:txBody>
          <a:bodyPr anchor="b">
            <a:normAutofit/>
          </a:bodyPr>
          <a:lstStyle>
            <a:lvl1pPr>
              <a:defRPr sz="2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146" y="609598"/>
            <a:ext cx="9611355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2" y="5169584"/>
            <a:ext cx="9611358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310"/>
            <a:ext cx="1153850" cy="1090789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692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609597"/>
            <a:ext cx="9611354" cy="3592750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616"/>
            <a:ext cx="1153850" cy="1090789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594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563" y="609599"/>
            <a:ext cx="8716606" cy="3036061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1923" y="3653379"/>
            <a:ext cx="8154455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420" y="74811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1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0293" y="30335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77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2" y="4711616"/>
            <a:ext cx="9611358" cy="5885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3" y="5300150"/>
            <a:ext cx="9611358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048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047" y="753228"/>
            <a:ext cx="962245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774" y="2336873"/>
            <a:ext cx="3069235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145" y="3022674"/>
            <a:ext cx="3048908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4995" y="233687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4443" y="3022674"/>
            <a:ext cx="306244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2275" y="2336873"/>
            <a:ext cx="306922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2275" y="3022674"/>
            <a:ext cx="3069226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617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6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141" y="4297503"/>
            <a:ext cx="3048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141" y="2336873"/>
            <a:ext cx="304891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141" y="4873765"/>
            <a:ext cx="3048911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4444" y="429750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4443" y="2336873"/>
            <a:ext cx="306244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3090" y="4873764"/>
            <a:ext cx="3066498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8796" y="4297503"/>
            <a:ext cx="3062707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28795" y="2336873"/>
            <a:ext cx="306270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28671" y="4873762"/>
            <a:ext cx="306676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6520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70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3428" y="1869573"/>
            <a:ext cx="5106988" cy="136784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5424" y="5372581"/>
            <a:ext cx="1602997" cy="136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6593" y="609597"/>
            <a:ext cx="107352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145" y="609598"/>
            <a:ext cx="886769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5353" y="5936188"/>
            <a:ext cx="2742486" cy="365125"/>
          </a:xfrm>
        </p:spPr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145" y="5936189"/>
            <a:ext cx="6125209" cy="365125"/>
          </a:xfrm>
        </p:spPr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4921" y="5398634"/>
            <a:ext cx="1153850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538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ое изображение титульного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dirty="0"/>
              <a:t>Щелкните, чтобы ввести имя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/>
              <a:t>Год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385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870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191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290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09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96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384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8" y="4087901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69" y="2726267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2869895"/>
            <a:ext cx="9611356" cy="1090788"/>
          </a:xfrm>
        </p:spPr>
        <p:txBody>
          <a:bodyPr anchor="ctr">
            <a:normAutofit/>
          </a:bodyPr>
          <a:lstStyle>
            <a:lvl1pPr algn="r"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4232172"/>
            <a:ext cx="9611356" cy="1704017"/>
          </a:xfrm>
        </p:spPr>
        <p:txBody>
          <a:bodyPr>
            <a:normAutofit/>
          </a:bodyPr>
          <a:lstStyle>
            <a:lvl1pPr marL="0" indent="0" algn="r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662" y="2869896"/>
            <a:ext cx="1153850" cy="1090789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73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143" y="2336873"/>
            <a:ext cx="4697134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2666" y="2336873"/>
            <a:ext cx="4698834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40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3" y="753230"/>
            <a:ext cx="9611359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115" y="2336874"/>
            <a:ext cx="4471162" cy="6931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146" y="3030009"/>
            <a:ext cx="4697131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8638" y="2336873"/>
            <a:ext cx="4472863" cy="69207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2667" y="3030009"/>
            <a:ext cx="469883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750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926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99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753227"/>
            <a:ext cx="9611355" cy="108094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26" y="2336874"/>
            <a:ext cx="5606875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5" y="2336873"/>
            <a:ext cx="3789091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6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7" y="753228"/>
            <a:ext cx="9611353" cy="1080938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7066" y="2336874"/>
            <a:ext cx="5424436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2336874"/>
            <a:ext cx="387524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43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5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2336873"/>
            <a:ext cx="9611357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014" y="593618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10.09.2020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144" y="5936189"/>
            <a:ext cx="68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6662" y="753228"/>
            <a:ext cx="1153850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44168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98068" y="2564904"/>
            <a:ext cx="6264696" cy="103671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3600" smtClean="0">
                <a:latin typeface="Cambria"/>
              </a:rPr>
              <a:t>Старшая</a:t>
            </a:r>
            <a:r>
              <a:rPr lang="ru-RU" sz="3600" b="0" i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 </a:t>
            </a:r>
            <a:r>
              <a:rPr lang="ru-RU" sz="3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группа №4, </a:t>
            </a:r>
            <a:r>
              <a:rPr lang="en-US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5-6</a:t>
            </a:r>
            <a:r>
              <a:rPr lang="ru-RU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 </a:t>
            </a:r>
            <a:r>
              <a:rPr lang="ru-RU" sz="3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лет </a:t>
            </a:r>
            <a:br>
              <a:rPr lang="ru-RU" sz="3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</a:br>
            <a:r>
              <a:rPr lang="ru-RU" sz="3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Тема: «Наш любимый детский сад»</a:t>
            </a:r>
            <a:r>
              <a:rPr lang="ru-RU" sz="1800" dirty="0">
                <a:latin typeface="Cambria"/>
              </a:rPr>
              <a:t/>
            </a:r>
            <a:br>
              <a:rPr lang="ru-RU" sz="1800" dirty="0">
                <a:latin typeface="Cambria"/>
              </a:rPr>
            </a:br>
            <a:endParaRPr lang="ru-RU" sz="36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30316" y="4725145"/>
            <a:ext cx="6575649" cy="158417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 smtClean="0"/>
              <a:t>Башмакова </a:t>
            </a:r>
            <a:r>
              <a:rPr lang="ru-RU" sz="2600" b="1" dirty="0"/>
              <a:t>Елена Алексеевна – воспитатель ВКК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/>
              <a:t>МБДОУ Детский сад общеразвивающего вида №144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/>
              <a:t>г. Воронеж Коминтерновский район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600" b="1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1800" b="0" i="0" baseline="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022263" y="478001"/>
            <a:ext cx="6336704" cy="838200"/>
          </a:xfrm>
        </p:spPr>
        <p:txBody>
          <a:bodyPr/>
          <a:lstStyle/>
          <a:p>
            <a:pPr marL="0" indent="0" algn="ctr" defTabSz="914400">
              <a:lnSpc>
                <a:spcPct val="85000"/>
              </a:lnSpc>
              <a:spcBef>
                <a:spcPts val="1800"/>
              </a:spcBef>
              <a:buNone/>
            </a:pPr>
            <a:r>
              <a:rPr lang="ru-RU" sz="3600" dirty="0" smtClean="0">
                <a:solidFill>
                  <a:srgbClr val="1E83DE"/>
                </a:solidFill>
                <a:latin typeface="Cambria"/>
              </a:rPr>
              <a:t>2020-2021 </a:t>
            </a:r>
            <a:r>
              <a:rPr lang="ru-RU" sz="3600" dirty="0">
                <a:solidFill>
                  <a:srgbClr val="1E83DE"/>
                </a:solidFill>
                <a:latin typeface="Cambria"/>
              </a:rPr>
              <a:t>учебный год</a:t>
            </a:r>
            <a:r>
              <a:rPr lang="ru-RU" sz="3600" b="0" i="0" baseline="0" dirty="0">
                <a:solidFill>
                  <a:srgbClr val="1E83DE"/>
                </a:solidFill>
                <a:latin typeface="Cambri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010A32-414E-4E1F-A361-D87668005F15}"/>
              </a:ext>
            </a:extLst>
          </p:cNvPr>
          <p:cNvSpPr txBox="1"/>
          <p:nvPr/>
        </p:nvSpPr>
        <p:spPr>
          <a:xfrm>
            <a:off x="2061964" y="-9939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Рабочий сектор </a:t>
            </a:r>
          </a:p>
          <a:p>
            <a:pPr algn="ctr"/>
            <a:r>
              <a:rPr lang="ru-RU" sz="2000" dirty="0">
                <a:latin typeface="Calibri" panose="020F0502020204030204" pitchFamily="34" charset="0"/>
              </a:rPr>
              <a:t>Центр ОБЖ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BA48F65-A442-4AD2-8AF8-DAC078F15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10" y="608494"/>
            <a:ext cx="3803915" cy="2852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F865FA0-163B-401E-A372-A9945BA5C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6063"/>
            <a:ext cx="3803916" cy="28529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3323690-0761-407C-8CD8-0610B6240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66" y="1340768"/>
            <a:ext cx="358214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B41CE8-E121-4AAB-97F3-C38A5970CA56}"/>
              </a:ext>
            </a:extLst>
          </p:cNvPr>
          <p:cNvSpPr txBox="1"/>
          <p:nvPr/>
        </p:nvSpPr>
        <p:spPr>
          <a:xfrm>
            <a:off x="1557908" y="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Рабочий сектор </a:t>
            </a:r>
          </a:p>
          <a:p>
            <a:pPr algn="ctr"/>
            <a:r>
              <a:rPr lang="ru-RU" sz="2000" dirty="0">
                <a:latin typeface="Calibri" panose="020F0502020204030204" pitchFamily="34" charset="0"/>
              </a:rPr>
              <a:t>Центр «Конструирование»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C78DEC-C0FC-4D62-AE66-82EA15D8B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663" y="116632"/>
            <a:ext cx="3154161" cy="50409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FE9D46E-B6A5-4F4A-BB6F-77C03B524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" y="140466"/>
            <a:ext cx="3360647" cy="50409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E1C610E-2C38-443E-B4AF-0747EFF18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27" y="3212976"/>
            <a:ext cx="514349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902046-98ED-4B73-8BDA-44DAB174F8F2}"/>
              </a:ext>
            </a:extLst>
          </p:cNvPr>
          <p:cNvSpPr txBox="1"/>
          <p:nvPr/>
        </p:nvSpPr>
        <p:spPr>
          <a:xfrm>
            <a:off x="2494012" y="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Рабочий сектор</a:t>
            </a:r>
          </a:p>
          <a:p>
            <a:pPr algn="ctr"/>
            <a:r>
              <a:rPr lang="ru-RU" sz="2000" dirty="0">
                <a:latin typeface="Calibri" panose="020F0502020204030204" pitchFamily="34" charset="0"/>
              </a:rPr>
              <a:t>Изучение живой и неживой природы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63B77E-F5CC-4252-8197-68DFDEFF7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7056784" cy="59492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C06122B-4E81-4D1E-82C2-F2B285F3C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93" y="704945"/>
            <a:ext cx="446196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5AA557-DA7A-42A0-A2AB-9EA62AD1848C}"/>
              </a:ext>
            </a:extLst>
          </p:cNvPr>
          <p:cNvSpPr txBox="1"/>
          <p:nvPr/>
        </p:nvSpPr>
        <p:spPr>
          <a:xfrm>
            <a:off x="4330216" y="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Рабочий сектор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55DBD9-BF3A-4E11-AD23-4CC130248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" y="2490335"/>
            <a:ext cx="5631532" cy="42236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2A215D4-D3F7-4FFE-8437-5C0244725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32" y="548680"/>
            <a:ext cx="595266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3D25D0-4E23-416D-8875-614BD5608C96}"/>
              </a:ext>
            </a:extLst>
          </p:cNvPr>
          <p:cNvSpPr txBox="1"/>
          <p:nvPr/>
        </p:nvSpPr>
        <p:spPr>
          <a:xfrm>
            <a:off x="1917948" y="0"/>
            <a:ext cx="763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</a:rPr>
              <a:t>Рабочий сектор</a:t>
            </a:r>
          </a:p>
          <a:p>
            <a:pPr algn="ctr"/>
            <a:r>
              <a:rPr lang="ru-RU" dirty="0">
                <a:latin typeface="Calibri" panose="020F0502020204030204" pitchFamily="34" charset="0"/>
              </a:rPr>
              <a:t>Хранение раздаточного материала и литературы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EACBCF-FA74-4F03-947B-2FBA3D5F6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730830"/>
            <a:ext cx="4392488" cy="2928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2FEB6AF-F2EA-400C-80D3-65C7FEF1A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5" y="4005064"/>
            <a:ext cx="4211324" cy="28075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1A0C8CB-0D47-4808-BF08-CCBC75413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00" y="646332"/>
            <a:ext cx="4392487" cy="29283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C3718C6-88E2-4EC5-9DC9-49EC6774A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4005064"/>
            <a:ext cx="4211323" cy="28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B792A52-1B34-47D1-B78C-A5A9A2AC12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>
            <a:fillRect/>
          </a:stretch>
        </p:blipFill>
        <p:spPr>
          <a:xfrm>
            <a:off x="1873521" y="455620"/>
            <a:ext cx="8497887" cy="5638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2124" y="6094420"/>
            <a:ext cx="4608512" cy="7635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ля трансформации среды используется ширма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4956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34172" y="260648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04552" y="5908560"/>
            <a:ext cx="5099785" cy="76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модуль «Семья»</a:t>
            </a:r>
            <a:r>
              <a:rPr lang="ru-RU" sz="1600" dirty="0">
                <a:solidFill>
                  <a:srgbClr val="407F2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568429" y="5908560"/>
            <a:ext cx="4537207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AD4EEA6-3682-421A-AF1B-0C3103831D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4551"/>
          <a:stretch>
            <a:fillRect/>
          </a:stretch>
        </p:blipFill>
        <p:spPr>
          <a:xfrm>
            <a:off x="0" y="609600"/>
            <a:ext cx="6035675" cy="4979988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AD6E13E-94C2-4516-A8FB-6293C485281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4551"/>
          <a:stretch>
            <a:fillRect/>
          </a:stretch>
        </p:blipFill>
        <p:spPr>
          <a:xfrm>
            <a:off x="6153150" y="609600"/>
            <a:ext cx="6035675" cy="4979988"/>
          </a:xfrm>
        </p:spPr>
      </p:pic>
    </p:spTree>
    <p:extLst>
      <p:ext uri="{BB962C8B-B14F-4D97-AF65-F5344CB8AC3E}">
        <p14:creationId xmlns:p14="http://schemas.microsoft.com/office/powerpoint/2010/main" val="38017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837B066-6D8F-4CF5-B8F2-982A16DC8D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b="2753"/>
          <a:stretch>
            <a:fillRect/>
          </a:stretch>
        </p:blipFill>
        <p:spPr>
          <a:xfrm>
            <a:off x="1481138" y="509588"/>
            <a:ext cx="3978275" cy="5638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4460" y="5949281"/>
            <a:ext cx="4671920" cy="827144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Модуль «Кухня»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0950" y="6147723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Модуль «Парикмахерская»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8D8D60-1C70-45F4-8EBB-2E3B3277BC9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 b="2735"/>
          <a:stretch>
            <a:fillRect/>
          </a:stretch>
        </p:blipFill>
        <p:spPr>
          <a:xfrm>
            <a:off x="7031038" y="477838"/>
            <a:ext cx="3976687" cy="5638800"/>
          </a:xfr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11961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898BFAA-9FDD-49C2-89C4-E46DEA8CA8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r="11698"/>
          <a:stretch>
            <a:fillRect/>
          </a:stretch>
        </p:blipFill>
        <p:spPr>
          <a:xfrm>
            <a:off x="190500" y="419100"/>
            <a:ext cx="5759450" cy="5638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4615" y="6147722"/>
            <a:ext cx="4163693" cy="61244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Модуль гараж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09660" y="6148388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Модуль «Магазин»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E09347D-641F-4C90-8B58-6312A4936DA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r="10737"/>
          <a:stretch>
            <a:fillRect/>
          </a:stretch>
        </p:blipFill>
        <p:spPr>
          <a:xfrm>
            <a:off x="6094413" y="390525"/>
            <a:ext cx="5903912" cy="5638800"/>
          </a:xfr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40257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211361" y="5930708"/>
            <a:ext cx="5476644" cy="775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 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7382" y="6180925"/>
            <a:ext cx="5341005" cy="10644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Театрализованная деятельность (кукольный театр, пальчиковый театр, настольный театр)  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B986770-FF34-43D6-B1DC-DF350D7829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130"/>
          <a:stretch>
            <a:fillRect/>
          </a:stretch>
        </p:blipFill>
        <p:spPr>
          <a:xfrm>
            <a:off x="299079" y="495298"/>
            <a:ext cx="5912281" cy="5685627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9121D9-8284-4D38-BCC4-4FBFB79235F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" b="3695"/>
          <a:stretch>
            <a:fillRect/>
          </a:stretch>
        </p:blipFill>
        <p:spPr>
          <a:xfrm>
            <a:off x="7246938" y="495298"/>
            <a:ext cx="4404504" cy="6118483"/>
          </a:xfrm>
        </p:spPr>
      </p:pic>
    </p:spTree>
    <p:extLst>
      <p:ext uri="{BB962C8B-B14F-4D97-AF65-F5344CB8AC3E}">
        <p14:creationId xmlns:p14="http://schemas.microsoft.com/office/powerpoint/2010/main" val="10424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DE422DE-6080-48BD-8CF8-CE839CB033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r="1664"/>
          <a:stretch>
            <a:fillRect/>
          </a:stretch>
        </p:blipFill>
        <p:spPr>
          <a:xfrm>
            <a:off x="233363" y="3433763"/>
            <a:ext cx="3978275" cy="2743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713" y="6237288"/>
            <a:ext cx="3961450" cy="39357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группу, нижняя левая точка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2603" y="6312744"/>
            <a:ext cx="3124200" cy="3181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правая точка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9DA8844-4E6E-4C43-8C22-B108E1C340F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>
          <a:xfrm>
            <a:off x="131763" y="233363"/>
            <a:ext cx="3978275" cy="2743200"/>
          </a:xfr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497A4CA-6907-4065-A98B-251222B79F0B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>
          <a:xfrm>
            <a:off x="4624388" y="3467100"/>
            <a:ext cx="3978275" cy="2743200"/>
          </a:xfr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35FAFE8-B65F-4AAA-959B-93E649C3E71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>
          <a:xfrm>
            <a:off x="4511675" y="238125"/>
            <a:ext cx="3978275" cy="2743200"/>
          </a:xfrm>
        </p:spPr>
      </p:pic>
      <p:sp>
        <p:nvSpPr>
          <p:cNvPr id="16" name="Заголовок 2"/>
          <p:cNvSpPr txBox="1">
            <a:spLocks/>
          </p:cNvSpPr>
          <p:nvPr/>
        </p:nvSpPr>
        <p:spPr>
          <a:xfrm>
            <a:off x="121772" y="2980952"/>
            <a:ext cx="3550920" cy="393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левая точка</a:t>
            </a: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654252" y="2980952"/>
            <a:ext cx="3124200" cy="31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правая точка</a:t>
            </a: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714243" y="1700808"/>
            <a:ext cx="31242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Групповое помещение используется как игровая комната, включает в себя «Рабочий сектор», «Активный сектор», «Спокойный сектор»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0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42E1E1-3C14-48D5-B9B0-FA5165988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0865"/>
            <a:ext cx="6115610" cy="40770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8A47DF1-9CA0-412F-B549-072BDDC60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0"/>
            <a:ext cx="5952629" cy="4435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A7C988-3C54-4867-950A-B32D4626C54B}"/>
              </a:ext>
            </a:extLst>
          </p:cNvPr>
          <p:cNvSpPr txBox="1"/>
          <p:nvPr/>
        </p:nvSpPr>
        <p:spPr>
          <a:xfrm>
            <a:off x="7030517" y="472514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Детям доступны музыкальные инструменты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D92FF3-2F1B-4941-8429-0909EDAE11FC}"/>
              </a:ext>
            </a:extLst>
          </p:cNvPr>
          <p:cNvSpPr txBox="1"/>
          <p:nvPr/>
        </p:nvSpPr>
        <p:spPr>
          <a:xfrm>
            <a:off x="1845939" y="0"/>
            <a:ext cx="2736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Активный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17982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0AA2A5-7FC6-4C2C-A98A-B16F3F22DA6E}"/>
              </a:ext>
            </a:extLst>
          </p:cNvPr>
          <p:cNvSpPr txBox="1"/>
          <p:nvPr/>
        </p:nvSpPr>
        <p:spPr>
          <a:xfrm>
            <a:off x="4006180" y="116632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Активный сектор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098FFB-44E0-4119-BC2A-E15342C90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55329"/>
            <a:ext cx="3841627" cy="57624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62E7F3E-DB5C-47B5-ACAD-3404DAD1F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27640"/>
            <a:ext cx="4299942" cy="5733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9EB885-0704-4758-B648-F7742118C36C}"/>
              </a:ext>
            </a:extLst>
          </p:cNvPr>
          <p:cNvSpPr txBox="1"/>
          <p:nvPr/>
        </p:nvSpPr>
        <p:spPr>
          <a:xfrm flipH="1">
            <a:off x="595515" y="6060896"/>
            <a:ext cx="3869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Коврики для ходьбы босиком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D3C7EA-88B3-4E93-8BCD-20C291C330D0}"/>
              </a:ext>
            </a:extLst>
          </p:cNvPr>
          <p:cNvSpPr txBox="1"/>
          <p:nvPr/>
        </p:nvSpPr>
        <p:spPr>
          <a:xfrm flipH="1">
            <a:off x="8686700" y="6156467"/>
            <a:ext cx="290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BrowalliaUPC" panose="020B0604020202020204" pitchFamily="34" charset="-34"/>
              </a:rPr>
              <a:t>Модуль «Физкультура и спорт»</a:t>
            </a:r>
          </a:p>
        </p:txBody>
      </p:sp>
    </p:spTree>
    <p:extLst>
      <p:ext uri="{BB962C8B-B14F-4D97-AF65-F5344CB8AC3E}">
        <p14:creationId xmlns:p14="http://schemas.microsoft.com/office/powerpoint/2010/main" val="29709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BE4B28E-E206-45D6-9B93-449F2D470C8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4" r="23554"/>
          <a:stretch>
            <a:fillRect/>
          </a:stretch>
        </p:blipFill>
        <p:spPr>
          <a:xfrm>
            <a:off x="4208463" y="415925"/>
            <a:ext cx="3976687" cy="5638800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6F9686-E3B6-4E16-95DE-79AE087EE6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2965"/>
          <a:stretch>
            <a:fillRect/>
          </a:stretch>
        </p:blipFill>
        <p:spPr>
          <a:xfrm>
            <a:off x="112713" y="415925"/>
            <a:ext cx="3978275" cy="5638800"/>
          </a:xfr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7AF0D70-D509-4B76-8201-CF7FEDE8F06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990"/>
          <a:stretch>
            <a:fillRect/>
          </a:stretch>
        </p:blipFill>
        <p:spPr>
          <a:xfrm>
            <a:off x="8304213" y="415925"/>
            <a:ext cx="3694112" cy="5653088"/>
          </a:xfr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344502" y="6149069"/>
            <a:ext cx="4671920" cy="8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Книжный уголок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090578" y="6097506"/>
            <a:ext cx="4095360" cy="702264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40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9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9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64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50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019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Уголок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изодеятельности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95179" y="6156250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Палатка для отдыха и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уединения</a:t>
            </a:r>
            <a:r>
              <a:rPr lang="ru-RU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Спокойный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сектор</a:t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038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-89043" y="6031258"/>
            <a:ext cx="4060501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rgbClr val="FF9933"/>
                </a:solidFill>
              </a:rPr>
              <a:t> Среда для диалога с родителями</a:t>
            </a:r>
          </a:p>
          <a:p>
            <a:pPr algn="ctr"/>
            <a:r>
              <a:rPr lang="ru-RU" sz="1800" dirty="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086776" y="5969123"/>
            <a:ext cx="4105826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FF9933"/>
                </a:solidFill>
              </a:rPr>
              <a:t> </a:t>
            </a:r>
            <a:r>
              <a:rPr lang="ru-RU" sz="1800" dirty="0">
                <a:solidFill>
                  <a:srgbClr val="FF9933"/>
                </a:solidFill>
              </a:rPr>
              <a:t>Среда для диалога с родителями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164745" y="5867302"/>
            <a:ext cx="4164899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FF9933"/>
                </a:solidFill>
              </a:rPr>
              <a:t>Среда для диалога с родителями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FF9933"/>
                </a:solidFill>
              </a:rPr>
              <a:t>  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5832648" cy="352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9933"/>
                </a:solidFill>
              </a:rPr>
              <a:t>4. </a:t>
            </a:r>
            <a:r>
              <a:rPr lang="ru-RU" sz="1800" b="1" dirty="0"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среды для диалога с родителями</a:t>
            </a:r>
            <a:endParaRPr lang="ru-RU" sz="1800" b="1" dirty="0">
              <a:solidFill>
                <a:srgbClr val="FF9933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8CD8ABF-5FEE-4FD9-AE7E-9029FBEEC47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b="2753"/>
          <a:stretch>
            <a:fillRect/>
          </a:stretch>
        </p:blipFill>
        <p:spPr>
          <a:xfrm>
            <a:off x="4146550" y="400050"/>
            <a:ext cx="3978275" cy="563880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372A7E7-D239-44FE-948C-0E3CFAD2A0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b="2753"/>
          <a:stretch>
            <a:fillRect/>
          </a:stretch>
        </p:blipFill>
        <p:spPr>
          <a:xfrm>
            <a:off x="11113" y="379413"/>
            <a:ext cx="3978275" cy="5638800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7A2B61C-64BE-47C6-A86E-AA47BF95900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b="2753"/>
          <a:stretch>
            <a:fillRect/>
          </a:stretch>
        </p:blipFill>
        <p:spPr>
          <a:xfrm>
            <a:off x="8256588" y="377825"/>
            <a:ext cx="3978275" cy="5638800"/>
          </a:xfrm>
        </p:spPr>
      </p:pic>
    </p:spTree>
    <p:extLst>
      <p:ext uri="{BB962C8B-B14F-4D97-AF65-F5344CB8AC3E}">
        <p14:creationId xmlns:p14="http://schemas.microsoft.com/office/powerpoint/2010/main" val="22132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0E94B5-DBA8-44B9-B950-13E766F21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93" y="256338"/>
            <a:ext cx="8460432" cy="6345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7053A8-1474-4B48-BB23-4747440F7432}"/>
              </a:ext>
            </a:extLst>
          </p:cNvPr>
          <p:cNvSpPr txBox="1"/>
          <p:nvPr/>
        </p:nvSpPr>
        <p:spPr>
          <a:xfrm>
            <a:off x="261764" y="476672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В приемном помещении предоставлена информация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6276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D2AC836-0F6E-4AA9-8948-F692977C30D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 b="2735"/>
          <a:stretch>
            <a:fillRect/>
          </a:stretch>
        </p:blipFill>
        <p:spPr>
          <a:xfrm>
            <a:off x="4208463" y="415925"/>
            <a:ext cx="3976687" cy="563880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BD12011-0609-4C92-AEED-2D7F03795C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2965"/>
          <a:stretch>
            <a:fillRect/>
          </a:stretch>
        </p:blipFill>
        <p:spPr>
          <a:xfrm>
            <a:off x="112713" y="415925"/>
            <a:ext cx="3978275" cy="5638800"/>
          </a:xfr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14E317-A333-4393-A659-35CA3DBC807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990"/>
          <a:stretch>
            <a:fillRect/>
          </a:stretch>
        </p:blipFill>
        <p:spPr>
          <a:xfrm>
            <a:off x="8304213" y="415925"/>
            <a:ext cx="3694112" cy="5653088"/>
          </a:xfr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-344502" y="6149069"/>
            <a:ext cx="4671920" cy="8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5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658C475-BFE6-4479-B375-C8011E113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" y="2852936"/>
            <a:ext cx="5988732" cy="39924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9E4DAE-D64F-4D51-9403-237F9D9F0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93" y="-19574"/>
            <a:ext cx="5988732" cy="39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8EB41E4-AFF6-4BE2-88CC-CC81FB510F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2" r="26492"/>
          <a:stretch>
            <a:fillRect/>
          </a:stretch>
        </p:blipFill>
        <p:spPr>
          <a:xfrm>
            <a:off x="1054100" y="620713"/>
            <a:ext cx="3976688" cy="5638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90356" y="1124744"/>
            <a:ext cx="6408712" cy="118566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1. Рабочий сектор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2324" y="2310407"/>
            <a:ext cx="6193391" cy="443096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sz="2300" dirty="0">
                <a:solidFill>
                  <a:srgbClr val="FFFF00"/>
                </a:solidFill>
                <a:latin typeface="Calibri" panose="020F0502020204030204" pitchFamily="34" charset="0"/>
              </a:rPr>
              <a:t>Рабочий сектор используется в непосредственной образовательной деятельности и включает в себя:</a:t>
            </a:r>
          </a:p>
          <a:p>
            <a:pPr marL="342900" indent="-342900">
              <a:buFontTx/>
              <a:buChar char="-"/>
            </a:pPr>
            <a:r>
              <a:rPr lang="ru-RU" sz="2200" dirty="0">
                <a:solidFill>
                  <a:srgbClr val="FFFF00"/>
                </a:solidFill>
                <a:latin typeface="Calibri" panose="020F0502020204030204" pitchFamily="34" charset="0"/>
              </a:rPr>
              <a:t>- шкаф для хранения дидактического и раздаточного материала, рабочих тетрадей;</a:t>
            </a:r>
          </a:p>
          <a:p>
            <a:pPr marL="342900" indent="-342900">
              <a:buFontTx/>
              <a:buChar char="-"/>
            </a:pPr>
            <a:r>
              <a:rPr lang="ru-RU" sz="2200" dirty="0">
                <a:solidFill>
                  <a:srgbClr val="FFFF00"/>
                </a:solidFill>
                <a:latin typeface="Calibri" panose="020F0502020204030204" pitchFamily="34" charset="0"/>
              </a:rPr>
              <a:t>- ковролин;</a:t>
            </a:r>
          </a:p>
          <a:p>
            <a:pPr marL="342900" indent="-342900">
              <a:buFontTx/>
              <a:buChar char="-"/>
            </a:pPr>
            <a:r>
              <a:rPr lang="ru-RU" sz="2200" dirty="0">
                <a:solidFill>
                  <a:srgbClr val="FFFF00"/>
                </a:solidFill>
                <a:latin typeface="Calibri" panose="020F0502020204030204" pitchFamily="34" charset="0"/>
              </a:rPr>
              <a:t>- магнитная доска;</a:t>
            </a:r>
          </a:p>
          <a:p>
            <a:pPr marL="342900" indent="-342900">
              <a:buFontTx/>
              <a:buChar char="-"/>
            </a:pPr>
            <a:r>
              <a:rPr lang="ru-RU" sz="2200" dirty="0">
                <a:solidFill>
                  <a:srgbClr val="FFFF00"/>
                </a:solidFill>
                <a:latin typeface="Calibri" panose="020F0502020204030204" pitchFamily="34" charset="0"/>
              </a:rPr>
              <a:t>- экран;</a:t>
            </a:r>
          </a:p>
          <a:p>
            <a:pPr marL="342900" indent="-342900">
              <a:buFontTx/>
              <a:buChar char="-"/>
            </a:pPr>
            <a:r>
              <a:rPr lang="ru-RU" sz="2200" dirty="0">
                <a:solidFill>
                  <a:srgbClr val="FFFF00"/>
                </a:solidFill>
                <a:latin typeface="Calibri" panose="020F0502020204030204" pitchFamily="34" charset="0"/>
              </a:rPr>
              <a:t>- проектор.</a:t>
            </a:r>
          </a:p>
        </p:txBody>
      </p:sp>
    </p:spTree>
    <p:extLst>
      <p:ext uri="{BB962C8B-B14F-4D97-AF65-F5344CB8AC3E}">
        <p14:creationId xmlns:p14="http://schemas.microsoft.com/office/powerpoint/2010/main" val="13896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E4BB90C-354F-452B-865A-543884E83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-7505"/>
            <a:ext cx="60944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308CE-2E8E-4863-AAE2-244DA7F403D1}"/>
              </a:ext>
            </a:extLst>
          </p:cNvPr>
          <p:cNvSpPr txBox="1"/>
          <p:nvPr/>
        </p:nvSpPr>
        <p:spPr>
          <a:xfrm>
            <a:off x="1485900" y="6206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Рабочий стол воспитателей</a:t>
            </a:r>
          </a:p>
        </p:txBody>
      </p:sp>
    </p:spTree>
    <p:extLst>
      <p:ext uri="{BB962C8B-B14F-4D97-AF65-F5344CB8AC3E}">
        <p14:creationId xmlns:p14="http://schemas.microsoft.com/office/powerpoint/2010/main" val="15763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331152" y="6187064"/>
            <a:ext cx="3550920" cy="53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Ковролин и магнитная доска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184974" y="5758252"/>
            <a:ext cx="3550920" cy="1093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Проектор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Экран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8FFE629-BAEE-435A-9426-28DEB2EC146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2" r="26492"/>
          <a:stretch>
            <a:fillRect/>
          </a:stretch>
        </p:blipFill>
        <p:spPr>
          <a:xfrm>
            <a:off x="4133850" y="473075"/>
            <a:ext cx="3976688" cy="5638800"/>
          </a:xfr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CC77E0-CB8F-4851-8B77-C7B1090173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r="26483"/>
          <a:stretch>
            <a:fillRect/>
          </a:stretch>
        </p:blipFill>
        <p:spPr>
          <a:xfrm>
            <a:off x="55563" y="473075"/>
            <a:ext cx="3978275" cy="5638800"/>
          </a:xfr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2C55032-4314-4127-90A9-16C5F8B80A3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r="26483"/>
          <a:stretch>
            <a:fillRect/>
          </a:stretch>
        </p:blipFill>
        <p:spPr>
          <a:xfrm>
            <a:off x="8210550" y="482600"/>
            <a:ext cx="3978275" cy="5638800"/>
          </a:xfrm>
        </p:spPr>
      </p:pic>
    </p:spTree>
    <p:extLst>
      <p:ext uri="{BB962C8B-B14F-4D97-AF65-F5344CB8AC3E}">
        <p14:creationId xmlns:p14="http://schemas.microsoft.com/office/powerpoint/2010/main" val="36946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-89043" y="6031258"/>
            <a:ext cx="12233497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«Математическое развитие» (игры В.В. </a:t>
            </a:r>
            <a:r>
              <a:rPr lang="ru-RU" sz="1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Воскобовича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Никитиных, блоки </a:t>
            </a:r>
            <a:r>
              <a:rPr lang="ru-RU" sz="1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Дьенеша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палочки </a:t>
            </a:r>
            <a:r>
              <a:rPr lang="ru-RU" sz="1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кюизинера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327418" y="5995685"/>
            <a:ext cx="4247760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5506DD6-DE01-4652-BAF7-1A54D018DAA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4" r="23554"/>
          <a:stretch>
            <a:fillRect/>
          </a:stretch>
        </p:blipFill>
        <p:spPr>
          <a:xfrm>
            <a:off x="4208463" y="415925"/>
            <a:ext cx="3976687" cy="563880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5AC0F78-BFA2-4100-8B90-921FABC5FE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3543"/>
          <a:stretch>
            <a:fillRect/>
          </a:stretch>
        </p:blipFill>
        <p:spPr>
          <a:xfrm>
            <a:off x="112713" y="415925"/>
            <a:ext cx="3978275" cy="5638800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904983A-FC4D-4D9F-A573-43201CF2444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5" r="25495"/>
          <a:stretch>
            <a:fillRect/>
          </a:stretch>
        </p:blipFill>
        <p:spPr>
          <a:xfrm>
            <a:off x="8304213" y="415925"/>
            <a:ext cx="3694112" cy="5653088"/>
          </a:xfrm>
        </p:spPr>
      </p:pic>
    </p:spTree>
    <p:extLst>
      <p:ext uri="{BB962C8B-B14F-4D97-AF65-F5344CB8AC3E}">
        <p14:creationId xmlns:p14="http://schemas.microsoft.com/office/powerpoint/2010/main" val="7473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7E78708-59F2-4AD4-AFCA-90699D954C7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r="26483"/>
          <a:stretch>
            <a:fillRect/>
          </a:stretch>
        </p:blipFill>
        <p:spPr/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64CF2A8-7642-4961-AD65-51B1653FD7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3543"/>
          <a:stretch>
            <a:fillRect/>
          </a:stretch>
        </p:blipFill>
        <p:spPr/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0664D8F-2433-4A0F-BD35-FBF8FFC70E9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3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67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2F3AE3A-ECD7-42E0-A994-C6287821FB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r="26483"/>
          <a:stretch>
            <a:fillRect/>
          </a:stretch>
        </p:blipFill>
        <p:spPr>
          <a:xfrm>
            <a:off x="541338" y="473075"/>
            <a:ext cx="3978275" cy="5638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6189039"/>
            <a:ext cx="11521280" cy="61244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«Речевое развитие» (игры В.В. </a:t>
            </a:r>
            <a:r>
              <a:rPr 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Воскобовича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8548" y="6189040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CDA9F90-105D-4D51-8B0E-A02BB9A8974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3543"/>
          <a:stretch>
            <a:fillRect/>
          </a:stretch>
        </p:blipFill>
        <p:spPr>
          <a:xfrm>
            <a:off x="6891338" y="473075"/>
            <a:ext cx="3978275" cy="5638800"/>
          </a:xfr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BA1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2664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6FCE00-4BD6-4B48-9D6A-C7D9B0FDCE8B}"/>
              </a:ext>
            </a:extLst>
          </p:cNvPr>
          <p:cNvSpPr txBox="1"/>
          <p:nvPr/>
        </p:nvSpPr>
        <p:spPr>
          <a:xfrm flipH="1">
            <a:off x="2061962" y="0"/>
            <a:ext cx="7272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Рабочий сектор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E29C27-4341-41DF-A0B6-4987678E6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97" y="432048"/>
            <a:ext cx="4495428" cy="29969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4EE8A3-A3C5-4CAD-B034-5C0EA25B8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6" y="3562874"/>
            <a:ext cx="4379979" cy="3284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E4802C6-F400-42E7-8AE1-97FC0556C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8" y="400110"/>
            <a:ext cx="4035004" cy="30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313D3F-4C96-479C-A8EF-55F4C04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0</TotalTime>
  <Words>345</Words>
  <Application>Microsoft Office PowerPoint</Application>
  <PresentationFormat>Произвольный</PresentationFormat>
  <Paragraphs>95</Paragraphs>
  <Slides>26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BrowalliaUPC</vt:lpstr>
      <vt:lpstr>Calibri</vt:lpstr>
      <vt:lpstr>Cambria</vt:lpstr>
      <vt:lpstr>Times New Roman</vt:lpstr>
      <vt:lpstr>Trebuchet MS</vt:lpstr>
      <vt:lpstr>Wingdings</vt:lpstr>
      <vt:lpstr>Берлин</vt:lpstr>
      <vt:lpstr>Старшая группа №4, 5-6 лет  Тема: «Наш любимый детский сад» </vt:lpstr>
      <vt:lpstr>Вход в группу, нижняя левая точка</vt:lpstr>
      <vt:lpstr>1. Рабочий сектор  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«Речевое развитие» (игры В.В. Воскобовича)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Для трансформации среды используется ширма   </vt:lpstr>
      <vt:lpstr>Презентация PowerPoint</vt:lpstr>
      <vt:lpstr> Модуль «Кухня»   </vt:lpstr>
      <vt:lpstr> Модуль гараж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группа №4, 4-5 лет  Тема: «Наш любимый детский сад»</dc:title>
  <dc:creator/>
  <cp:lastModifiedBy/>
  <cp:revision>2</cp:revision>
  <dcterms:created xsi:type="dcterms:W3CDTF">2018-04-22T15:15:56Z</dcterms:created>
  <dcterms:modified xsi:type="dcterms:W3CDTF">2020-09-10T07:56:03Z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1871677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  <property fmtid="{D5CDD505-2E9C-101B-9397-08002B2CF9AE}" pid="5" name="_TemplateID">
    <vt:lpwstr>TC028133329991</vt:lpwstr>
  </property>
</Properties>
</file>