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7380288" cy="60483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629" y="-86"/>
      </p:cViewPr>
      <p:guideLst>
        <p:guide orient="horz" pos="1905"/>
        <p:guide pos="23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664128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369000" y="3246480"/>
            <a:ext cx="664128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377208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69000" y="324648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3772080" y="324648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614680" y="141480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860360" y="141480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69000" y="324648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2614680" y="324648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860360" y="324648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369000" y="1414800"/>
            <a:ext cx="6641280" cy="350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6641280" cy="35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3240720" cy="35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3772080" y="1414800"/>
            <a:ext cx="3240720" cy="35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369000" y="-252720"/>
            <a:ext cx="6641280" cy="9262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772080" y="1414800"/>
            <a:ext cx="3240720" cy="35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369000" y="324648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369000" y="1414800"/>
            <a:ext cx="6641280" cy="350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3240720" cy="35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377208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3772080" y="324648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377208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369000" y="3246480"/>
            <a:ext cx="664128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664128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369000" y="3246480"/>
            <a:ext cx="664128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77208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69000" y="324648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3772080" y="324648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2614680" y="141480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860360" y="141480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69000" y="324648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2614680" y="324648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860360" y="3246480"/>
            <a:ext cx="213840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6641280" cy="35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3240720" cy="35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3772080" y="1414800"/>
            <a:ext cx="3240720" cy="35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369000" y="-252720"/>
            <a:ext cx="6641280" cy="9262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3772080" y="1414800"/>
            <a:ext cx="3240720" cy="35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369000" y="324648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3240720" cy="35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77208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3772080" y="324648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3772080" y="1414800"/>
            <a:ext cx="324072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369000" y="3246480"/>
            <a:ext cx="6641280" cy="1672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69000" y="1414800"/>
            <a:ext cx="6641280" cy="3507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9000" y="-252720"/>
            <a:ext cx="6641280" cy="1998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69000" y="1415160"/>
            <a:ext cx="6641640" cy="350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/>
          <p:cNvPicPr/>
          <p:nvPr/>
        </p:nvPicPr>
        <p:blipFill>
          <a:blip r:embed="rId2" cstate="print"/>
          <a:stretch/>
        </p:blipFill>
        <p:spPr>
          <a:xfrm>
            <a:off x="-360" y="0"/>
            <a:ext cx="7315200" cy="606960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274320" y="-548640"/>
            <a:ext cx="7406280" cy="644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3200" b="1" i="1" strike="noStrike" spc="-1">
                <a:solidFill>
                  <a:srgbClr val="FF0000"/>
                </a:solidFill>
                <a:latin typeface="Arial"/>
              </a:rPr>
              <a:t> 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3200" b="1" i="1" strike="noStrike" spc="-1">
                <a:solidFill>
                  <a:srgbClr val="0047FF"/>
                </a:solidFill>
                <a:latin typeface="Arial"/>
              </a:rPr>
              <a:t>Проект ко Дню Матери</a:t>
            </a:r>
            <a:endParaRPr lang="ru-RU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400" b="1" strike="noStrike" spc="-1">
                <a:solidFill>
                  <a:srgbClr val="0047FF"/>
                </a:solidFill>
                <a:latin typeface="Arial"/>
              </a:rPr>
              <a:t>во второй младшей группе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4400" b="1" i="1" strike="noStrike" spc="-1">
                <a:solidFill>
                  <a:srgbClr val="B84700"/>
                </a:solidFill>
                <a:latin typeface="Arial"/>
              </a:rPr>
              <a:t>«Ах какая милая, мамочка любимая»</a:t>
            </a:r>
            <a:endParaRPr lang="ru-RU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ru-RU" sz="44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000" b="1" strike="noStrike" spc="-1">
                <a:solidFill>
                  <a:srgbClr val="DC2300"/>
                </a:solidFill>
                <a:latin typeface="Arial"/>
              </a:rPr>
              <a:t>Подготовили воспитатели:                       </a:t>
            </a:r>
            <a:endParaRPr lang="ru-RU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000" b="1" strike="noStrike" spc="-1">
                <a:solidFill>
                  <a:srgbClr val="DC2300"/>
                </a:solidFill>
                <a:latin typeface="Arial"/>
              </a:rPr>
              <a:t> Стряпчих. С.В.                      </a:t>
            </a:r>
            <a:endParaRPr lang="ru-RU" sz="10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1000" b="1" strike="noStrike" spc="-1">
                <a:solidFill>
                  <a:srgbClr val="DC2300"/>
                </a:solidFill>
                <a:latin typeface="Arial"/>
              </a:rPr>
              <a:t> Васчильченко. М.Ю.                    </a:t>
            </a:r>
            <a:endParaRPr lang="ru-RU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/>
          <p:cNvPicPr/>
          <p:nvPr/>
        </p:nvPicPr>
        <p:blipFill>
          <a:blip r:embed="rId2" cstate="print"/>
          <a:stretch/>
        </p:blipFill>
        <p:spPr>
          <a:xfrm>
            <a:off x="48600" y="274320"/>
            <a:ext cx="7266240" cy="5577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/>
          <p:cNvPicPr/>
          <p:nvPr/>
        </p:nvPicPr>
        <p:blipFill>
          <a:blip r:embed="rId2" cstate="print"/>
          <a:stretch/>
        </p:blipFill>
        <p:spPr>
          <a:xfrm>
            <a:off x="64800" y="274320"/>
            <a:ext cx="7314840" cy="5668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369000" y="-252720"/>
            <a:ext cx="6641280" cy="19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4" name="Рисунок 103"/>
          <p:cNvPicPr/>
          <p:nvPr/>
        </p:nvPicPr>
        <p:blipFill>
          <a:blip r:embed="rId2" cstate="print"/>
          <a:stretch/>
        </p:blipFill>
        <p:spPr>
          <a:xfrm>
            <a:off x="0" y="-21600"/>
            <a:ext cx="7379640" cy="6047280"/>
          </a:xfrm>
          <a:prstGeom prst="rect">
            <a:avLst/>
          </a:prstGeom>
          <a:ln>
            <a:noFill/>
          </a:ln>
        </p:spPr>
      </p:pic>
      <p:sp>
        <p:nvSpPr>
          <p:cNvPr id="105" name="CustomShape 2"/>
          <p:cNvSpPr/>
          <p:nvPr/>
        </p:nvSpPr>
        <p:spPr>
          <a:xfrm>
            <a:off x="1280160" y="457200"/>
            <a:ext cx="5486040" cy="403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ru-RU" sz="2600" b="1" i="1" strike="noStrike" spc="-1">
                <a:solidFill>
                  <a:srgbClr val="DC2300"/>
                </a:solidFill>
                <a:latin typeface="Arial"/>
              </a:rPr>
              <a:t>Ожидаемые результаты: 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DC2300"/>
                </a:solidFill>
                <a:latin typeface="Arial"/>
              </a:rPr>
              <a:t>1.Создание условий для воспитания у детей любви, уважения, заботливого. отношения к мамам, бабушкам.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DC2300"/>
                </a:solidFill>
                <a:latin typeface="Arial"/>
              </a:rPr>
              <a:t>2.У детей появится желание радовать свою маму, заботиться о ней.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DC2300"/>
                </a:solidFill>
                <a:latin typeface="Arial"/>
              </a:rPr>
              <a:t>3. Развитие творческих способностей, умение работать в команде 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DC2300"/>
                </a:solidFill>
                <a:latin typeface="Arial"/>
              </a:rPr>
              <a:t>4. Расширение кругозора детей через чтение художественной литературы о мамах, бабушках.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69000" y="-252720"/>
            <a:ext cx="6641280" cy="19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7" name="Рисунок 106"/>
          <p:cNvPicPr/>
          <p:nvPr/>
        </p:nvPicPr>
        <p:blipFill>
          <a:blip r:embed="rId2" cstate="print"/>
          <a:stretch/>
        </p:blipFill>
        <p:spPr>
          <a:xfrm>
            <a:off x="0" y="-21600"/>
            <a:ext cx="7379640" cy="6069240"/>
          </a:xfrm>
          <a:prstGeom prst="rect">
            <a:avLst/>
          </a:prstGeom>
          <a:ln>
            <a:noFill/>
          </a:ln>
        </p:spPr>
      </p:pic>
      <p:sp>
        <p:nvSpPr>
          <p:cNvPr id="108" name="CustomShape 2"/>
          <p:cNvSpPr/>
          <p:nvPr/>
        </p:nvSpPr>
        <p:spPr>
          <a:xfrm>
            <a:off x="1188720" y="548640"/>
            <a:ext cx="5668920" cy="420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b="1" i="1" strike="noStrike" spc="-1">
                <a:solidFill>
                  <a:srgbClr val="B84700"/>
                </a:solidFill>
                <a:latin typeface="Arial"/>
              </a:rPr>
              <a:t>Практическая значимость проекта.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strike="noStrike" spc="-1">
                <a:solidFill>
                  <a:srgbClr val="B84700"/>
                </a:solidFill>
                <a:latin typeface="Arial"/>
              </a:rPr>
              <a:t>1.Для детей: сформированы позиция помощника и защитника, доброжелательные отношения к женщине, к матери и уверенность в своих возможностях.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strike="noStrike" spc="-1">
                <a:solidFill>
                  <a:srgbClr val="B84700"/>
                </a:solidFill>
                <a:latin typeface="Arial"/>
              </a:rPr>
              <a:t>2.Для воспитателя: состоялась реализация поставленных задач по теме проекта. Получила признание родителей.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strike="noStrike" spc="-1">
                <a:solidFill>
                  <a:srgbClr val="B84700"/>
                </a:solidFill>
                <a:latin typeface="Arial"/>
              </a:rPr>
              <a:t>3.Для родителей: узнали больше о способностях своих детей, появилась уверенность в сформированных навыках ребёнка – заботиться о своих мамах.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109" name="CustomShape 3"/>
          <p:cNvSpPr/>
          <p:nvPr/>
        </p:nvSpPr>
        <p:spPr>
          <a:xfrm>
            <a:off x="2103120" y="5029200"/>
            <a:ext cx="731160" cy="548280"/>
          </a:xfrm>
          <a:custGeom>
            <a:avLst/>
            <a:gdLst/>
            <a:ahLst/>
            <a:cxn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FF333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4"/>
          <p:cNvSpPr/>
          <p:nvPr/>
        </p:nvSpPr>
        <p:spPr>
          <a:xfrm>
            <a:off x="3566160" y="5029200"/>
            <a:ext cx="731160" cy="548280"/>
          </a:xfrm>
          <a:custGeom>
            <a:avLst/>
            <a:gdLst/>
            <a:ahLst/>
            <a:cxn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DC23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5"/>
          <p:cNvSpPr/>
          <p:nvPr/>
        </p:nvSpPr>
        <p:spPr>
          <a:xfrm>
            <a:off x="5394960" y="5029200"/>
            <a:ext cx="731160" cy="548280"/>
          </a:xfrm>
          <a:custGeom>
            <a:avLst/>
            <a:gdLst/>
            <a:ahLst/>
            <a:cxn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DC23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11"/>
          <p:cNvPicPr/>
          <p:nvPr/>
        </p:nvPicPr>
        <p:blipFill>
          <a:blip r:embed="rId2" cstate="print"/>
          <a:stretch/>
        </p:blipFill>
        <p:spPr>
          <a:xfrm>
            <a:off x="131400" y="91440"/>
            <a:ext cx="7183440" cy="5851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 rot="42000">
            <a:off x="745920" y="1649880"/>
            <a:ext cx="6126120" cy="1915200"/>
          </a:xfrm>
          <a:custGeom>
            <a:avLst/>
            <a:gdLst/>
            <a:ahLst/>
            <a:cxnLst/>
            <a:rect l="l" t="t" r="r" b="b"/>
            <a:pathLst>
              <a:path w="17020" h="5324">
                <a:moveTo>
                  <a:pt x="0" y="1235"/>
                </a:moveTo>
                <a:cubicBezTo>
                  <a:pt x="3860" y="1447"/>
                  <a:pt x="9171" y="1299"/>
                  <a:pt x="17019" y="0"/>
                </a:cubicBezTo>
                <a:moveTo>
                  <a:pt x="0" y="4674"/>
                </a:moveTo>
                <a:cubicBezTo>
                  <a:pt x="2915" y="5322"/>
                  <a:pt x="6697" y="5322"/>
                  <a:pt x="7957" y="5322"/>
                </a:cubicBezTo>
                <a:cubicBezTo>
                  <a:pt x="11116" y="5323"/>
                  <a:pt x="12535" y="5322"/>
                  <a:pt x="17019" y="4674"/>
                </a:cubicBezTo>
              </a:path>
            </a:pathLst>
          </a:custGeom>
          <a:blipFill rotWithShape="0">
            <a:blip r:embed="rId3" cstate="print"/>
            <a:tile/>
          </a:blipFill>
          <a:ln w="9360">
            <a:solidFill>
              <a:srgbClr val="000000"/>
            </a:solidFill>
            <a:miter/>
          </a:ln>
          <a:effectLst>
            <a:outerShdw dist="152735" dir="2700000">
              <a:srgbClr val="868686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/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Arial Black"/>
                <a:ea typeface="MS Gothic"/>
              </a:rPr>
              <a:t>Спасибо за внимание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77"/>
          <p:cNvPicPr/>
          <p:nvPr/>
        </p:nvPicPr>
        <p:blipFill>
          <a:blip r:embed="rId2" cstate="print"/>
          <a:stretch/>
        </p:blipFill>
        <p:spPr>
          <a:xfrm>
            <a:off x="91440" y="91440"/>
            <a:ext cx="7223400" cy="585180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822960" y="548640"/>
            <a:ext cx="6314040" cy="457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188720" y="731520"/>
            <a:ext cx="5760360" cy="466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b="1" i="1" strike="noStrike" spc="-1">
                <a:solidFill>
                  <a:srgbClr val="800080"/>
                </a:solidFill>
                <a:latin typeface="Arial"/>
              </a:rPr>
              <a:t>Участники проекта :</a:t>
            </a:r>
            <a:r>
              <a:rPr lang="ru-RU" sz="2000" b="1" i="1" strike="noStrike" spc="-1">
                <a:solidFill>
                  <a:srgbClr val="DC2300"/>
                </a:solidFill>
                <a:latin typeface="Arial"/>
              </a:rPr>
              <a:t> Воспитатели, родители, дети второй младшей группы.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i="1" strike="noStrike" spc="-1">
                <a:solidFill>
                  <a:srgbClr val="800080"/>
                </a:solidFill>
                <a:latin typeface="Arial"/>
              </a:rPr>
              <a:t>Продолжительность проекта:</a:t>
            </a:r>
            <a:r>
              <a:rPr lang="ru-RU" sz="2000" b="1" i="1" strike="noStrike" spc="-1">
                <a:solidFill>
                  <a:srgbClr val="DC2300"/>
                </a:solidFill>
                <a:latin typeface="Arial"/>
              </a:rPr>
              <a:t> Краткосрочный (19.11- 24.11.18)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i="1" strike="noStrike" spc="-1">
                <a:solidFill>
                  <a:srgbClr val="800080"/>
                </a:solidFill>
                <a:latin typeface="Arial"/>
              </a:rPr>
              <a:t>Образовательные области:</a:t>
            </a:r>
            <a:r>
              <a:rPr lang="ru-RU" sz="2000" b="1" i="1" strike="noStrike" spc="-1">
                <a:solidFill>
                  <a:srgbClr val="800080"/>
                </a:solidFill>
                <a:latin typeface="Arial"/>
              </a:rPr>
              <a:t> </a:t>
            </a:r>
            <a:r>
              <a:rPr lang="ru-RU" sz="2000" b="1" i="1" strike="noStrike" spc="-1">
                <a:solidFill>
                  <a:srgbClr val="DC2300"/>
                </a:solidFill>
                <a:latin typeface="Arial"/>
              </a:rPr>
              <a:t>познание, социально-коммуникативноеразвитие, речевое развитие, художественно-эстетическое развитие 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5120640" y="4206240"/>
            <a:ext cx="1462680" cy="1279800"/>
          </a:xfrm>
          <a:custGeom>
            <a:avLst/>
            <a:gdLst/>
            <a:ahLst/>
            <a:cxn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DC2300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69000" y="-252720"/>
            <a:ext cx="6641280" cy="19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369000" y="1414800"/>
            <a:ext cx="6641280" cy="35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Рисунок 83"/>
          <p:cNvPicPr/>
          <p:nvPr/>
        </p:nvPicPr>
        <p:blipFill>
          <a:blip r:embed="rId2" cstate="print"/>
          <a:stretch/>
        </p:blipFill>
        <p:spPr>
          <a:xfrm>
            <a:off x="936360" y="-22320"/>
            <a:ext cx="5529240" cy="6047280"/>
          </a:xfrm>
          <a:prstGeom prst="rect">
            <a:avLst/>
          </a:prstGeom>
          <a:ln>
            <a:noFill/>
          </a:ln>
        </p:spPr>
      </p:pic>
      <p:pic>
        <p:nvPicPr>
          <p:cNvPr id="85" name="Рисунок 84"/>
          <p:cNvPicPr/>
          <p:nvPr/>
        </p:nvPicPr>
        <p:blipFill>
          <a:blip r:embed="rId3" cstate="print"/>
          <a:stretch/>
        </p:blipFill>
        <p:spPr>
          <a:xfrm>
            <a:off x="0" y="-22320"/>
            <a:ext cx="7379640" cy="6148440"/>
          </a:xfrm>
          <a:prstGeom prst="rect">
            <a:avLst/>
          </a:prstGeom>
          <a:ln>
            <a:noFill/>
          </a:ln>
        </p:spPr>
      </p:pic>
      <p:sp>
        <p:nvSpPr>
          <p:cNvPr id="86" name="CustomShape 3"/>
          <p:cNvSpPr/>
          <p:nvPr/>
        </p:nvSpPr>
        <p:spPr>
          <a:xfrm>
            <a:off x="369000" y="182880"/>
            <a:ext cx="6580080" cy="35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0" i="1" strike="noStrike" spc="-1">
                <a:solidFill>
                  <a:srgbClr val="FF3366"/>
                </a:solidFill>
                <a:latin typeface="Arial Black"/>
              </a:rPr>
              <a:t> 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b="0" i="1" u="sng" strike="noStrike" spc="-1">
                <a:solidFill>
                  <a:srgbClr val="B84747"/>
                </a:solidFill>
                <a:uFillTx/>
                <a:latin typeface="Arial Black"/>
                <a:ea typeface="Times New Roman"/>
              </a:rPr>
              <a:t>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274320" y="365760"/>
            <a:ext cx="4388760" cy="399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i="1" strike="noStrike" spc="-1">
                <a:solidFill>
                  <a:srgbClr val="FF0000"/>
                </a:solidFill>
                <a:latin typeface="Arial"/>
              </a:rPr>
              <a:t>Актуальность проекта:                </a:t>
            </a:r>
            <a:r>
              <a:rPr lang="ru-RU" sz="1600" b="1" strike="noStrike" spc="-1">
                <a:solidFill>
                  <a:srgbClr val="0000FF"/>
                </a:solidFill>
                <a:latin typeface="Arial"/>
              </a:rPr>
              <a:t>День Матери - один из самых лучезарных праздников в детском саду. Несмотря на ноябрьское ненастье, он несет в себе море тепла, любви, нежности. Дети любят своих мам, но ещё не представляют того, что в этот день они могут доставить мамам приятное, порадовать их. Мамы же уставшие, после тяжёлого рабочего дня, хлопот, забот, не всегда могут почувствовать себя счастливыми и удовлетворёнными. Поэтому, забота, проявленная её дорогим ребёнком, поможет ей стать счастливее, радостнее и спокойнее.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369000" y="-252720"/>
            <a:ext cx="6641280" cy="19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Рисунок 88"/>
          <p:cNvPicPr/>
          <p:nvPr/>
        </p:nvPicPr>
        <p:blipFill>
          <a:blip r:embed="rId2" cstate="print"/>
          <a:stretch/>
        </p:blipFill>
        <p:spPr>
          <a:xfrm>
            <a:off x="0" y="-91440"/>
            <a:ext cx="7379640" cy="6126120"/>
          </a:xfrm>
          <a:prstGeom prst="rect">
            <a:avLst/>
          </a:prstGeom>
          <a:ln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1097280" y="457200"/>
            <a:ext cx="5668920" cy="20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Arial"/>
              </a:rPr>
              <a:t>Цель проекта:</a:t>
            </a:r>
            <a:r>
              <a:rPr lang="ru-RU" sz="1600" b="1" strike="noStrike" spc="-1">
                <a:solidFill>
                  <a:srgbClr val="0000FF"/>
                </a:solidFill>
                <a:latin typeface="Arial"/>
              </a:rPr>
              <a:t> </a:t>
            </a:r>
            <a:r>
              <a:rPr lang="ru-RU" sz="1600" b="1" strike="noStrike" spc="-1">
                <a:solidFill>
                  <a:srgbClr val="B84747"/>
                </a:solidFill>
                <a:latin typeface="Arial"/>
              </a:rPr>
              <a:t>познакомить детей с праздником День матери, формировать представления у воспитанников о культуре и традициях семейных взаимоотношений. Воспитывать любовь и уважение к матери, умение ценить ее заботу о близких.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1280160" y="2194560"/>
            <a:ext cx="5668920" cy="347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00FF"/>
                </a:solidFill>
                <a:latin typeface="Arial"/>
              </a:rPr>
              <a:t>Задачи проекта :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B84747"/>
                </a:solidFill>
                <a:latin typeface="Arial"/>
              </a:rPr>
              <a:t>1.Познакомить детей с праздником «День матери». 2.Сформировать представление детей о роли мамы в их жизни.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B84747"/>
                </a:solidFill>
                <a:latin typeface="Arial"/>
              </a:rPr>
              <a:t>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280160" y="2760120"/>
            <a:ext cx="5577480" cy="318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B84700"/>
                </a:solidFill>
                <a:latin typeface="Arial"/>
              </a:rPr>
              <a:t>3</a:t>
            </a:r>
            <a:r>
              <a:rPr lang="ru-RU" sz="1400" b="1" strike="noStrike" spc="-1">
                <a:solidFill>
                  <a:srgbClr val="B84700"/>
                </a:solidFill>
                <a:latin typeface="Arial"/>
              </a:rPr>
              <a:t>.Развивать коммуникативные навыки у детей, способствовать развитию речи через выразительное чтение стихов, составление рассказа о маме.                           4.Развивать творческие способности детей через, художественную деятельность создание поделок. 5.Воспитывать доброе, уважительное отношение к маме, желание оказывать посильную помощь.                                    6.Способствовать сплочению коллектива родители-дети; привлечь родителей к работе над проектом.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69000" y="-252720"/>
            <a:ext cx="6641280" cy="19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4" name="Рисунок 93"/>
          <p:cNvPicPr/>
          <p:nvPr/>
        </p:nvPicPr>
        <p:blipFill>
          <a:blip r:embed="rId2" cstate="print"/>
          <a:stretch/>
        </p:blipFill>
        <p:spPr>
          <a:xfrm>
            <a:off x="91440" y="360"/>
            <a:ext cx="7288200" cy="6047280"/>
          </a:xfrm>
          <a:prstGeom prst="rect">
            <a:avLst/>
          </a:prstGeom>
          <a:ln>
            <a:noFill/>
          </a:ln>
        </p:spPr>
      </p:pic>
      <p:sp>
        <p:nvSpPr>
          <p:cNvPr id="95" name="CustomShape 2"/>
          <p:cNvSpPr/>
          <p:nvPr/>
        </p:nvSpPr>
        <p:spPr>
          <a:xfrm>
            <a:off x="274320" y="902880"/>
            <a:ext cx="6674760" cy="449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200" b="1" strike="noStrike" spc="-1">
                <a:solidFill>
                  <a:srgbClr val="0000FF"/>
                </a:solidFill>
                <a:latin typeface="Arial"/>
              </a:rPr>
              <a:t> </a:t>
            </a:r>
            <a:r>
              <a:rPr lang="ru-RU" sz="2400" b="1" i="1" strike="noStrike" spc="-1">
                <a:solidFill>
                  <a:srgbClr val="FF0000"/>
                </a:solidFill>
                <a:latin typeface="Arial"/>
              </a:rPr>
              <a:t>Этапы проектной деятельности: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DC2300"/>
                </a:solidFill>
                <a:latin typeface="Times New Roman"/>
                <a:ea typeface="Times New Roman"/>
              </a:rPr>
              <a:t>1- Этап подготовительный</a:t>
            </a:r>
            <a:r>
              <a:rPr lang="ru-RU" sz="1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- постановка целей и задач.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B84700"/>
                </a:solidFill>
                <a:latin typeface="Times New Roman"/>
                <a:ea typeface="Times New Roman"/>
              </a:rPr>
              <a:t>2- Этап основной - </a:t>
            </a:r>
            <a:r>
              <a:rPr lang="ru-RU" sz="1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выполнение проекта.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Беседы,составление рассказов о маме, чтение художественной литературы,</a:t>
            </a:r>
            <a:r>
              <a:rPr lang="ru-RU" sz="20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рассматривание иллюстраций и беседы по их содержанию, </a:t>
            </a:r>
            <a:r>
              <a:rPr lang="ru-RU" sz="1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разучивание стихотворенияпро маму , речевые игры, сюжетно-ролевые игры, аплпликация “Цветок для мамы”, рисование лодошками “Солнышко для мамы”.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DC2300"/>
                </a:solidFill>
                <a:latin typeface="Times New Roman"/>
                <a:ea typeface="Times New Roman"/>
              </a:rPr>
              <a:t>3- Этап заключительный</a:t>
            </a:r>
            <a:r>
              <a:rPr lang="ru-RU" sz="1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- подведение итогов,   результат.</a:t>
            </a: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Оформление стенгазеты.  </a:t>
            </a:r>
            <a:endParaRPr lang="ru-RU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Выставка детских поделок и рисунка.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6" name="CustomShape 3"/>
          <p:cNvSpPr/>
          <p:nvPr/>
        </p:nvSpPr>
        <p:spPr>
          <a:xfrm>
            <a:off x="5212080" y="4572000"/>
            <a:ext cx="1371240" cy="1096920"/>
          </a:xfrm>
          <a:custGeom>
            <a:avLst/>
            <a:gdLst/>
            <a:ahLst/>
            <a:cxnLst/>
            <a:rect l="l" t="t" r="r" b="b"/>
            <a:pathLst>
              <a:path w="22813" h="22600">
                <a:moveTo>
                  <a:pt x="10812" y="21594"/>
                </a:moveTo>
                <a:cubicBezTo>
                  <a:pt x="10540" y="19423"/>
                  <a:pt x="9746" y="16742"/>
                  <a:pt x="7801" y="15040"/>
                </a:cubicBezTo>
                <a:cubicBezTo>
                  <a:pt x="4560" y="12230"/>
                  <a:pt x="2678" y="12550"/>
                  <a:pt x="566" y="8804"/>
                </a:cubicBezTo>
                <a:cubicBezTo>
                  <a:pt x="-605" y="6314"/>
                  <a:pt x="-208" y="1952"/>
                  <a:pt x="4142" y="313"/>
                </a:cubicBezTo>
                <a:cubicBezTo>
                  <a:pt x="8616" y="-1006"/>
                  <a:pt x="10394" y="2228"/>
                  <a:pt x="10812" y="2888"/>
                </a:cubicBezTo>
                <a:cubicBezTo>
                  <a:pt x="11230" y="2228"/>
                  <a:pt x="12987" y="-1006"/>
                  <a:pt x="17482" y="313"/>
                </a:cubicBezTo>
                <a:cubicBezTo>
                  <a:pt x="21832" y="1952"/>
                  <a:pt x="22208" y="6314"/>
                  <a:pt x="21037" y="8804"/>
                </a:cubicBezTo>
                <a:cubicBezTo>
                  <a:pt x="18925" y="12550"/>
                  <a:pt x="17043" y="12230"/>
                  <a:pt x="13802" y="15040"/>
                </a:cubicBezTo>
                <a:cubicBezTo>
                  <a:pt x="11858" y="16742"/>
                  <a:pt x="11063" y="19423"/>
                  <a:pt x="10812" y="21594"/>
                </a:cubicBezTo>
                <a:close/>
              </a:path>
            </a:pathLst>
          </a:custGeom>
          <a:solidFill>
            <a:srgbClr val="FF333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Table 1"/>
          <p:cNvGraphicFramePr/>
          <p:nvPr/>
        </p:nvGraphicFramePr>
        <p:xfrm>
          <a:off x="0" y="0"/>
          <a:ext cx="7314840" cy="6272784"/>
        </p:xfrm>
        <a:graphic>
          <a:graphicData uri="http://schemas.openxmlformats.org/drawingml/2006/table">
            <a:tbl>
              <a:tblPr/>
              <a:tblGrid>
                <a:gridCol w="3382200"/>
                <a:gridCol w="3932640"/>
              </a:tblGrid>
              <a:tr h="332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Содержание работы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Предполагаемый результат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</a:tr>
              <a:tr h="5793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Чтение литературных произведений:   С. Прокофьева.«Сказка про маму»  А.Барто «Разлука», Б. Емельянов «Мамины руки»,  К. Кубилинкас «Мама», Э.Мошковская «Я маму мою обидел…», Н., Е Благинина «Посидим в тишине»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Игра-ассоциация «Семья»; «Кто чья мама?»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Сюжетно-ролевые игры «Вот как я стираю, маме помогаю»; «Моя семья», «Дочки- матери», «Мамины заботы». 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Аппликация «Цветок для мамы»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Создание отпечатков ладошек для оформления праздничной газеты.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Оформление выставки поделок «Цветок для мамы».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Сбор фотографий для фотогазеты «Я и моя мама»                                    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Проведение дидактических игр: «Скажи ласково»;   «Моя мама самая…».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Консультирование родителей по теме проекта.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Совместное оформление стенгазеты.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 «Я и моя мама»                                                                   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Обогащение знаний детей о роли мамы в их жизни, через раскрытие образа матери в поэзии, художественной литературе. Углубление знаний о роли мамы в жизни каждого человека. Обогащение словарного запаса ребенка по теме проекта. Расширение кругозора детей и закрепление их знаний о празднике День матери. Развитие связной речи, умения составлять короткие рассказы.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Развитие игровой деятельность детей,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развивать сюжет на основе полученных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знаний, полученных при восприятии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окружающего.                            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Вызвать у детей интерес к творческой деятельности через изготовления подарков для мамы.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Развитие творческой активности через аппликацию и рисование.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Привлечение родителей к жизни детского сада .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0" strike="noStrike" spc="-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</a:rPr>
                        <a:t>Повышение педагогической культуры родителей, определение роли матери в воспитании ,  о влиянии  взаимоотношений матери и ребенка на его успехи в будущем.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4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66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97"/>
          <p:cNvPicPr/>
          <p:nvPr/>
        </p:nvPicPr>
        <p:blipFill>
          <a:blip r:embed="rId2" cstate="print"/>
          <a:stretch/>
        </p:blipFill>
        <p:spPr>
          <a:xfrm>
            <a:off x="91440" y="274320"/>
            <a:ext cx="7124040" cy="5486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/>
          <p:cNvPicPr/>
          <p:nvPr/>
        </p:nvPicPr>
        <p:blipFill>
          <a:blip r:embed="rId2" cstate="print"/>
          <a:stretch/>
        </p:blipFill>
        <p:spPr>
          <a:xfrm>
            <a:off x="55440" y="548640"/>
            <a:ext cx="7291440" cy="5394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99"/>
          <p:cNvPicPr/>
          <p:nvPr/>
        </p:nvPicPr>
        <p:blipFill>
          <a:blip r:embed="rId2" cstate="print"/>
          <a:stretch/>
        </p:blipFill>
        <p:spPr>
          <a:xfrm>
            <a:off x="91440" y="457200"/>
            <a:ext cx="7223400" cy="5120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746</Words>
  <Application>Microsoft Office PowerPoint</Application>
  <PresentationFormat>Произвольный</PresentationFormat>
  <Paragraphs>78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ret</dc:creator>
  <cp:lastModifiedBy>ret</cp:lastModifiedBy>
  <cp:revision>4</cp:revision>
  <dcterms:created xsi:type="dcterms:W3CDTF">2017-10-20T23:41:18Z</dcterms:created>
  <dcterms:modified xsi:type="dcterms:W3CDTF">2018-12-07T08:48:01Z</dcterms:modified>
  <dc:language>ru-RU</dc:language>
</cp:coreProperties>
</file>