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21" r:id="rId3"/>
    <p:sldId id="277" r:id="rId4"/>
    <p:sldId id="279" r:id="rId5"/>
    <p:sldId id="280" r:id="rId6"/>
    <p:sldId id="281" r:id="rId7"/>
    <p:sldId id="278" r:id="rId8"/>
    <p:sldId id="303" r:id="rId9"/>
    <p:sldId id="307" r:id="rId10"/>
    <p:sldId id="282" r:id="rId11"/>
    <p:sldId id="309" r:id="rId12"/>
    <p:sldId id="310" r:id="rId13"/>
    <p:sldId id="283" r:id="rId14"/>
    <p:sldId id="325" r:id="rId15"/>
    <p:sldId id="284" r:id="rId16"/>
    <p:sldId id="326" r:id="rId17"/>
    <p:sldId id="286" r:id="rId18"/>
    <p:sldId id="327" r:id="rId19"/>
    <p:sldId id="328" r:id="rId20"/>
    <p:sldId id="285" r:id="rId21"/>
    <p:sldId id="329" r:id="rId22"/>
    <p:sldId id="297" r:id="rId23"/>
    <p:sldId id="340" r:id="rId24"/>
    <p:sldId id="302" r:id="rId25"/>
    <p:sldId id="276" r:id="rId26"/>
    <p:sldId id="289" r:id="rId27"/>
    <p:sldId id="287" r:id="rId28"/>
    <p:sldId id="330" r:id="rId29"/>
    <p:sldId id="293" r:id="rId30"/>
    <p:sldId id="336" r:id="rId31"/>
    <p:sldId id="331" r:id="rId32"/>
    <p:sldId id="332" r:id="rId33"/>
    <p:sldId id="333" r:id="rId34"/>
    <p:sldId id="334" r:id="rId35"/>
    <p:sldId id="335" r:id="rId36"/>
    <p:sldId id="291" r:id="rId37"/>
    <p:sldId id="304" r:id="rId38"/>
    <p:sldId id="288" r:id="rId39"/>
    <p:sldId id="337" r:id="rId40"/>
    <p:sldId id="338" r:id="rId41"/>
    <p:sldId id="339" r:id="rId42"/>
    <p:sldId id="308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>
      <p:cViewPr varScale="1">
        <p:scale>
          <a:sx n="121" d="100"/>
          <a:sy n="121" d="100"/>
        </p:scale>
        <p:origin x="13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3372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7E420-459A-444A-B6A0-2565D838CD43}" type="datetimeFigureOut">
              <a:rPr lang="ru-RU" smtClean="0"/>
              <a:pPr/>
              <a:t>25.05.2022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06A2-9BCC-40CE-A793-B6340CEA61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95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97B45-78BB-47CF-B3D7-6D30278E2E2F}" type="datetimeFigureOut">
              <a:rPr lang="ru-RU"/>
              <a:pPr>
                <a:defRPr/>
              </a:pPr>
              <a:t>25.05.2022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70BFC-7250-4136-88DD-82E70FBDA0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E37E-19A5-47DA-9B9E-0A54ED626077}" type="datetimeFigureOut">
              <a:rPr lang="ru-RU"/>
              <a:pPr>
                <a:defRPr/>
              </a:pPr>
              <a:t>25.05.2022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01F1-46F6-47F9-9F06-F32347589B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1E70E-9AD6-4A1C-B60B-A8FA79278201}" type="datetimeFigureOut">
              <a:rPr lang="ru-RU"/>
              <a:pPr>
                <a:defRPr/>
              </a:pPr>
              <a:t>25.05.2022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96BC8-7A8C-49F8-93AC-E47688DCA3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89C09-8720-45CB-9AC9-403C250C59F4}" type="datetimeFigureOut">
              <a:rPr lang="ru-RU"/>
              <a:pPr>
                <a:defRPr/>
              </a:pPr>
              <a:t>25.05.2022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4146-EA2B-429D-9CE3-D9D0BB43DB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29E3-8AA8-4A03-A21E-5016B235E2A4}" type="datetimeFigureOut">
              <a:rPr lang="ru-RU"/>
              <a:pPr>
                <a:defRPr/>
              </a:pPr>
              <a:t>25.05.2022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9C34-5D48-4A8C-9630-68055BA099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A5BE-263E-417D-BB5C-99FFFE478FD1}" type="datetimeFigureOut">
              <a:rPr lang="ru-RU"/>
              <a:pPr>
                <a:defRPr/>
              </a:pPr>
              <a:t>25.05.2022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9EF07-EA89-41AC-B52E-F5A6CBD444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8E16-33D4-4EF9-B8B5-21349257E688}" type="datetimeFigureOut">
              <a:rPr lang="ru-RU"/>
              <a:pPr>
                <a:defRPr/>
              </a:pPr>
              <a:t>25.05.2022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15467-43A3-42B5-9F39-62E35D787A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555BB-06FC-476D-8A4A-04FDEC65FA23}" type="datetimeFigureOut">
              <a:rPr lang="ru-RU"/>
              <a:pPr>
                <a:defRPr/>
              </a:pPr>
              <a:t>25.05.2022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2168C-4C57-4529-9B13-BC9C8F1906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715ED-A870-4887-B8FD-A86EF5AA6199}" type="datetimeFigureOut">
              <a:rPr lang="ru-RU"/>
              <a:pPr>
                <a:defRPr/>
              </a:pPr>
              <a:t>25.05.2022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F30C7-B18F-487B-B7BA-D8D92052C1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08211-6DF7-406D-9450-B0FA95B0F931}" type="datetimeFigureOut">
              <a:rPr lang="ru-RU"/>
              <a:pPr>
                <a:defRPr/>
              </a:pPr>
              <a:t>25.05.2022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0108-DC78-41B8-8C5F-41FB9241F5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FF46-AB4E-4FEE-AC22-55BFD98FE970}" type="datetimeFigureOut">
              <a:rPr lang="ru-RU"/>
              <a:pPr>
                <a:defRPr/>
              </a:pPr>
              <a:t>25.05.2022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2B15F-D998-4DCE-92BA-885D1E227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50A495-EBA0-4678-9F43-8E00D2E0E944}" type="datetimeFigureOut">
              <a:rPr lang="ru-RU"/>
              <a:pPr>
                <a:defRPr/>
              </a:pPr>
              <a:t>25.05.2022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A9C709-8E98-4DF3-8276-9B2B351C7D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51275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33" name="Picture 9" descr="http://img-fotki.yandex.ru/get/5504/svetlera.16b/0_5659a_7894667f_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188913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9" descr="http://img-fotki.yandex.ru/get/5504/svetlera.16b/0_5659a_7894667f_L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32588" y="188913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9" descr="http://img-fotki.yandex.ru/get/5504/svetlera.16b/0_5659a_7894667f_L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32588" y="4437063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9" descr="http://img-fotki.yandex.ru/get/5504/svetlera.16b/0_5659a_7894667f_L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388" y="4437063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C033E0072264F978B31D8DE650F90D2C023AB4F95ED47F8A29BB8DCF6008EACAF56490A395DF55ED309FDEg0U5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consultantplus://offline/ref=A3393629A9453B083E03642EBDDEFB301F27331441F0DEF3C03F0194389953B1ZAqE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%20%20uszn-komint@govvrn.ru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469712186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cntd.ru/document/440509615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764704"/>
            <a:ext cx="662473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Franklin Gothic Demi" panose="020B0703020102020204" pitchFamily="34" charset="0"/>
                <a:ea typeface="Meiryo UI" panose="020B0604030504040204" pitchFamily="34" charset="-128"/>
                <a:cs typeface="Meiryo UI" panose="020B0604030504040204" pitchFamily="34" charset="-128"/>
              </a:rPr>
              <a:t>Презентация для родителей будущих воспитанников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Franklin Gothic Demi" panose="020B0703020102020204" pitchFamily="34" charset="0"/>
                <a:ea typeface="Meiryo UI" panose="020B0604030504040204" pitchFamily="34" charset="-128"/>
                <a:cs typeface="Meiryo UI" panose="020B0604030504040204" pitchFamily="34" charset="-128"/>
              </a:rPr>
              <a:t>МБДОУ«Детский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Franklin Gothic Demi" panose="020B0703020102020204" pitchFamily="34" charset="0"/>
                <a:ea typeface="Meiryo UI" panose="020B0604030504040204" pitchFamily="34" charset="-128"/>
                <a:cs typeface="Meiryo UI" panose="020B0604030504040204" pitchFamily="34" charset="-128"/>
              </a:rPr>
              <a:t> сад общеразвивающего вида №144»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Franklin Gothic Demi" panose="020B0703020102020204" pitchFamily="34" charset="0"/>
                <a:ea typeface="Meiryo UI" panose="020B0604030504040204" pitchFamily="34" charset="-128"/>
                <a:cs typeface="Meiryo UI" panose="020B0604030504040204" pitchFamily="34" charset="-128"/>
              </a:rPr>
              <a:t>комплектования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Franklin Gothic Demi" panose="020B0703020102020204" pitchFamily="34" charset="0"/>
                <a:ea typeface="Meiryo UI" panose="020B0604030504040204" pitchFamily="34" charset="-128"/>
                <a:cs typeface="Meiryo UI" panose="020B0604030504040204" pitchFamily="34" charset="-128"/>
              </a:rPr>
              <a:t> 2021-2022года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Franklin Gothic Demi" panose="020B0703020102020204" pitchFamily="34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Компенсация </a:t>
            </a:r>
            <a:r>
              <a:rPr lang="ru-RU" sz="2800" b="1" dirty="0"/>
              <a:t>части фактически внесенной родительской платы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0" y="1556792"/>
            <a:ext cx="2794597" cy="341297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1268760"/>
            <a:ext cx="5194920" cy="5184576"/>
          </a:xfrm>
        </p:spPr>
        <p:txBody>
          <a:bodyPr/>
          <a:lstStyle/>
          <a:p>
            <a:pPr algn="just"/>
            <a:r>
              <a:rPr lang="ru-RU" sz="1400" dirty="0"/>
              <a:t>29 декабря 2015 года принят Федеральный закон № 388-ФЗ «О внесении изменений в отдельные законодательные акты Российской Федерации в части учета и совершенствования предоставления мер социальной поддержки исходя из обязанности соблюдения принципа адресности и применения критериев нуждаемости</a:t>
            </a:r>
            <a:r>
              <a:rPr lang="ru-RU" sz="1400" dirty="0" smtClean="0"/>
              <a:t>».</a:t>
            </a:r>
            <a:r>
              <a:rPr lang="ru-RU" sz="1400" dirty="0"/>
              <a:t> Законом Воронежской области от 02.03.2016 № 11-ОЗ</a:t>
            </a:r>
            <a:r>
              <a:rPr lang="ru-RU" sz="1400" b="1" dirty="0"/>
              <a:t>  </a:t>
            </a:r>
            <a:r>
              <a:rPr lang="ru-RU" sz="1400" dirty="0"/>
              <a:t>соответствующие изменения внесены в Закон Воронежской области от 02.08.2000 № 176-II-ОЗ «Об охране семьи, материнства, отцовства и детства</a:t>
            </a:r>
            <a:r>
              <a:rPr lang="ru-RU" sz="1400" dirty="0" smtClean="0"/>
              <a:t>»(</a:t>
            </a:r>
            <a:r>
              <a:rPr lang="ru-RU" sz="1400" dirty="0"/>
              <a:t>вступил в законную силу  14.03.2016</a:t>
            </a:r>
            <a:r>
              <a:rPr lang="ru-RU" sz="1400" dirty="0" smtClean="0"/>
              <a:t>).</a:t>
            </a:r>
          </a:p>
          <a:p>
            <a:pPr algn="just"/>
            <a:r>
              <a:rPr lang="ru-RU" sz="1400" dirty="0"/>
              <a:t>Частью 4  </a:t>
            </a:r>
            <a:r>
              <a:rPr lang="ru-RU" sz="1400" dirty="0">
                <a:hlinkClick r:id="rId3"/>
              </a:rPr>
              <a:t>статьи 14</a:t>
            </a:r>
            <a:r>
              <a:rPr lang="ru-RU" sz="1400" dirty="0"/>
              <a:t> данного закона  закреплено, </a:t>
            </a:r>
            <a:r>
              <a:rPr lang="ru-RU" sz="1400" dirty="0" smtClean="0"/>
              <a:t> что  получателями </a:t>
            </a:r>
            <a:r>
              <a:rPr lang="ru-RU" sz="1400" dirty="0"/>
              <a:t>компенсации </a:t>
            </a:r>
            <a:r>
              <a:rPr lang="ru-RU" sz="1400" dirty="0" smtClean="0"/>
              <a:t>могут </a:t>
            </a:r>
            <a:r>
              <a:rPr lang="ru-RU" sz="1400" dirty="0"/>
              <a:t>быть семьи, у которых среднедушевой доход не превышает величину прожиточного минимума в Воронежской области, установленную в соответствии с </a:t>
            </a:r>
            <a:r>
              <a:rPr lang="ru-RU" sz="1400" dirty="0">
                <a:hlinkClick r:id="rId4"/>
              </a:rPr>
              <a:t>Законом</a:t>
            </a:r>
            <a:r>
              <a:rPr lang="ru-RU" sz="1400" dirty="0"/>
              <a:t> Воронежской области «О прожиточном минимуме в Воронежской области</a:t>
            </a:r>
            <a:r>
              <a:rPr lang="ru-RU" sz="1400" dirty="0" smtClean="0"/>
              <a:t>».</a:t>
            </a:r>
          </a:p>
          <a:p>
            <a:r>
              <a:rPr lang="ru-RU" sz="1400" dirty="0"/>
              <a:t>для трудоспособного населения — 11 724 рубля;</a:t>
            </a:r>
          </a:p>
          <a:p>
            <a:r>
              <a:rPr lang="ru-RU" sz="1400" dirty="0"/>
              <a:t>для пенсионеров — 9 796 рублей;</a:t>
            </a:r>
          </a:p>
          <a:p>
            <a:r>
              <a:rPr lang="ru-RU" sz="1400" dirty="0"/>
              <a:t>для детей — 10 433 рубля.</a:t>
            </a:r>
          </a:p>
          <a:p>
            <a:pPr marL="0" indent="0">
              <a:buNone/>
            </a:pPr>
            <a:r>
              <a:rPr lang="ru-RU" sz="1400" dirty="0"/>
              <a:t>Такие размеры указаны в Постановлении Правительства Воронежской области от 9.12.2021 № 713.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073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Выдача справок на получение компенсации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dirty="0"/>
              <a:t>Выдача справок о размере среднедушевого дохода будет осуществляться учреждениями, подведомственными исполнительному органу государственной власти Воронежской области в сфере социальной защиты по месту жительства (пребывания) граждан:</a:t>
            </a:r>
          </a:p>
          <a:p>
            <a:pPr>
              <a:buFontTx/>
              <a:buChar char="-"/>
            </a:pPr>
            <a:r>
              <a:rPr lang="ru-RU" sz="1600" dirty="0" smtClean="0"/>
              <a:t>КУВО </a:t>
            </a:r>
            <a:r>
              <a:rPr lang="ru-RU" sz="1600" dirty="0"/>
              <a:t>«Управление социальной защиты населения Коминтерновского района г. Воронежа» (г. Воронеж, </a:t>
            </a:r>
            <a:r>
              <a:rPr lang="ru-RU" sz="1600" b="1" dirty="0"/>
              <a:t>ул. </a:t>
            </a:r>
            <a:r>
              <a:rPr lang="ru-RU" sz="1600" b="1" dirty="0" smtClean="0"/>
              <a:t>Елецкая, 4, </a:t>
            </a:r>
            <a:r>
              <a:rPr lang="ru-RU" sz="1600" dirty="0"/>
              <a:t>тел.: (473)  </a:t>
            </a:r>
            <a:r>
              <a:rPr lang="ru-RU" sz="1600" b="1" dirty="0"/>
              <a:t>221-06-35</a:t>
            </a:r>
            <a:r>
              <a:rPr lang="ru-RU" sz="1600" dirty="0" smtClean="0"/>
              <a:t>;</a:t>
            </a:r>
            <a:r>
              <a:rPr lang="ru-RU" sz="1600" dirty="0"/>
              <a:t> +7 (473) </a:t>
            </a:r>
            <a:r>
              <a:rPr lang="ru-RU" sz="1600" b="1" dirty="0" smtClean="0"/>
              <a:t>234-37-27</a:t>
            </a:r>
          </a:p>
          <a:p>
            <a:pPr>
              <a:buFontTx/>
              <a:buChar char="-"/>
            </a:pPr>
            <a:r>
              <a:rPr lang="ru-RU" sz="1600" u="sng" dirty="0" smtClean="0">
                <a:hlinkClick r:id="rId2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Адрес электронной почты </a:t>
            </a:r>
          </a:p>
          <a:p>
            <a:pPr marL="0" indent="0">
              <a:buNone/>
            </a:pPr>
            <a:r>
              <a:rPr lang="ru-RU" sz="1600" u="sng" dirty="0" smtClean="0">
                <a:hlinkClick r:id="rId2"/>
              </a:rPr>
              <a:t>        </a:t>
            </a:r>
            <a:r>
              <a:rPr lang="en-US" sz="1600" u="sng" dirty="0" smtClean="0">
                <a:hlinkClick r:id="rId2"/>
              </a:rPr>
              <a:t>uszn-komint@govvrn.ru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38200" y="1600200"/>
            <a:ext cx="4038600" cy="22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Документы для получения компенсации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/>
          <a:p>
            <a:r>
              <a:rPr lang="ru-RU" sz="1600" dirty="0"/>
              <a:t>с 14 марта 2016 года для получения компенсации части внесённой платы за присмотр и уход за детьми в ДОО родителям необходимо </a:t>
            </a:r>
            <a:r>
              <a:rPr lang="ru-RU" sz="1600" dirty="0" smtClean="0"/>
              <a:t>предоставить</a:t>
            </a:r>
            <a:r>
              <a:rPr lang="ru-RU" sz="1600" dirty="0"/>
              <a:t>:</a:t>
            </a:r>
          </a:p>
          <a:p>
            <a:pPr lvl="0"/>
            <a:r>
              <a:rPr lang="ru-RU" sz="1600" dirty="0" smtClean="0">
                <a:solidFill>
                  <a:srgbClr val="FF0000"/>
                </a:solidFill>
              </a:rPr>
              <a:t>Справку о размере среднедушевого дохода </a:t>
            </a:r>
          </a:p>
          <a:p>
            <a:pPr lvl="0"/>
            <a:r>
              <a:rPr lang="ru-RU" sz="1600" dirty="0" smtClean="0">
                <a:solidFill>
                  <a:srgbClr val="FF0000"/>
                </a:solidFill>
              </a:rPr>
              <a:t>Заявление</a:t>
            </a:r>
            <a:r>
              <a:rPr lang="ru-RU" sz="1600" dirty="0" smtClean="0"/>
              <a:t> </a:t>
            </a:r>
            <a:r>
              <a:rPr lang="ru-RU" sz="1600" dirty="0"/>
              <a:t>о  выплате компенсации.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Копию </a:t>
            </a:r>
            <a:r>
              <a:rPr lang="ru-RU" sz="1600" dirty="0">
                <a:solidFill>
                  <a:srgbClr val="FF0000"/>
                </a:solidFill>
              </a:rPr>
              <a:t>паспорта родителя </a:t>
            </a:r>
            <a:r>
              <a:rPr lang="ru-RU" sz="1600" dirty="0" smtClean="0">
                <a:solidFill>
                  <a:srgbClr val="FF0000"/>
                </a:solidFill>
              </a:rPr>
              <a:t>или другого законного представителя ребенка </a:t>
            </a:r>
            <a:r>
              <a:rPr lang="ru-RU" sz="1600" dirty="0" smtClean="0"/>
              <a:t>или </a:t>
            </a:r>
            <a:r>
              <a:rPr lang="ru-RU" sz="1600" dirty="0"/>
              <a:t>иного документа, удостоверяющего личность.</a:t>
            </a:r>
          </a:p>
          <a:p>
            <a:r>
              <a:rPr lang="ru-RU" sz="1600" dirty="0" smtClean="0"/>
              <a:t>4</a:t>
            </a:r>
            <a:r>
              <a:rPr lang="ru-RU" sz="1600" dirty="0"/>
              <a:t>. </a:t>
            </a:r>
            <a:r>
              <a:rPr lang="ru-RU" sz="1600" dirty="0">
                <a:solidFill>
                  <a:srgbClr val="FF0000"/>
                </a:solidFill>
              </a:rPr>
              <a:t>Номер счета получателя</a:t>
            </a:r>
            <a:r>
              <a:rPr lang="ru-RU" sz="1600" dirty="0"/>
              <a:t>, открытого в финансово-кредитных учреждениях Воронежской области, для перечисления компенсации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8" y="1772816"/>
            <a:ext cx="4038600" cy="2801778"/>
          </a:xfrm>
        </p:spPr>
      </p:pic>
    </p:spTree>
    <p:extLst>
      <p:ext uri="{BB962C8B-B14F-4D97-AF65-F5344CB8AC3E}">
        <p14:creationId xmlns:p14="http://schemas.microsoft.com/office/powerpoint/2010/main" val="29610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600" b="1" dirty="0"/>
              <a:t>Право на </a:t>
            </a:r>
            <a:r>
              <a:rPr lang="ru-RU" sz="3600" b="1" dirty="0" smtClean="0">
                <a:solidFill>
                  <a:srgbClr val="FF0000"/>
                </a:solidFill>
              </a:rPr>
              <a:t>льготу 50%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7" y="598034"/>
            <a:ext cx="2063439" cy="137562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55239" y="1196752"/>
            <a:ext cx="5431561" cy="4929411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/>
              <a:t>Право на льготу (при </a:t>
            </a:r>
            <a:r>
              <a:rPr lang="ru-RU" sz="1400" b="1" dirty="0"/>
              <a:t>предоставлении </a:t>
            </a:r>
            <a:r>
              <a:rPr lang="ru-RU" sz="1400" b="1" dirty="0" smtClean="0"/>
              <a:t>подтверждающих документов) </a:t>
            </a:r>
            <a:r>
              <a:rPr lang="ru-RU" sz="1400" dirty="0"/>
              <a:t>в размере 50 % </a:t>
            </a:r>
            <a:r>
              <a:rPr lang="ru-RU" sz="1400" b="1" dirty="0" smtClean="0"/>
              <a:t>по </a:t>
            </a:r>
            <a:r>
              <a:rPr lang="ru-RU" sz="1400" b="1" dirty="0"/>
              <a:t>родительской плате имеют:</a:t>
            </a:r>
          </a:p>
          <a:p>
            <a:pPr marL="0">
              <a:spcBef>
                <a:spcPts val="0"/>
              </a:spcBef>
            </a:pPr>
            <a:r>
              <a:rPr lang="ru-RU" sz="1400" dirty="0" smtClean="0"/>
              <a:t>одинокие родители;</a:t>
            </a:r>
            <a:endParaRPr lang="ru-RU" sz="1400" dirty="0"/>
          </a:p>
          <a:p>
            <a:pPr marL="0">
              <a:spcBef>
                <a:spcPts val="0"/>
              </a:spcBef>
            </a:pPr>
            <a:r>
              <a:rPr lang="ru-RU" sz="1400" dirty="0" smtClean="0"/>
              <a:t>если </a:t>
            </a:r>
            <a:r>
              <a:rPr lang="ru-RU" sz="1400" dirty="0"/>
              <a:t>один из родителей  инвалид </a:t>
            </a:r>
            <a:r>
              <a:rPr lang="en-US" sz="1400" dirty="0"/>
              <a:t>I</a:t>
            </a:r>
            <a:r>
              <a:rPr lang="ru-RU" sz="1400" dirty="0"/>
              <a:t>  или  </a:t>
            </a:r>
            <a:r>
              <a:rPr lang="en-US" sz="1400" dirty="0"/>
              <a:t>II</a:t>
            </a:r>
            <a:r>
              <a:rPr lang="ru-RU" sz="1400" dirty="0"/>
              <a:t>  группы;</a:t>
            </a:r>
          </a:p>
          <a:p>
            <a:pPr marL="0">
              <a:spcBef>
                <a:spcPts val="0"/>
              </a:spcBef>
            </a:pPr>
            <a:r>
              <a:rPr lang="ru-RU" sz="1400" dirty="0" smtClean="0"/>
              <a:t>если </a:t>
            </a:r>
            <a:r>
              <a:rPr lang="ru-RU" sz="1400" dirty="0"/>
              <a:t>оба родителя студенты дневного </a:t>
            </a:r>
            <a:r>
              <a:rPr lang="ru-RU" sz="1400" dirty="0" smtClean="0"/>
              <a:t>отделения;</a:t>
            </a:r>
            <a:endParaRPr lang="ru-RU" sz="1400" dirty="0"/>
          </a:p>
          <a:p>
            <a:pPr marL="0">
              <a:spcBef>
                <a:spcPts val="0"/>
              </a:spcBef>
            </a:pPr>
            <a:r>
              <a:rPr lang="ru-RU" sz="1400" dirty="0" smtClean="0"/>
              <a:t>вдовам </a:t>
            </a:r>
            <a:r>
              <a:rPr lang="ru-RU" sz="1400" dirty="0"/>
              <a:t>и вдовцам;</a:t>
            </a:r>
          </a:p>
          <a:p>
            <a:pPr marL="0">
              <a:spcBef>
                <a:spcPts val="0"/>
              </a:spcBef>
            </a:pPr>
            <a:r>
              <a:rPr lang="ru-RU" sz="1400" dirty="0" smtClean="0"/>
              <a:t>если  </a:t>
            </a:r>
            <a:r>
              <a:rPr lang="ru-RU" sz="1400" dirty="0"/>
              <a:t>родители (один из родителей) являются военнослужащими, проходящими  военную службу по призыву;</a:t>
            </a:r>
          </a:p>
          <a:p>
            <a:pPr marL="0">
              <a:spcBef>
                <a:spcPts val="0"/>
              </a:spcBef>
            </a:pPr>
            <a:r>
              <a:rPr lang="ru-RU" sz="1400" dirty="0" smtClean="0"/>
              <a:t>если </a:t>
            </a:r>
            <a:r>
              <a:rPr lang="ru-RU" sz="1400" dirty="0"/>
              <a:t>родители (один из родителей) -  участники  боевых действий;</a:t>
            </a:r>
          </a:p>
          <a:p>
            <a:pPr marL="0">
              <a:spcBef>
                <a:spcPts val="0"/>
              </a:spcBef>
            </a:pPr>
            <a:r>
              <a:rPr lang="ru-RU" sz="1400" dirty="0" smtClean="0"/>
              <a:t>если </a:t>
            </a:r>
            <a:r>
              <a:rPr lang="ru-RU" sz="1400" dirty="0"/>
              <a:t>родители (один из родителей) -  ликвидаторы последствий аварии на ЧАЭС, родители (один из родителей) -   эвакуированные из зоны отчуждения ЧАЭС;</a:t>
            </a:r>
          </a:p>
          <a:p>
            <a:pPr marL="0">
              <a:spcBef>
                <a:spcPts val="0"/>
              </a:spcBef>
            </a:pPr>
            <a:r>
              <a:rPr lang="ru-RU" sz="1400" dirty="0" smtClean="0"/>
              <a:t>семьям</a:t>
            </a:r>
            <a:r>
              <a:rPr lang="ru-RU" sz="1400" dirty="0"/>
              <a:t>, находящимся в  трудной  социальной ситуации,  что подтверждается  документами из органов  социальной защиты населения</a:t>
            </a:r>
            <a:r>
              <a:rPr lang="ru-RU" sz="1400" dirty="0" smtClean="0"/>
              <a:t>.</a:t>
            </a:r>
          </a:p>
          <a:p>
            <a:pPr marL="0">
              <a:spcBef>
                <a:spcPts val="0"/>
              </a:spcBef>
            </a:pPr>
            <a:r>
              <a:rPr lang="ru-RU" sz="1400" dirty="0" smtClean="0"/>
              <a:t>если оба родителя </a:t>
            </a:r>
            <a:r>
              <a:rPr lang="ru-RU" sz="1400" dirty="0"/>
              <a:t>(законных представителя) являются педагогами муниципального образовательного учреждения городского округа город Воронеж.</a:t>
            </a:r>
          </a:p>
          <a:p>
            <a:pPr marL="0">
              <a:spcBef>
                <a:spcPts val="0"/>
              </a:spcBef>
            </a:pPr>
            <a:endParaRPr lang="ru-RU" sz="14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71" y="2348880"/>
            <a:ext cx="1968403" cy="14763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20148"/>
            <a:ext cx="1459601" cy="10947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61457"/>
            <a:ext cx="1984422" cy="139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600" b="1" dirty="0"/>
              <a:t>Право на </a:t>
            </a:r>
            <a:r>
              <a:rPr lang="ru-RU" sz="3600" b="1" dirty="0" smtClean="0">
                <a:solidFill>
                  <a:srgbClr val="FF0000"/>
                </a:solidFill>
              </a:rPr>
              <a:t>льготу 80%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1196752"/>
            <a:ext cx="4824536" cy="518457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b="1" dirty="0" smtClean="0"/>
              <a:t>    Право на льготу (при </a:t>
            </a:r>
            <a:r>
              <a:rPr lang="ru-RU" sz="1400" b="1" dirty="0"/>
              <a:t>предоставлении </a:t>
            </a:r>
            <a:r>
              <a:rPr lang="ru-RU" sz="1400" b="1" dirty="0" smtClean="0"/>
              <a:t>подтверждающих документов) </a:t>
            </a:r>
            <a:r>
              <a:rPr lang="ru-RU" sz="1400" dirty="0"/>
              <a:t>в размере </a:t>
            </a:r>
            <a:r>
              <a:rPr lang="ru-RU" sz="1400" dirty="0" smtClean="0"/>
              <a:t>80 </a:t>
            </a:r>
            <a:r>
              <a:rPr lang="ru-RU" sz="1400" dirty="0"/>
              <a:t>% </a:t>
            </a:r>
            <a:r>
              <a:rPr lang="ru-RU" sz="1400" b="1" dirty="0" smtClean="0"/>
              <a:t>по </a:t>
            </a:r>
            <a:r>
              <a:rPr lang="ru-RU" sz="1400" b="1" dirty="0"/>
              <a:t>родительской плате имеют: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/>
              <a:t>родители </a:t>
            </a:r>
            <a:r>
              <a:rPr lang="ru-RU" sz="1400" b="1" dirty="0"/>
              <a:t>(</a:t>
            </a:r>
            <a:r>
              <a:rPr lang="ru-RU" sz="1400" b="1" dirty="0" smtClean="0"/>
              <a:t>законные представители)</a:t>
            </a:r>
            <a:r>
              <a:rPr lang="ru-RU" sz="1400" dirty="0" smtClean="0"/>
              <a:t>, </a:t>
            </a:r>
            <a:r>
              <a:rPr lang="ru-RU" sz="1400" b="1" dirty="0">
                <a:solidFill>
                  <a:srgbClr val="FF0000"/>
                </a:solidFill>
              </a:rPr>
              <a:t>чьи дети нуждаются в лечебном и диетическом питании </a:t>
            </a:r>
            <a:r>
              <a:rPr lang="ru-RU" sz="1400" dirty="0"/>
              <a:t>(по назначениям лечащего врача), </a:t>
            </a:r>
            <a:r>
              <a:rPr lang="ru-RU" sz="1400" b="1" dirty="0">
                <a:solidFill>
                  <a:srgbClr val="FF0000"/>
                </a:solidFill>
              </a:rPr>
              <a:t>питание которых </a:t>
            </a:r>
            <a:r>
              <a:rPr lang="ru-RU" sz="1400" dirty="0"/>
              <a:t>в муниципальном образовательном учреждении, реализующем образовательную программу дошкольного образования, </a:t>
            </a:r>
            <a:r>
              <a:rPr lang="ru-RU" sz="1400" b="1" dirty="0">
                <a:solidFill>
                  <a:srgbClr val="FF0000"/>
                </a:solidFill>
              </a:rPr>
              <a:t>в полном объеме осуществляется готовыми домашними блюдами, предоставленными родителями </a:t>
            </a:r>
            <a:r>
              <a:rPr lang="ru-RU" sz="1400" dirty="0"/>
              <a:t>(законными представителями).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    Если </a:t>
            </a:r>
            <a:r>
              <a:rPr lang="ru-RU" sz="1400" b="1" dirty="0">
                <a:solidFill>
                  <a:srgbClr val="FF0000"/>
                </a:solidFill>
              </a:rPr>
              <a:t>у ребенка есть аллергия на какие-либо продукты</a:t>
            </a:r>
            <a:r>
              <a:rPr lang="ru-RU" sz="1400" dirty="0"/>
              <a:t>, необходимо </a:t>
            </a:r>
            <a:r>
              <a:rPr lang="ru-RU" sz="1400" dirty="0" smtClean="0"/>
              <a:t>рте </a:t>
            </a:r>
            <a:r>
              <a:rPr lang="ru-RU" sz="1400" dirty="0"/>
              <a:t>приложить справку от врача-аллерголога. Рекомендуем ознакомиться всем родителям с утвержденным меню. Это можно сделать на сайте МБДОУ раздел «Материально-техническое обеспечение образовательной организации» подраздел «Условия питания в учреждении».</a:t>
            </a:r>
          </a:p>
          <a:p>
            <a:pPr marL="0" indent="0" algn="just">
              <a:buNone/>
            </a:pPr>
            <a:r>
              <a:rPr lang="ru-RU" sz="1400" dirty="0"/>
              <a:t>Условия пребывания ребенка в МБДОУ отражены в «Правилах внутреннего распорядка». Ознакомьтесь с ними в разделе сайта «Сведения об образовательной организации» подраздел «Документы».</a:t>
            </a:r>
          </a:p>
          <a:p>
            <a:r>
              <a:rPr lang="ru-RU" sz="1400" dirty="0"/>
              <a:t>По всем вопросам просим обращаться по </a:t>
            </a:r>
            <a:r>
              <a:rPr lang="ru-RU" sz="1400" b="1" dirty="0"/>
              <a:t>тел.266-28-18</a:t>
            </a:r>
          </a:p>
          <a:p>
            <a:endParaRPr lang="ru-RU" sz="1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21" y="1412776"/>
            <a:ext cx="2798039" cy="2288795"/>
          </a:xfrm>
        </p:spPr>
      </p:pic>
    </p:spTree>
    <p:extLst>
      <p:ext uri="{BB962C8B-B14F-4D97-AF65-F5344CB8AC3E}">
        <p14:creationId xmlns:p14="http://schemas.microsoft.com/office/powerpoint/2010/main" val="26897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Право на </a:t>
            </a:r>
            <a:r>
              <a:rPr lang="ru-RU" b="1" dirty="0">
                <a:solidFill>
                  <a:srgbClr val="FF0000"/>
                </a:solidFill>
              </a:rPr>
              <a:t>льготу </a:t>
            </a:r>
            <a:r>
              <a:rPr lang="ru-RU" b="1" dirty="0" smtClean="0">
                <a:solidFill>
                  <a:srgbClr val="FF0000"/>
                </a:solidFill>
              </a:rPr>
              <a:t>100</a:t>
            </a:r>
            <a:r>
              <a:rPr lang="ru-RU" b="1" dirty="0">
                <a:solidFill>
                  <a:srgbClr val="FF0000"/>
                </a:solidFill>
              </a:rPr>
              <a:t>%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23375"/>
            <a:ext cx="1728192" cy="12231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43399" y="1196752"/>
            <a:ext cx="5843401" cy="504056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/>
              <a:t>Право на льготу (при предоставлении </a:t>
            </a:r>
            <a:r>
              <a:rPr lang="ru-RU" sz="1200" b="1" dirty="0" smtClean="0"/>
              <a:t>подтверждающих документов) </a:t>
            </a:r>
            <a:r>
              <a:rPr lang="ru-RU" sz="1200" dirty="0"/>
              <a:t>в </a:t>
            </a:r>
            <a:r>
              <a:rPr lang="ru-RU" sz="1200" b="1" dirty="0">
                <a:solidFill>
                  <a:srgbClr val="FF0000"/>
                </a:solidFill>
              </a:rPr>
              <a:t>размере </a:t>
            </a:r>
            <a:r>
              <a:rPr lang="ru-RU" sz="1200" b="1" dirty="0" smtClean="0">
                <a:solidFill>
                  <a:srgbClr val="FF0000"/>
                </a:solidFill>
              </a:rPr>
              <a:t>100 </a:t>
            </a:r>
            <a:r>
              <a:rPr lang="ru-RU" sz="1200" b="1" dirty="0">
                <a:solidFill>
                  <a:srgbClr val="FF0000"/>
                </a:solidFill>
              </a:rPr>
              <a:t>% </a:t>
            </a:r>
            <a:r>
              <a:rPr lang="ru-RU" sz="1200" b="1" dirty="0"/>
              <a:t>по родительской плате имеют</a:t>
            </a:r>
            <a:r>
              <a:rPr lang="ru-RU" sz="1200" b="1" dirty="0" smtClean="0"/>
              <a:t>:</a:t>
            </a:r>
          </a:p>
          <a:p>
            <a:pPr algn="just">
              <a:spcBef>
                <a:spcPts val="0"/>
              </a:spcBef>
            </a:pPr>
            <a:r>
              <a:rPr lang="ru-RU" sz="1200" dirty="0" smtClean="0"/>
              <a:t>оба </a:t>
            </a:r>
            <a:r>
              <a:rPr lang="ru-RU" sz="1200" dirty="0"/>
              <a:t>родителя -  инвалиды </a:t>
            </a:r>
            <a:r>
              <a:rPr lang="en-US" sz="1200" dirty="0"/>
              <a:t>I</a:t>
            </a:r>
            <a:r>
              <a:rPr lang="ru-RU" sz="1200" dirty="0"/>
              <a:t>  или  </a:t>
            </a:r>
            <a:r>
              <a:rPr lang="en-US" sz="1200" dirty="0"/>
              <a:t>II</a:t>
            </a:r>
            <a:r>
              <a:rPr lang="ru-RU" sz="1200" dirty="0"/>
              <a:t>  группы;</a:t>
            </a:r>
          </a:p>
          <a:p>
            <a:pPr algn="just">
              <a:spcBef>
                <a:spcPts val="0"/>
              </a:spcBef>
            </a:pPr>
            <a:r>
              <a:rPr lang="ru-RU" sz="1200" dirty="0" smtClean="0"/>
              <a:t>оба </a:t>
            </a:r>
            <a:r>
              <a:rPr lang="ru-RU" sz="1200" dirty="0"/>
              <a:t>родителя -  инвалиды детства;</a:t>
            </a:r>
          </a:p>
          <a:p>
            <a:pPr algn="just">
              <a:spcBef>
                <a:spcPts val="0"/>
              </a:spcBef>
            </a:pPr>
            <a:r>
              <a:rPr lang="ru-RU" sz="1200" dirty="0" smtClean="0"/>
              <a:t>один </a:t>
            </a:r>
            <a:r>
              <a:rPr lang="ru-RU" sz="1200" dirty="0"/>
              <a:t>из родителей - инвалид боевых действий;  </a:t>
            </a:r>
          </a:p>
          <a:p>
            <a:pPr algn="just">
              <a:spcBef>
                <a:spcPts val="0"/>
              </a:spcBef>
            </a:pPr>
            <a:r>
              <a:rPr lang="ru-RU" sz="1200" dirty="0" smtClean="0"/>
              <a:t>за </a:t>
            </a:r>
            <a:r>
              <a:rPr lang="ru-RU" sz="1200" dirty="0"/>
              <a:t>содержание  детей, находящихся под опекой;</a:t>
            </a:r>
          </a:p>
          <a:p>
            <a:pPr algn="just">
              <a:spcBef>
                <a:spcPts val="0"/>
              </a:spcBef>
            </a:pPr>
            <a:r>
              <a:rPr lang="ru-RU" sz="1200" dirty="0" smtClean="0"/>
              <a:t>оба </a:t>
            </a:r>
            <a:r>
              <a:rPr lang="ru-RU" sz="1200" dirty="0"/>
              <a:t>родителя -  воспитанники детских домов;</a:t>
            </a:r>
          </a:p>
          <a:p>
            <a:pPr algn="just">
              <a:spcBef>
                <a:spcPts val="0"/>
              </a:spcBef>
            </a:pPr>
            <a:r>
              <a:rPr lang="ru-RU" sz="1200" dirty="0" smtClean="0"/>
              <a:t>один </a:t>
            </a:r>
            <a:r>
              <a:rPr lang="ru-RU" sz="1200" dirty="0"/>
              <a:t>из родителей -  воспитанник детского дома;</a:t>
            </a:r>
          </a:p>
          <a:p>
            <a:pPr algn="just">
              <a:spcBef>
                <a:spcPts val="0"/>
              </a:spcBef>
            </a:pPr>
            <a:r>
              <a:rPr lang="ru-RU" sz="1200" dirty="0" smtClean="0"/>
              <a:t>ребенок </a:t>
            </a:r>
            <a:r>
              <a:rPr lang="ru-RU" sz="1200" dirty="0"/>
              <a:t>является сиротой, инвалидом, имеет нарушения психофизического развития (для воспитывающихся в группах компенсирующей направленности), с туберкулезной интоксикацией, остался без попечения родителей</a:t>
            </a:r>
            <a:r>
              <a:rPr lang="ru-RU" sz="1200" dirty="0" smtClean="0"/>
              <a:t>;</a:t>
            </a:r>
            <a:endParaRPr lang="ru-RU" sz="1200" dirty="0"/>
          </a:p>
          <a:p>
            <a:pPr algn="just">
              <a:spcBef>
                <a:spcPts val="0"/>
              </a:spcBef>
            </a:pPr>
            <a:r>
              <a:rPr lang="ru-RU" sz="1200" dirty="0" smtClean="0"/>
              <a:t>родители (или один родитель),  являющиеся  штатными работниками  муниципальных дошкольных или средних образовательных учреждений,  </a:t>
            </a:r>
            <a:r>
              <a:rPr lang="ru-RU" sz="1200" dirty="0"/>
              <a:t>независимо от места работы;</a:t>
            </a:r>
          </a:p>
          <a:p>
            <a:pPr algn="just">
              <a:spcBef>
                <a:spcPts val="0"/>
              </a:spcBef>
            </a:pPr>
            <a:r>
              <a:rPr lang="ru-RU" sz="1200" dirty="0" smtClean="0"/>
              <a:t>семья имеет статус многодетной (</a:t>
            </a:r>
            <a:r>
              <a:rPr lang="ru-RU" sz="1200" dirty="0" smtClean="0">
                <a:solidFill>
                  <a:srgbClr val="FF0000"/>
                </a:solidFill>
              </a:rPr>
              <a:t>свидетельство многодетной семьи должно быть выдано в Воронежской области</a:t>
            </a:r>
            <a:r>
              <a:rPr lang="ru-RU" sz="1200" dirty="0" smtClean="0"/>
              <a:t>).</a:t>
            </a:r>
            <a:endParaRPr lang="ru-RU" sz="1200" dirty="0"/>
          </a:p>
          <a:p>
            <a:pPr marL="0" indent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1100" i="1" dirty="0">
                <a:solidFill>
                  <a:srgbClr val="3930F0"/>
                </a:solidFill>
              </a:rPr>
              <a:t>Многодетная семья </a:t>
            </a:r>
            <a:r>
              <a:rPr lang="ru-RU" sz="1100" i="1" dirty="0"/>
              <a:t>- семья, имеющая трех и более детей в возрасте до 18 лет. </a:t>
            </a:r>
            <a:endParaRPr lang="ru-RU" sz="1100" i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100" i="1" dirty="0" smtClean="0"/>
              <a:t>При </a:t>
            </a:r>
            <a:r>
              <a:rPr lang="ru-RU" sz="1100" i="1" dirty="0"/>
              <a:t>этом в составе многодетной семьи не учитываются дети</a:t>
            </a:r>
            <a:r>
              <a:rPr lang="ru-RU" sz="1100" i="1" dirty="0" smtClean="0"/>
              <a:t>: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00" i="1" dirty="0" smtClean="0"/>
              <a:t>находящиеся </a:t>
            </a:r>
            <a:r>
              <a:rPr lang="ru-RU" sz="1100" i="1" dirty="0"/>
              <a:t>на полном государственном обеспечении в государственном или муниципальном образовательном учреждении;</a:t>
            </a:r>
          </a:p>
          <a:p>
            <a:pPr algn="just">
              <a:spcBef>
                <a:spcPts val="0"/>
              </a:spcBef>
            </a:pPr>
            <a:r>
              <a:rPr lang="ru-RU" sz="1100" i="1" dirty="0"/>
              <a:t>в отношении которых родители лишены родительских прав или ограничены в родительских правах;</a:t>
            </a:r>
          </a:p>
          <a:p>
            <a:pPr algn="just">
              <a:spcBef>
                <a:spcPts val="0"/>
              </a:spcBef>
            </a:pPr>
            <a:r>
              <a:rPr lang="ru-RU" sz="1100" i="1" dirty="0"/>
              <a:t>отбывающие наказание в местах лишения свободы по приговору суда, вступившему в законную силу;</a:t>
            </a:r>
          </a:p>
          <a:p>
            <a:pPr algn="just">
              <a:spcBef>
                <a:spcPts val="0"/>
              </a:spcBef>
            </a:pPr>
            <a:r>
              <a:rPr lang="ru-RU" sz="1100" i="1" dirty="0"/>
              <a:t>объявленные в установленном порядке полностью дееспособными (эмансипированными);</a:t>
            </a:r>
          </a:p>
          <a:p>
            <a:pPr algn="just">
              <a:spcBef>
                <a:spcPts val="0"/>
              </a:spcBef>
            </a:pPr>
            <a:r>
              <a:rPr lang="ru-RU" sz="1100" i="1" dirty="0"/>
              <a:t>вступившие в брак до достижения ими возраста 18 лет.</a:t>
            </a:r>
            <a:br>
              <a:rPr lang="ru-RU" sz="1100" i="1" dirty="0"/>
            </a:br>
            <a:r>
              <a:rPr lang="ru-RU" sz="1100" i="1" dirty="0"/>
              <a:t>(</a:t>
            </a:r>
            <a:r>
              <a:rPr lang="ru-RU" sz="1100" i="1" u="sng" dirty="0">
                <a:hlinkClick r:id="rId3"/>
              </a:rPr>
              <a:t>Закон Воронежской области от 25 июня 2012 года № 94-ОЗ</a:t>
            </a:r>
            <a:r>
              <a:rPr lang="ru-RU" sz="1100" i="1" dirty="0"/>
              <a:t> «О статусе многодетной семьи в Воронежской области»)</a:t>
            </a:r>
          </a:p>
          <a:p>
            <a:pPr algn="just">
              <a:spcBef>
                <a:spcPts val="0"/>
              </a:spcBef>
            </a:pPr>
            <a:endParaRPr lang="ru-RU" sz="1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83" y="2156572"/>
            <a:ext cx="1944216" cy="13644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6" y="3405038"/>
            <a:ext cx="2028232" cy="135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Льгота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pPr algn="just"/>
            <a:r>
              <a:rPr lang="ru-RU" dirty="0"/>
              <a:t>Льгота по оплате за присмотр и уход за ребенком предоставляется </a:t>
            </a:r>
            <a:r>
              <a:rPr lang="ru-RU" dirty="0">
                <a:solidFill>
                  <a:srgbClr val="FF0000"/>
                </a:solidFill>
              </a:rPr>
              <a:t>ежегодно</a:t>
            </a:r>
            <a:r>
              <a:rPr lang="ru-RU" dirty="0"/>
              <a:t> на основании заявления родителей (законных представителей), свидетельства о рождении ребенка и </a:t>
            </a:r>
            <a:r>
              <a:rPr lang="ru-RU" u="sng" dirty="0">
                <a:hlinkClick r:id="rId2"/>
              </a:rPr>
              <a:t>документов, подтверждающих наличие у семьи права на льготу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При наличии у семьи права на применение нескольких льгот применению подлежит одна льгота по выбору родителей (законных представителей).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33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Наш сайт: </a:t>
            </a:r>
            <a:r>
              <a:rPr lang="en-US" b="1" dirty="0" smtClean="0"/>
              <a:t>dsad144.ru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4" y="1628800"/>
            <a:ext cx="8046156" cy="4525963"/>
          </a:xfrm>
        </p:spPr>
      </p:pic>
      <p:sp>
        <p:nvSpPr>
          <p:cNvPr id="5" name="Овал 4"/>
          <p:cNvSpPr/>
          <p:nvPr/>
        </p:nvSpPr>
        <p:spPr>
          <a:xfrm>
            <a:off x="1619672" y="170080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44008" y="270892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Наш сайт: </a:t>
            </a:r>
            <a:r>
              <a:rPr lang="en-US" b="1" dirty="0" smtClean="0"/>
              <a:t>dsad144.ru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1619672" y="1700808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44008" y="270892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8" name="Овал 7"/>
          <p:cNvSpPr/>
          <p:nvPr/>
        </p:nvSpPr>
        <p:spPr>
          <a:xfrm>
            <a:off x="3347864" y="3212976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3968" y="3140968"/>
            <a:ext cx="936104" cy="720080"/>
          </a:xfrm>
          <a:prstGeom prst="ellipse">
            <a:avLst/>
          </a:prstGeom>
          <a:noFill/>
          <a:ln>
            <a:solidFill>
              <a:srgbClr val="393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Наш сайт: </a:t>
            </a:r>
            <a:r>
              <a:rPr lang="en-US" b="1" dirty="0"/>
              <a:t>dsad144.ru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Овал 4"/>
          <p:cNvSpPr/>
          <p:nvPr/>
        </p:nvSpPr>
        <p:spPr>
          <a:xfrm>
            <a:off x="2195736" y="2996952"/>
            <a:ext cx="259228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94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Уважаемые родители будущих воспитанников нашего сада!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Предлагаем Вашему вниманию презентацию, в которой мы постарались осветить главные вопросы по оформлению и пребыванию в МБДОУ Вашего ребенка. </a:t>
            </a:r>
          </a:p>
          <a:p>
            <a:r>
              <a:rPr lang="ru-RU" sz="2800" dirty="0" smtClean="0"/>
              <a:t>Также обращаем внимание на информацию, размещенную на официальном сайте МБДОУ: </a:t>
            </a:r>
            <a:r>
              <a:rPr lang="en-US" sz="2800" b="1" dirty="0" smtClean="0"/>
              <a:t>dsad144.ru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283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800" b="1" dirty="0" smtClean="0"/>
              <a:t>Наша страница «В контакте»</a:t>
            </a:r>
            <a:endParaRPr lang="ru-RU" sz="2800" b="1" dirty="0"/>
          </a:p>
        </p:txBody>
      </p:sp>
      <p:sp>
        <p:nvSpPr>
          <p:cNvPr id="6" name="Овал 5"/>
          <p:cNvSpPr/>
          <p:nvPr/>
        </p:nvSpPr>
        <p:spPr>
          <a:xfrm>
            <a:off x="3203848" y="2204864"/>
            <a:ext cx="2376264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99592" y="1700808"/>
            <a:ext cx="1080120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131840" y="2204864"/>
            <a:ext cx="23762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9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Наша страница «В контакте»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Овал 4"/>
          <p:cNvSpPr/>
          <p:nvPr/>
        </p:nvSpPr>
        <p:spPr>
          <a:xfrm>
            <a:off x="5292080" y="4509120"/>
            <a:ext cx="158417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7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Группа №1 воспитатели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3568" y="1268760"/>
            <a:ext cx="2408152" cy="906115"/>
          </a:xfrm>
        </p:spPr>
        <p:txBody>
          <a:bodyPr/>
          <a:lstStyle/>
          <a:p>
            <a:r>
              <a:rPr lang="ru-RU" sz="2000" dirty="0" smtClean="0">
                <a:solidFill>
                  <a:srgbClr val="3930F0"/>
                </a:solidFill>
              </a:rPr>
              <a:t>Воспитатель</a:t>
            </a:r>
            <a:r>
              <a:rPr lang="ru-RU" sz="2000" dirty="0" smtClean="0"/>
              <a:t>:       </a:t>
            </a:r>
            <a:r>
              <a:rPr lang="ru-RU" sz="1800" dirty="0" smtClean="0"/>
              <a:t>Васильченко Марина Юрьевна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932040" y="1268760"/>
            <a:ext cx="3456383" cy="90611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3930F0"/>
                </a:solidFill>
              </a:rPr>
              <a:t>Воспитатель: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Стряпчих Светлана Викторовна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43359"/>
            <a:ext cx="2808312" cy="393163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74875"/>
            <a:ext cx="2771348" cy="3879888"/>
          </a:xfrm>
        </p:spPr>
      </p:pic>
    </p:spTree>
    <p:extLst>
      <p:ext uri="{BB962C8B-B14F-4D97-AF65-F5344CB8AC3E}">
        <p14:creationId xmlns:p14="http://schemas.microsoft.com/office/powerpoint/2010/main" val="35560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 группа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Бухтоярова </a:t>
            </a:r>
            <a:r>
              <a:rPr lang="ru-RU" dirty="0" err="1" smtClean="0"/>
              <a:t>НадеждаНиколаевна</a:t>
            </a:r>
            <a:endParaRPr lang="ru-RU" dirty="0"/>
          </a:p>
        </p:txBody>
      </p:sp>
      <p:pic>
        <p:nvPicPr>
          <p:cNvPr id="7" name="Содержимое 6" descr="cb1baf518ad756306663c2cc0be3c3f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143359"/>
            <a:ext cx="2808312" cy="39316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Копылова Татьяна Сергеевна</a:t>
            </a:r>
            <a:endParaRPr lang="ru-RU" dirty="0"/>
          </a:p>
        </p:txBody>
      </p:sp>
      <p:pic>
        <p:nvPicPr>
          <p:cNvPr id="8" name="Содержимое 7" descr="c343a3d7bb2a420e0296e18faadd851f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00443" y="2204864"/>
            <a:ext cx="3070686" cy="381642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Группа №4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55576" y="1535113"/>
            <a:ext cx="2409343" cy="639762"/>
          </a:xfrm>
        </p:spPr>
        <p:txBody>
          <a:bodyPr/>
          <a:lstStyle/>
          <a:p>
            <a:r>
              <a:rPr lang="ru-RU" sz="1800" dirty="0" smtClean="0">
                <a:solidFill>
                  <a:srgbClr val="3930F0"/>
                </a:solidFill>
              </a:rPr>
              <a:t>Воспитатель : </a:t>
            </a:r>
          </a:p>
          <a:p>
            <a:r>
              <a:rPr lang="ru-RU" sz="1800" dirty="0" smtClean="0"/>
              <a:t>Башмакова Елена Алексеевна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26937" y="1268760"/>
            <a:ext cx="3661486" cy="906115"/>
          </a:xfrm>
        </p:spPr>
        <p:txBody>
          <a:bodyPr/>
          <a:lstStyle/>
          <a:p>
            <a:r>
              <a:rPr lang="ru-RU" sz="1800" dirty="0" smtClean="0">
                <a:solidFill>
                  <a:srgbClr val="3930F0"/>
                </a:solidFill>
              </a:rPr>
              <a:t>Воспитатель: 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Сабурова Елена Викторовна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97" y="2189941"/>
            <a:ext cx="2849791" cy="3948996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Контактные телефоны групп</a:t>
            </a: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1 группа-  </a:t>
            </a:r>
            <a:r>
              <a:rPr lang="ru-RU" b="1" dirty="0" smtClean="0"/>
              <a:t>8-951-545-85-05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3 группа-  </a:t>
            </a:r>
            <a:r>
              <a:rPr lang="ru-RU" b="1" dirty="0" smtClean="0"/>
              <a:t>8-920-467-87-01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4 группа-  </a:t>
            </a:r>
            <a:r>
              <a:rPr lang="ru-RU" b="1" dirty="0" smtClean="0"/>
              <a:t>8-950-777-00-54(Башмакова Е.А.)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До 04.07.2022 г. </a:t>
            </a:r>
            <a:r>
              <a:rPr lang="ru-RU" sz="2400" b="1" dirty="0" smtClean="0"/>
              <a:t>необходимо оформить ребенка в детский сад согласно регламента. Для этого необходимо по тел. </a:t>
            </a:r>
            <a:r>
              <a:rPr lang="ru-RU" b="1" smtClean="0"/>
              <a:t>266-28-18</a:t>
            </a:r>
            <a:r>
              <a:rPr lang="ru-RU" sz="2400" b="1" smtClean="0"/>
              <a:t> </a:t>
            </a:r>
            <a:r>
              <a:rPr lang="ru-RU" sz="2400" b="1" dirty="0" smtClean="0"/>
              <a:t>записаться на прием. Оформление производится ежедневно с 10.00 до 12.00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Изостудия</a:t>
            </a:r>
            <a:endParaRPr lang="ru-RU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597" y="3691976"/>
            <a:ext cx="3816835" cy="2545335"/>
          </a:xfrm>
          <a:noFill/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878"/>
            <a:ext cx="3505964" cy="239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Documents and Settings\Admin\Рабочий стол\фото\1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68" y="274638"/>
            <a:ext cx="2186744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304" y="3691976"/>
            <a:ext cx="3393780" cy="2545335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3" y="1156757"/>
            <a:ext cx="3487371" cy="2406928"/>
          </a:xfrm>
        </p:spPr>
      </p:pic>
    </p:spTree>
    <p:extLst>
      <p:ext uri="{BB962C8B-B14F-4D97-AF65-F5344CB8AC3E}">
        <p14:creationId xmlns:p14="http://schemas.microsoft.com/office/powerpoint/2010/main" val="12989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Пескотерапия</a:t>
            </a:r>
            <a:endParaRPr lang="ru-RU" b="1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429165" cy="228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3998"/>
            <a:ext cx="4437112" cy="295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7" y="1268760"/>
            <a:ext cx="4038600" cy="2689770"/>
          </a:xfrm>
        </p:spPr>
      </p:pic>
    </p:spTree>
    <p:extLst>
      <p:ext uri="{BB962C8B-B14F-4D97-AF65-F5344CB8AC3E}">
        <p14:creationId xmlns:p14="http://schemas.microsoft.com/office/powerpoint/2010/main" val="38624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Театральная студия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79" y="1346791"/>
            <a:ext cx="4038600" cy="30289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73016"/>
            <a:ext cx="2211710" cy="29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02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Детский театр</a:t>
            </a:r>
            <a:endParaRPr lang="ru-RU" b="1" dirty="0"/>
          </a:p>
        </p:txBody>
      </p:sp>
      <p:pic>
        <p:nvPicPr>
          <p:cNvPr id="4" name="Содержимое 11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1938"/>
            <a:ext cx="4038600" cy="2690910"/>
          </a:xfrm>
        </p:spPr>
      </p:pic>
      <p:pic>
        <p:nvPicPr>
          <p:cNvPr id="6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3356992"/>
            <a:ext cx="4038600" cy="2692462"/>
          </a:xfrm>
        </p:spPr>
      </p:pic>
    </p:spTree>
    <p:extLst>
      <p:ext uri="{BB962C8B-B14F-4D97-AF65-F5344CB8AC3E}">
        <p14:creationId xmlns:p14="http://schemas.microsoft.com/office/powerpoint/2010/main" val="21896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Правила приёма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вновь поступающих воспитанников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на обучение по образовательным программам дошкольного </a:t>
            </a:r>
            <a:r>
              <a:rPr lang="ru-RU" sz="2000" b="1" dirty="0" smtClean="0"/>
              <a:t>образования </a:t>
            </a:r>
            <a:r>
              <a:rPr lang="ru-RU" sz="2000" b="1" dirty="0" smtClean="0">
                <a:solidFill>
                  <a:srgbClr val="0070C0"/>
                </a:solidFill>
              </a:rPr>
              <a:t>разработаны в соответствии с</a:t>
            </a:r>
            <a:r>
              <a:rPr lang="ru-RU" sz="2000" b="1" dirty="0" smtClean="0"/>
              <a:t>: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43808" y="1600200"/>
            <a:ext cx="5842992" cy="4709120"/>
          </a:xfrm>
        </p:spPr>
        <p:txBody>
          <a:bodyPr/>
          <a:lstStyle/>
          <a:p>
            <a:pPr algn="just"/>
            <a:r>
              <a:rPr lang="ru-RU" sz="1050" b="1" dirty="0" smtClean="0">
                <a:solidFill>
                  <a:srgbClr val="FF0000"/>
                </a:solidFill>
              </a:rPr>
              <a:t>Федеральным законом </a:t>
            </a:r>
            <a:r>
              <a:rPr lang="ru-RU" sz="1050" dirty="0" smtClean="0"/>
              <a:t>от </a:t>
            </a:r>
            <a:r>
              <a:rPr lang="ru-RU" sz="1050" dirty="0"/>
              <a:t>29.12.2012 №273-ФЗ «Об образовании в Российской Федерации</a:t>
            </a:r>
            <a:r>
              <a:rPr lang="ru-RU" sz="1050" dirty="0" smtClean="0"/>
              <a:t>» с изменениями и дополнениями;</a:t>
            </a:r>
          </a:p>
          <a:p>
            <a:pPr algn="just"/>
            <a:r>
              <a:rPr lang="ru-RU" sz="1050" b="1" dirty="0" smtClean="0">
                <a:solidFill>
                  <a:srgbClr val="FF0000"/>
                </a:solidFill>
              </a:rPr>
              <a:t>Приказом </a:t>
            </a:r>
            <a:r>
              <a:rPr lang="ru-RU" sz="1050" b="1" dirty="0">
                <a:solidFill>
                  <a:srgbClr val="FF0000"/>
                </a:solidFill>
              </a:rPr>
              <a:t>Министерства образования и науки Российской Федерации от 30.08.3013 № 1014 </a:t>
            </a:r>
            <a:r>
              <a:rPr lang="ru-RU" sz="1050" dirty="0"/>
              <a:t>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</a:t>
            </a:r>
            <a:r>
              <a:rPr lang="ru-RU" sz="1050" dirty="0" smtClean="0"/>
              <a:t>»;</a:t>
            </a:r>
          </a:p>
          <a:p>
            <a:pPr algn="just"/>
            <a:r>
              <a:rPr lang="ru-RU" sz="1050" b="1" dirty="0" smtClean="0">
                <a:solidFill>
                  <a:srgbClr val="FF0000"/>
                </a:solidFill>
              </a:rPr>
              <a:t>Приказом </a:t>
            </a:r>
            <a:r>
              <a:rPr lang="ru-RU" sz="1050" b="1" dirty="0">
                <a:solidFill>
                  <a:srgbClr val="FF0000"/>
                </a:solidFill>
              </a:rPr>
              <a:t>Министерства просвещения Российской Федерации от 15.05.2020 № 236</a:t>
            </a:r>
            <a:r>
              <a:rPr lang="ru-RU" sz="1050" dirty="0"/>
              <a:t> «Об утверждении Порядка приема на обучение по образовательным программам дошкольного образования»</a:t>
            </a:r>
          </a:p>
          <a:p>
            <a:pPr algn="just"/>
            <a:r>
              <a:rPr lang="ru-RU" sz="1050" b="1" dirty="0" smtClean="0">
                <a:solidFill>
                  <a:srgbClr val="FF0000"/>
                </a:solidFill>
              </a:rPr>
              <a:t>Положением </a:t>
            </a:r>
            <a:r>
              <a:rPr lang="ru-RU" sz="1050" b="1" dirty="0">
                <a:solidFill>
                  <a:srgbClr val="FF0000"/>
                </a:solidFill>
              </a:rPr>
              <a:t>о порядке комплектования воспитанниками</a:t>
            </a:r>
            <a:r>
              <a:rPr lang="ru-RU" sz="1050" dirty="0"/>
              <a:t> муниципальных дошкольных образовательных организаций городского округа город Воронеж, утвержденного постановлением администрации городского округа город Воронеж от 24.12.2014 № 2496 (с изменениями и </a:t>
            </a:r>
            <a:r>
              <a:rPr lang="ru-RU" sz="1050" dirty="0" smtClean="0"/>
              <a:t>дополнениями от </a:t>
            </a:r>
            <a:r>
              <a:rPr lang="ru-RU" sz="1050" dirty="0"/>
              <a:t>28.11.2016 №1036 ,29.05.2017 №298 и от 06.07.2021 г</a:t>
            </a:r>
            <a:r>
              <a:rPr lang="ru-RU" sz="1050" dirty="0" smtClean="0"/>
              <a:t>.);</a:t>
            </a:r>
          </a:p>
          <a:p>
            <a:pPr algn="just"/>
            <a:r>
              <a:rPr lang="ru-RU" sz="1050" b="1" dirty="0">
                <a:solidFill>
                  <a:srgbClr val="FF0000"/>
                </a:solidFill>
              </a:rPr>
              <a:t>Административным регламентом администрации городского округа город Воронеж </a:t>
            </a:r>
            <a:r>
              <a:rPr lang="ru-RU" sz="1050" dirty="0"/>
              <a:t>по предоставлению муниципальной услуги «Прием заявлений, постановка на учет и зачисление детей в образовательные учреждения, реализующие основную общеобразовательную программу дошкольного образования (детские сады)», утверждённого постановлением от 30.07.2012 № 618 (с изменениями и дополнениями</a:t>
            </a:r>
            <a:r>
              <a:rPr lang="ru-RU" sz="1050" dirty="0" smtClean="0"/>
              <a:t>);</a:t>
            </a:r>
          </a:p>
          <a:p>
            <a:pPr algn="just"/>
            <a:r>
              <a:rPr lang="ru-RU" sz="1050" b="1" dirty="0" smtClean="0">
                <a:solidFill>
                  <a:srgbClr val="FF0000"/>
                </a:solidFill>
              </a:rPr>
              <a:t>Приказом </a:t>
            </a:r>
            <a:r>
              <a:rPr lang="ru-RU" sz="1050" b="1" dirty="0">
                <a:solidFill>
                  <a:srgbClr val="FF0000"/>
                </a:solidFill>
              </a:rPr>
              <a:t>управления образования и молодежной политики </a:t>
            </a:r>
            <a:r>
              <a:rPr lang="ru-RU" sz="1050" dirty="0"/>
              <a:t>от 05.02.2021 года №386/01-02 «О комплектовании воспитанниками муниципальных образовательных учреждений городского округа город Воронеж, реализующих основную общеобразовательную программу дошкольного образования</a:t>
            </a:r>
            <a:r>
              <a:rPr lang="ru-RU" sz="1050" dirty="0" smtClean="0"/>
              <a:t>»;</a:t>
            </a:r>
          </a:p>
          <a:p>
            <a:pPr algn="just"/>
            <a:r>
              <a:rPr lang="ru-RU" sz="1050" dirty="0"/>
              <a:t>другими Федеральными законами, иными нормативными правовыми актами Российской Федерации, законами и иными нормативными правовыми актами субъектов Российской Федерации, содержащими нормы, регулирующие отношения в сфере образования.</a:t>
            </a:r>
            <a:endParaRPr lang="ru-RU" sz="105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81427"/>
            <a:ext cx="2016224" cy="1344806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68" y="3049830"/>
            <a:ext cx="2088232" cy="139215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2" y="4565582"/>
            <a:ext cx="1738463" cy="16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Музыкальный зал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8" y="1268760"/>
            <a:ext cx="5141571" cy="385617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59" y="3044627"/>
            <a:ext cx="4162811" cy="3122108"/>
          </a:xfrm>
        </p:spPr>
      </p:pic>
    </p:spTree>
    <p:extLst>
      <p:ext uri="{BB962C8B-B14F-4D97-AF65-F5344CB8AC3E}">
        <p14:creationId xmlns:p14="http://schemas.microsoft.com/office/powerpoint/2010/main" val="2530946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Экоцентр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17242"/>
            <a:ext cx="4038600" cy="4091879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4" y="1817242"/>
            <a:ext cx="4038600" cy="3364039"/>
          </a:xfrm>
        </p:spPr>
      </p:pic>
    </p:spTree>
    <p:extLst>
      <p:ext uri="{BB962C8B-B14F-4D97-AF65-F5344CB8AC3E}">
        <p14:creationId xmlns:p14="http://schemas.microsoft.com/office/powerpoint/2010/main" val="1139667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Спортивный зал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68760"/>
            <a:ext cx="4038600" cy="22717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284984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2371195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Исследовательская лаборатория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53506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 социальной интеграции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98666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Мини-музей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10" y="1600200"/>
            <a:ext cx="6795580" cy="4525963"/>
          </a:xfrm>
        </p:spPr>
      </p:pic>
    </p:spTree>
    <p:extLst>
      <p:ext uri="{BB962C8B-B14F-4D97-AF65-F5344CB8AC3E}">
        <p14:creationId xmlns:p14="http://schemas.microsoft.com/office/powerpoint/2010/main" val="1559720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dirty="0" smtClean="0"/>
              <a:t>Мини-музей</a:t>
            </a:r>
            <a:endParaRPr lang="ru-RU" sz="3200" b="1" dirty="0"/>
          </a:p>
        </p:txBody>
      </p:sp>
      <p:pic>
        <p:nvPicPr>
          <p:cNvPr id="5" name="Picture 17" descr="IMG_58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089" y="1221785"/>
            <a:ext cx="3456384" cy="2304256"/>
          </a:xfrm>
        </p:spPr>
      </p:pic>
      <p:pic>
        <p:nvPicPr>
          <p:cNvPr id="6" name="Picture 13" descr="IMG_579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112" y="1176379"/>
            <a:ext cx="1728192" cy="2592289"/>
          </a:xfrm>
        </p:spPr>
      </p:pic>
      <p:pic>
        <p:nvPicPr>
          <p:cNvPr id="7" name="Picture 13" descr="IMG_58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6" y="3641729"/>
            <a:ext cx="3461731" cy="230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798" y="3789039"/>
            <a:ext cx="3809501" cy="233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43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/>
              <a:t>Логопедический кабинет</a:t>
            </a:r>
            <a:endParaRPr lang="ru-RU" b="1" dirty="0"/>
          </a:p>
        </p:txBody>
      </p:sp>
      <p:pic>
        <p:nvPicPr>
          <p:cNvPr id="6" name="Содержимое 5" descr="IMG_04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4613" y="1077102"/>
            <a:ext cx="3366042" cy="5049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   Зимний сад и бассейн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5" y="1110204"/>
            <a:ext cx="4038600" cy="2692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04" y="3068960"/>
            <a:ext cx="4038600" cy="2692400"/>
          </a:xfrm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88" y="4107726"/>
            <a:ext cx="1994155" cy="216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085" y="620688"/>
            <a:ext cx="2037344" cy="32684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07726"/>
            <a:ext cx="1928819" cy="216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53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каждой группе представлены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Центр литературно-художественного развития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94" y="2174875"/>
            <a:ext cx="2222599" cy="39512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800" dirty="0" smtClean="0"/>
              <a:t>Игровые центры </a:t>
            </a:r>
            <a:r>
              <a:rPr lang="ru-RU" sz="1800" dirty="0"/>
              <a:t>для формирования навыков самообслуживания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2310055"/>
            <a:ext cx="4474840" cy="3356130"/>
          </a:xfrm>
        </p:spPr>
      </p:pic>
    </p:spTree>
    <p:extLst>
      <p:ext uri="{BB962C8B-B14F-4D97-AF65-F5344CB8AC3E}">
        <p14:creationId xmlns:p14="http://schemas.microsoft.com/office/powerpoint/2010/main" val="400379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Приём вновь поступающих воспитанников  </a:t>
            </a:r>
            <a:r>
              <a:rPr lang="ru-RU" sz="2400" b="1" dirty="0" smtClean="0"/>
              <a:t>осуществляется: 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340768"/>
            <a:ext cx="4690864" cy="4785395"/>
          </a:xfrm>
        </p:spPr>
        <p:txBody>
          <a:bodyPr/>
          <a:lstStyle/>
          <a:p>
            <a:r>
              <a:rPr lang="ru-RU" sz="1600" dirty="0"/>
              <a:t>во </a:t>
            </a:r>
            <a:r>
              <a:rPr lang="ru-RU" sz="1600" dirty="0">
                <a:solidFill>
                  <a:srgbClr val="FF0000"/>
                </a:solidFill>
              </a:rPr>
              <a:t>вновь комплектуемые группы</a:t>
            </a:r>
            <a:r>
              <a:rPr lang="ru-RU" sz="1600" dirty="0"/>
              <a:t> – ежегодно с 10 июня по 31 </a:t>
            </a:r>
            <a:r>
              <a:rPr lang="ru-RU" sz="1600" dirty="0" smtClean="0"/>
              <a:t>августа</a:t>
            </a:r>
          </a:p>
          <a:p>
            <a:pPr lvl="0"/>
            <a:r>
              <a:rPr lang="ru-RU" sz="1600" dirty="0">
                <a:solidFill>
                  <a:srgbClr val="FF0000"/>
                </a:solidFill>
              </a:rPr>
              <a:t>при наличии освобождающихся</a:t>
            </a:r>
            <a:r>
              <a:rPr lang="ru-RU" sz="1600" dirty="0"/>
              <a:t> по различным причинам </a:t>
            </a:r>
            <a:r>
              <a:rPr lang="ru-RU" sz="1600" dirty="0">
                <a:solidFill>
                  <a:srgbClr val="FF0000"/>
                </a:solidFill>
              </a:rPr>
              <a:t>мест</a:t>
            </a:r>
            <a:r>
              <a:rPr lang="ru-RU" sz="1600" dirty="0"/>
              <a:t>  – в течение календарного года</a:t>
            </a:r>
            <a:r>
              <a:rPr lang="ru-RU" sz="1600" dirty="0" smtClean="0"/>
              <a:t>.</a:t>
            </a:r>
          </a:p>
          <a:p>
            <a:pPr lvl="0"/>
            <a:r>
              <a:rPr lang="ru-RU" sz="1600" dirty="0" smtClean="0">
                <a:solidFill>
                  <a:srgbClr val="FF0000"/>
                </a:solidFill>
              </a:rPr>
              <a:t>В течение 45 дней</a:t>
            </a:r>
            <a:r>
              <a:rPr lang="ru-RU" sz="1600" dirty="0" smtClean="0"/>
              <a:t> после передачи путевок в ДОУ родители должны подтвердить ее </a:t>
            </a:r>
            <a:r>
              <a:rPr lang="ru-RU" sz="1600" dirty="0" err="1" smtClean="0"/>
              <a:t>востребованность</a:t>
            </a:r>
            <a:r>
              <a:rPr lang="ru-RU" sz="1600" dirty="0" smtClean="0"/>
              <a:t>. Не востребованная путевка по истечении срока передается в комиссию по комплектованию.</a:t>
            </a:r>
          </a:p>
          <a:p>
            <a:r>
              <a:rPr lang="ru-RU" sz="1600" dirty="0">
                <a:solidFill>
                  <a:srgbClr val="FF0000"/>
                </a:solidFill>
              </a:rPr>
              <a:t>В случае неприбытия ребёнка </a:t>
            </a:r>
            <a:r>
              <a:rPr lang="ru-RU" sz="1600" dirty="0"/>
              <a:t>в ДОО  в период комплектования вновь поступающими воспитанниками (10 июня – 31 августа) </a:t>
            </a:r>
            <a:r>
              <a:rPr lang="ru-RU" sz="1600" dirty="0">
                <a:solidFill>
                  <a:srgbClr val="FF0000"/>
                </a:solidFill>
              </a:rPr>
              <a:t>без уважительных причин путёвка-направление аннулируется</a:t>
            </a:r>
            <a:r>
              <a:rPr lang="ru-RU" sz="1600" dirty="0"/>
              <a:t> и возвращается в комиссию </a:t>
            </a:r>
            <a:r>
              <a:rPr lang="ru-RU" sz="1600" dirty="0" smtClean="0"/>
              <a:t>Коминтерновского </a:t>
            </a:r>
            <a:r>
              <a:rPr lang="ru-RU" sz="1600" dirty="0"/>
              <a:t>района.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Получение </a:t>
            </a:r>
            <a:r>
              <a:rPr lang="ru-RU" sz="1600" b="1" dirty="0">
                <a:solidFill>
                  <a:srgbClr val="FF0000"/>
                </a:solidFill>
              </a:rPr>
              <a:t>повторной путёвки-направления производится на общих основаниях.</a:t>
            </a:r>
          </a:p>
          <a:p>
            <a:pPr lvl="0"/>
            <a:endParaRPr lang="ru-RU" sz="1600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102496" cy="2326872"/>
          </a:xfrm>
        </p:spPr>
      </p:pic>
    </p:spTree>
    <p:extLst>
      <p:ext uri="{BB962C8B-B14F-4D97-AF65-F5344CB8AC3E}">
        <p14:creationId xmlns:p14="http://schemas.microsoft.com/office/powerpoint/2010/main" val="3570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 каждой группе представлены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Зоны для элементарного экспериментирования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Центры психомоторного развития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3372"/>
            <a:ext cx="4041775" cy="3034294"/>
          </a:xfrm>
        </p:spPr>
      </p:pic>
    </p:spTree>
    <p:extLst>
      <p:ext uri="{BB962C8B-B14F-4D97-AF65-F5344CB8AC3E}">
        <p14:creationId xmlns:p14="http://schemas.microsoft.com/office/powerpoint/2010/main" val="3354936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 каждой группе представлены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Центры конструирования и моделирования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Уголки уединения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359581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KrOrcJICO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71612"/>
            <a:ext cx="6791597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928662" y="428604"/>
            <a:ext cx="75009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393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 пожаловать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393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наш детский сад!</a:t>
            </a:r>
            <a:endParaRPr lang="ru-RU" sz="3600" b="1" cap="none" spc="0" dirty="0">
              <a:ln w="11430"/>
              <a:solidFill>
                <a:srgbClr val="393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Приём детей в Учреждение </a:t>
            </a:r>
            <a:r>
              <a:rPr lang="ru-RU" sz="3200" b="1" dirty="0" smtClean="0"/>
              <a:t>осуществляется на основании: 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48626" y="1268760"/>
            <a:ext cx="5138174" cy="5040560"/>
          </a:xfrm>
        </p:spPr>
        <p:txBody>
          <a:bodyPr/>
          <a:lstStyle/>
          <a:p>
            <a:pPr algn="just"/>
            <a:r>
              <a:rPr lang="ru-RU" sz="1200" b="1" dirty="0">
                <a:solidFill>
                  <a:srgbClr val="FF0000"/>
                </a:solidFill>
              </a:rPr>
              <a:t>личного заявления </a:t>
            </a:r>
            <a:r>
              <a:rPr lang="ru-RU" sz="1200" dirty="0" smtClean="0"/>
              <a:t>родителя (законного представителя) </a:t>
            </a:r>
            <a:r>
              <a:rPr lang="ru-RU" sz="1200" dirty="0">
                <a:solidFill>
                  <a:srgbClr val="FF0000"/>
                </a:solidFill>
              </a:rPr>
              <a:t>при </a:t>
            </a:r>
            <a:r>
              <a:rPr lang="ru-RU" sz="1200" b="1" dirty="0">
                <a:solidFill>
                  <a:srgbClr val="FF0000"/>
                </a:solidFill>
              </a:rPr>
              <a:t>предъявлении оригинала документа, </a:t>
            </a:r>
            <a:r>
              <a:rPr lang="ru-RU" sz="1200" dirty="0" smtClean="0"/>
              <a:t>удостоверяющего </a:t>
            </a:r>
            <a:r>
              <a:rPr lang="ru-RU" sz="1200" dirty="0"/>
              <a:t>личность </a:t>
            </a:r>
            <a:r>
              <a:rPr lang="ru-RU" sz="1200" b="1" dirty="0">
                <a:solidFill>
                  <a:srgbClr val="FF0000"/>
                </a:solidFill>
              </a:rPr>
              <a:t>одного из родителей</a:t>
            </a:r>
            <a:r>
              <a:rPr lang="ru-RU" sz="1200" dirty="0"/>
              <a:t> (законных представителей) ребёнка или документа, подтверждающего полномочия законного представителя ребёнка; родители (законные представители) детей, являющихся иностранными гражданами или лицами без гражданства, дополнительно предъявляют документ, подтверждающий родство заявителя (или законность представления прав ребёнка), и документ, подтверждающий право заявителя на пребывание в Российской Федерации</a:t>
            </a:r>
            <a:r>
              <a:rPr lang="ru-RU" sz="1200" dirty="0" smtClean="0"/>
              <a:t>;</a:t>
            </a:r>
          </a:p>
          <a:p>
            <a:pPr algn="just"/>
            <a:r>
              <a:rPr lang="ru-RU" sz="1200" b="1" dirty="0">
                <a:solidFill>
                  <a:srgbClr val="FF0000"/>
                </a:solidFill>
              </a:rPr>
              <a:t>свидетельство о рождении ребенка </a:t>
            </a:r>
            <a:r>
              <a:rPr lang="ru-RU" sz="1200" dirty="0"/>
              <a:t>или </a:t>
            </a:r>
            <a:r>
              <a:rPr lang="ru-RU" sz="1200" dirty="0">
                <a:solidFill>
                  <a:srgbClr val="3930F0"/>
                </a:solidFill>
              </a:rPr>
              <a:t>для иностранных граждан и лиц без </a:t>
            </a:r>
            <a:r>
              <a:rPr lang="ru-RU" sz="1200" dirty="0" smtClean="0">
                <a:solidFill>
                  <a:srgbClr val="3930F0"/>
                </a:solidFill>
              </a:rPr>
              <a:t>гражданства: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rgbClr val="3930F0"/>
                </a:solidFill>
              </a:rPr>
              <a:t> </a:t>
            </a:r>
            <a:r>
              <a:rPr lang="ru-RU" sz="1200" dirty="0">
                <a:solidFill>
                  <a:srgbClr val="3930F0"/>
                </a:solidFill>
              </a:rPr>
              <a:t>- документ(-ы), удостоверяющий(е) личность ребенка и </a:t>
            </a:r>
            <a:r>
              <a:rPr lang="ru-RU" sz="1200" dirty="0" smtClean="0">
                <a:solidFill>
                  <a:srgbClr val="3930F0"/>
                </a:solidFill>
              </a:rPr>
              <a:t>           подтверждающий(е</a:t>
            </a:r>
            <a:r>
              <a:rPr lang="ru-RU" sz="1200" dirty="0">
                <a:solidFill>
                  <a:srgbClr val="3930F0"/>
                </a:solidFill>
              </a:rPr>
              <a:t>) законность представления прав ребенка;</a:t>
            </a:r>
            <a:r>
              <a:rPr lang="ru-RU" sz="1200" dirty="0"/>
              <a:t> </a:t>
            </a:r>
            <a:endParaRPr lang="ru-RU" sz="1200" dirty="0" smtClean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документ, подтверждающий установление </a:t>
            </a:r>
            <a:r>
              <a:rPr lang="ru-RU" sz="1200" b="1" dirty="0">
                <a:solidFill>
                  <a:srgbClr val="FF0000"/>
                </a:solidFill>
              </a:rPr>
              <a:t>опеки (при необходимости</a:t>
            </a:r>
            <a:r>
              <a:rPr lang="ru-RU" sz="1200" b="1" dirty="0" smtClean="0">
                <a:solidFill>
                  <a:srgbClr val="FF0000"/>
                </a:solidFill>
              </a:rPr>
              <a:t>);</a:t>
            </a:r>
          </a:p>
          <a:p>
            <a:pPr algn="just"/>
            <a:r>
              <a:rPr lang="ru-RU" sz="1200" b="1" dirty="0">
                <a:solidFill>
                  <a:srgbClr val="FF0000"/>
                </a:solidFill>
              </a:rPr>
              <a:t>свидетельство о регистрации ребенка по месту жительства </a:t>
            </a:r>
            <a:r>
              <a:rPr lang="ru-RU" sz="1200" dirty="0"/>
              <a:t>или по месту пребывания на закрепленной территории или документ, содержащий сведения о месте пребывания, месте фактического проживания ребенка</a:t>
            </a:r>
            <a:r>
              <a:rPr lang="ru-RU" sz="1200" dirty="0" smtClean="0"/>
              <a:t>;</a:t>
            </a: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</a:rPr>
              <a:t>документ </a:t>
            </a:r>
            <a:r>
              <a:rPr lang="ru-RU" sz="1200" b="1" dirty="0">
                <a:solidFill>
                  <a:srgbClr val="FF0000"/>
                </a:solidFill>
              </a:rPr>
              <a:t>психолого-медико-педагогической комиссии (при необходимости);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1200" b="1" dirty="0" smtClean="0">
                <a:solidFill>
                  <a:srgbClr val="FF0000"/>
                </a:solidFill>
              </a:rPr>
              <a:t>Заявление </a:t>
            </a:r>
            <a:r>
              <a:rPr lang="ru-RU" sz="1200" b="1" dirty="0">
                <a:solidFill>
                  <a:srgbClr val="FF0000"/>
                </a:solidFill>
              </a:rPr>
              <a:t>и пакет документов </a:t>
            </a:r>
            <a:r>
              <a:rPr lang="ru-RU" sz="1200" dirty="0"/>
              <a:t>о приёме ребёнка в Учреждение </a:t>
            </a:r>
            <a:r>
              <a:rPr lang="ru-RU" sz="1200" b="1" dirty="0">
                <a:solidFill>
                  <a:srgbClr val="FF0000"/>
                </a:solidFill>
              </a:rPr>
              <a:t>подаются родителями </a:t>
            </a:r>
            <a:r>
              <a:rPr lang="ru-RU" sz="1200" dirty="0"/>
              <a:t>(законными представителями) </a:t>
            </a:r>
            <a:r>
              <a:rPr lang="ru-RU" sz="1200" b="1" u="sng" dirty="0">
                <a:solidFill>
                  <a:srgbClr val="FF0000"/>
                </a:solidFill>
              </a:rPr>
              <a:t>только после передачи комиссией </a:t>
            </a:r>
            <a:r>
              <a:rPr lang="ru-RU" sz="1200" dirty="0" smtClean="0"/>
              <a:t>Коминтерновского района </a:t>
            </a:r>
            <a:r>
              <a:rPr lang="ru-RU" sz="1200" b="1" dirty="0">
                <a:solidFill>
                  <a:srgbClr val="FF0000"/>
                </a:solidFill>
              </a:rPr>
              <a:t>путёвки-направления ребёнка.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5" y="1600201"/>
            <a:ext cx="2759301" cy="370100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7" y="846138"/>
            <a:ext cx="2520280" cy="180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Пакет документов для приема: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700808"/>
            <a:ext cx="2592288" cy="181460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1124744"/>
            <a:ext cx="5482952" cy="5001419"/>
          </a:xfrm>
        </p:spPr>
        <p:txBody>
          <a:bodyPr/>
          <a:lstStyle/>
          <a:p>
            <a:r>
              <a:rPr lang="ru-RU" sz="1300" b="1" dirty="0" smtClean="0">
                <a:solidFill>
                  <a:srgbClr val="FF0000"/>
                </a:solidFill>
              </a:rPr>
              <a:t>Заявление</a:t>
            </a:r>
            <a:r>
              <a:rPr lang="ru-RU" sz="1300" b="1" dirty="0" smtClean="0"/>
              <a:t>-1 экз.;</a:t>
            </a:r>
          </a:p>
          <a:p>
            <a:r>
              <a:rPr lang="ru-RU" sz="1300" b="1" dirty="0" smtClean="0">
                <a:solidFill>
                  <a:srgbClr val="FF0000"/>
                </a:solidFill>
              </a:rPr>
              <a:t>Договор</a:t>
            </a:r>
            <a:r>
              <a:rPr lang="ru-RU" sz="1300" b="1" dirty="0" smtClean="0"/>
              <a:t>-2 экз.;</a:t>
            </a:r>
          </a:p>
          <a:p>
            <a:r>
              <a:rPr lang="ru-RU" sz="1300" b="1" dirty="0" smtClean="0">
                <a:solidFill>
                  <a:srgbClr val="FF0000"/>
                </a:solidFill>
              </a:rPr>
              <a:t>Согласие на обработку персональных данных ребенка</a:t>
            </a:r>
            <a:r>
              <a:rPr lang="ru-RU" sz="1300" b="1" dirty="0" smtClean="0"/>
              <a:t>-1 экз.;</a:t>
            </a:r>
          </a:p>
          <a:p>
            <a:r>
              <a:rPr lang="ru-RU" sz="1300" b="1" dirty="0" smtClean="0">
                <a:solidFill>
                  <a:srgbClr val="FF0000"/>
                </a:solidFill>
              </a:rPr>
              <a:t>Согласие на психолого-педагогическое сопровождение</a:t>
            </a:r>
            <a:r>
              <a:rPr lang="ru-RU" sz="1300" b="1" dirty="0" smtClean="0"/>
              <a:t>-1 экз.;</a:t>
            </a:r>
          </a:p>
          <a:p>
            <a:pPr algn="just"/>
            <a:r>
              <a:rPr lang="ru-RU" sz="1300" b="1" dirty="0" smtClean="0">
                <a:solidFill>
                  <a:srgbClr val="FF0000"/>
                </a:solidFill>
              </a:rPr>
              <a:t>Согласие на размещение персональных данных ребенка </a:t>
            </a:r>
            <a:r>
              <a:rPr lang="ru-RU" sz="1300" b="1" dirty="0" smtClean="0"/>
              <a:t>на сайте организации, странице ВК организации, фото и видеосъемку-1 экз.;</a:t>
            </a:r>
          </a:p>
          <a:p>
            <a:pPr algn="just"/>
            <a:r>
              <a:rPr lang="ru-RU" sz="1300" b="1" dirty="0" smtClean="0"/>
              <a:t>оригинал и копия </a:t>
            </a:r>
            <a:r>
              <a:rPr lang="ru-RU" sz="1300" b="1" dirty="0" smtClean="0">
                <a:solidFill>
                  <a:srgbClr val="FF0000"/>
                </a:solidFill>
              </a:rPr>
              <a:t>свидетельства </a:t>
            </a:r>
            <a:r>
              <a:rPr lang="ru-RU" sz="1300" b="1" dirty="0">
                <a:solidFill>
                  <a:srgbClr val="FF0000"/>
                </a:solidFill>
              </a:rPr>
              <a:t>о рождении </a:t>
            </a:r>
            <a:r>
              <a:rPr lang="ru-RU" sz="1300" b="1" dirty="0" smtClean="0"/>
              <a:t>ребенка-1 экз.- в личное дело, второй- в медкарте;</a:t>
            </a:r>
          </a:p>
          <a:p>
            <a:pPr algn="just"/>
            <a:r>
              <a:rPr lang="ru-RU" sz="1300" b="1" dirty="0" smtClean="0"/>
              <a:t>паспорт и </a:t>
            </a:r>
            <a:r>
              <a:rPr lang="ru-RU" sz="1300" b="1" dirty="0" smtClean="0">
                <a:solidFill>
                  <a:srgbClr val="FF0000"/>
                </a:solidFill>
              </a:rPr>
              <a:t>копия стр. 2-3 </a:t>
            </a:r>
            <a:r>
              <a:rPr lang="ru-RU" sz="1300" b="1" dirty="0" smtClean="0"/>
              <a:t>(данные владельца паспорта), </a:t>
            </a:r>
            <a:r>
              <a:rPr lang="ru-RU" sz="1300" b="1" dirty="0" smtClean="0">
                <a:solidFill>
                  <a:srgbClr val="FF0000"/>
                </a:solidFill>
              </a:rPr>
              <a:t>страницы регистрация и  страницы «дети»;</a:t>
            </a:r>
          </a:p>
          <a:p>
            <a:pPr algn="just"/>
            <a:r>
              <a:rPr lang="ru-RU" sz="1300" b="1" dirty="0" smtClean="0"/>
              <a:t>распечатка номера лицевого счета заявителя в Сбербанке РФ </a:t>
            </a:r>
            <a:r>
              <a:rPr lang="ru-RU" sz="1300" b="1" dirty="0" smtClean="0">
                <a:solidFill>
                  <a:srgbClr val="FF0000"/>
                </a:solidFill>
              </a:rPr>
              <a:t>для проведения расчетных операций с заявителем</a:t>
            </a:r>
            <a:r>
              <a:rPr lang="ru-RU" sz="1300" b="1" dirty="0" smtClean="0"/>
              <a:t>;</a:t>
            </a:r>
          </a:p>
          <a:p>
            <a:pPr algn="just"/>
            <a:r>
              <a:rPr lang="ru-RU" sz="1300" b="1" dirty="0" smtClean="0">
                <a:solidFill>
                  <a:srgbClr val="FF0000"/>
                </a:solidFill>
              </a:rPr>
              <a:t>документ</a:t>
            </a:r>
            <a:r>
              <a:rPr lang="ru-RU" sz="1300" b="1" dirty="0">
                <a:solidFill>
                  <a:srgbClr val="FF0000"/>
                </a:solidFill>
              </a:rPr>
              <a:t>ы</a:t>
            </a:r>
            <a:r>
              <a:rPr lang="ru-RU" sz="1300" b="1" dirty="0" smtClean="0">
                <a:solidFill>
                  <a:srgbClr val="FF0000"/>
                </a:solidFill>
              </a:rPr>
              <a:t>, подтверждающие льготу</a:t>
            </a:r>
            <a:r>
              <a:rPr lang="ru-RU" sz="1300" b="1" dirty="0" smtClean="0"/>
              <a:t>, если таковая имеется </a:t>
            </a:r>
            <a:r>
              <a:rPr lang="ru-RU" sz="1300" b="1" dirty="0" smtClean="0">
                <a:solidFill>
                  <a:srgbClr val="FF0000"/>
                </a:solidFill>
              </a:rPr>
              <a:t>или компенсацию </a:t>
            </a:r>
            <a:r>
              <a:rPr lang="ru-RU" sz="1300" b="1" dirty="0" smtClean="0"/>
              <a:t>и 2 копии данного документа;</a:t>
            </a:r>
          </a:p>
          <a:p>
            <a:pPr algn="just"/>
            <a:r>
              <a:rPr lang="ru-RU" sz="1300" b="1" dirty="0" smtClean="0">
                <a:solidFill>
                  <a:srgbClr val="FF0000"/>
                </a:solidFill>
              </a:rPr>
              <a:t>Заявление на предоставление льготы или компенсации</a:t>
            </a:r>
            <a:r>
              <a:rPr lang="ru-RU" sz="1300" b="1" dirty="0" smtClean="0"/>
              <a:t>( если имеется таковая);</a:t>
            </a:r>
          </a:p>
          <a:p>
            <a:pPr algn="just"/>
            <a:r>
              <a:rPr lang="ru-RU" sz="1300" b="1" dirty="0" smtClean="0">
                <a:solidFill>
                  <a:srgbClr val="FF0000"/>
                </a:solidFill>
              </a:rPr>
              <a:t>Копия СНИЛС ребенка;</a:t>
            </a:r>
          </a:p>
          <a:p>
            <a:pPr algn="just"/>
            <a:r>
              <a:rPr lang="ru-RU" sz="1300" b="1" dirty="0" smtClean="0">
                <a:solidFill>
                  <a:srgbClr val="FF0000"/>
                </a:solidFill>
              </a:rPr>
              <a:t>Копия регистрации ребенка;</a:t>
            </a:r>
          </a:p>
          <a:p>
            <a:pPr algn="just"/>
            <a:r>
              <a:rPr lang="ru-RU" sz="1300" b="1" dirty="0"/>
              <a:t>т</a:t>
            </a:r>
            <a:r>
              <a:rPr lang="ru-RU" sz="1300" b="1" dirty="0" smtClean="0"/>
              <a:t>етрадь 48 листов и 4 файла (для медицинского кабинета);</a:t>
            </a:r>
          </a:p>
          <a:p>
            <a:pPr algn="just"/>
            <a:r>
              <a:rPr lang="ru-RU" sz="1300" b="1" dirty="0" smtClean="0"/>
              <a:t>4 файла для оформления личного дела воспитанника.</a:t>
            </a:r>
          </a:p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2280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ПРИВИВКИ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Обратите внимание на </a:t>
            </a:r>
            <a:r>
              <a:rPr lang="ru-RU" sz="2000" b="1" dirty="0" smtClean="0">
                <a:solidFill>
                  <a:srgbClr val="FF0000"/>
                </a:solidFill>
              </a:rPr>
              <a:t>прививку от полиомиелита</a:t>
            </a:r>
            <a:r>
              <a:rPr lang="ru-RU" sz="2000" dirty="0" smtClean="0"/>
              <a:t>. Если у ребенка не сделаны три вакцинации (всего их 5), то он, вероятнее всего, не сможет посещать свою возрастную группу, так как в ней будут дети, которые находятся в процессе вакцинирования. Не привитый ребенок в этих случаях разобщается на 60 дней (</a:t>
            </a:r>
            <a:r>
              <a:rPr lang="ru-RU" sz="2000" dirty="0" err="1" smtClean="0"/>
              <a:t>СанПин</a:t>
            </a:r>
            <a:r>
              <a:rPr lang="ru-RU" sz="2000" dirty="0" smtClean="0"/>
              <a:t> 3.1.2951-11 «Профилактика полиомиелита</a:t>
            </a:r>
            <a:r>
              <a:rPr lang="ru-RU" sz="2400" dirty="0" smtClean="0"/>
              <a:t>».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Рекомендация: сделать ребенку 3 вакцины от полиомиелита до начала посещения им МБДОУ.</a:t>
            </a:r>
          </a:p>
          <a:p>
            <a:pPr marL="0" indent="0">
              <a:buNone/>
            </a:pPr>
            <a:r>
              <a:rPr lang="ru-RU" sz="2000" dirty="0" smtClean="0"/>
              <a:t>  Отсутствие прививок не является основанием для отказа в зачислении ребенка в МБДОУ.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4925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ru-RU" sz="2400" b="1" dirty="0" smtClean="0"/>
              <a:t>Заявление на прием в МБДОУ</a:t>
            </a:r>
            <a:br>
              <a:rPr lang="ru-RU" sz="2400" b="1" dirty="0" smtClean="0"/>
            </a:b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ВНИМАНИЕ!!! Заявления и договор заполняются родителем или законным представителем, </a:t>
            </a:r>
            <a:br>
              <a:rPr lang="ru-RU" sz="1400" b="1" dirty="0" smtClean="0">
                <a:solidFill>
                  <a:srgbClr val="FF0000"/>
                </a:solidFill>
              </a:rPr>
            </a:br>
            <a:r>
              <a:rPr lang="ru-RU" sz="1400" b="1" dirty="0" smtClean="0">
                <a:solidFill>
                  <a:srgbClr val="FF0000"/>
                </a:solidFill>
              </a:rPr>
              <a:t>чьи документы будут приложены. Бланки всех заявлений оформляются «от руки». Бланки заявлений Вы можете скачать и распечатать с сайта МБДОУ, раздел «Родителям».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ПРОСЬБА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: ДАТЫ СТАВИТЬ ТОЛЬКО ПРИ НЕПОСРЕДСТВЕННОЙ ПЕРЕДАЧЕ ВСЕХ ДОКУМЕНТОВ АДМИНИСТРАЦИИ ДОУ!!!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73652"/>
            <a:ext cx="2620147" cy="37052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3002"/>
            <a:ext cx="2628461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Договор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ПРОСЬБА: ДАТЫ СТАВИТЬ ТОЛЬКО ПРИ НЕПОСРЕДСТВЕННОЙ ПЕРЕДАЧЕ ВСЕХ ДОКУМЕНТОВ АДМИНИСТРАЦИИ ДОУ!!!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3200488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799"/>
            <a:ext cx="3168352" cy="4480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(фон) презентации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презентации3</Template>
  <TotalTime>1664</TotalTime>
  <Words>1787</Words>
  <Application>Microsoft Office PowerPoint</Application>
  <PresentationFormat>Экран (4:3)</PresentationFormat>
  <Paragraphs>151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Meiryo UI</vt:lpstr>
      <vt:lpstr>Arial</vt:lpstr>
      <vt:lpstr>Calibri</vt:lpstr>
      <vt:lpstr>Franklin Gothic Demi</vt:lpstr>
      <vt:lpstr>Times New Roman</vt:lpstr>
      <vt:lpstr>Фокина Л. П. Шаблон (фон) презентации3</vt:lpstr>
      <vt:lpstr>Презентация PowerPoint</vt:lpstr>
      <vt:lpstr>Уважаемые родители будущих воспитанников нашего сада! </vt:lpstr>
      <vt:lpstr>Правила приёма  вновь поступающих воспитанников  на обучение по образовательным программам дошкольного образования разработаны в соответствии с:</vt:lpstr>
      <vt:lpstr>Приём вновь поступающих воспитанников  осуществляется: </vt:lpstr>
      <vt:lpstr>Приём детей в Учреждение осуществляется на основании: </vt:lpstr>
      <vt:lpstr>Пакет документов для приема:</vt:lpstr>
      <vt:lpstr>ПРИВИВКИ</vt:lpstr>
      <vt:lpstr>Заявление на прием в МБДОУ  ВНИМАНИЕ!!! Заявления и договор заполняются родителем или законным представителем,  чьи документы будут приложены. Бланки всех заявлений оформляются «от руки». Бланки заявлений Вы можете скачать и распечатать с сайта МБДОУ, раздел «Родителям».  ПРОСЬБА: ДАТЫ СТАВИТЬ ТОЛЬКО ПРИ НЕПОСРЕДСТВЕННОЙ ПЕРЕДАЧЕ ВСЕХ ДОКУМЕНТОВ АДМИНИСТРАЦИИ ДОУ!!! </vt:lpstr>
      <vt:lpstr> Договор ПРОСЬБА: ДАТЫ СТАВИТЬ ТОЛЬКО ПРИ НЕПОСРЕДСТВЕННОЙ ПЕРЕДАЧЕ ВСЕХ ДОКУМЕНТОВ АДМИНИСТРАЦИИ ДОУ!!! </vt:lpstr>
      <vt:lpstr>Компенсация части фактически внесенной родительской платы</vt:lpstr>
      <vt:lpstr>Выдача справок на получение компенсации</vt:lpstr>
      <vt:lpstr>Документы для получения компенсации</vt:lpstr>
      <vt:lpstr>Право на льготу 50%</vt:lpstr>
      <vt:lpstr>Право на льготу 80%</vt:lpstr>
      <vt:lpstr>Право на льготу 100%</vt:lpstr>
      <vt:lpstr>Льгота</vt:lpstr>
      <vt:lpstr>Наш сайт: dsad144.ru</vt:lpstr>
      <vt:lpstr>Наш сайт: dsad144.ru</vt:lpstr>
      <vt:lpstr>Наш сайт: dsad144.ru</vt:lpstr>
      <vt:lpstr>Наша страница «В контакте»</vt:lpstr>
      <vt:lpstr>Наша страница «В контакте»</vt:lpstr>
      <vt:lpstr>Группа №1 воспитатели</vt:lpstr>
      <vt:lpstr>3 группа</vt:lpstr>
      <vt:lpstr>Группа №4</vt:lpstr>
      <vt:lpstr>Контактные телефоны групп</vt:lpstr>
      <vt:lpstr>Изостудия</vt:lpstr>
      <vt:lpstr>Пескотерапия</vt:lpstr>
      <vt:lpstr>Театральная студия</vt:lpstr>
      <vt:lpstr>Детский театр</vt:lpstr>
      <vt:lpstr>Музыкальный зал</vt:lpstr>
      <vt:lpstr>Экоцентр</vt:lpstr>
      <vt:lpstr>Спортивный зал</vt:lpstr>
      <vt:lpstr>Исследовательская лаборатория</vt:lpstr>
      <vt:lpstr>Центр социальной интеграции</vt:lpstr>
      <vt:lpstr>Мини-музей</vt:lpstr>
      <vt:lpstr>Мини-музей</vt:lpstr>
      <vt:lpstr>Логопедический кабинет</vt:lpstr>
      <vt:lpstr>   Зимний сад и бассейн</vt:lpstr>
      <vt:lpstr>В каждой группе представлены</vt:lpstr>
      <vt:lpstr>В каждой группе представлены</vt:lpstr>
      <vt:lpstr>В каждой группе представлены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860230</cp:lastModifiedBy>
  <cp:revision>157</cp:revision>
  <dcterms:created xsi:type="dcterms:W3CDTF">2015-05-28T12:19:08Z</dcterms:created>
  <dcterms:modified xsi:type="dcterms:W3CDTF">2022-05-25T08:05:08Z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2524715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