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34" r:id="rId2"/>
  </p:sldMasterIdLst>
  <p:notesMasterIdLst>
    <p:notesMasterId r:id="rId23"/>
  </p:notesMasterIdLst>
  <p:handoutMasterIdLst>
    <p:handoutMasterId r:id="rId24"/>
  </p:handoutMasterIdLst>
  <p:sldIdLst>
    <p:sldId id="265" r:id="rId3"/>
    <p:sldId id="283" r:id="rId4"/>
    <p:sldId id="303" r:id="rId5"/>
    <p:sldId id="284" r:id="rId6"/>
    <p:sldId id="285" r:id="rId7"/>
    <p:sldId id="308" r:id="rId8"/>
    <p:sldId id="305" r:id="rId9"/>
    <p:sldId id="286" r:id="rId10"/>
    <p:sldId id="313" r:id="rId11"/>
    <p:sldId id="309" r:id="rId12"/>
    <p:sldId id="314" r:id="rId13"/>
    <p:sldId id="312" r:id="rId14"/>
    <p:sldId id="288" r:id="rId15"/>
    <p:sldId id="290" r:id="rId16"/>
    <p:sldId id="291" r:id="rId17"/>
    <p:sldId id="306" r:id="rId18"/>
    <p:sldId id="298" r:id="rId19"/>
    <p:sldId id="304" r:id="rId20"/>
    <p:sldId id="307" r:id="rId21"/>
    <p:sldId id="301" r:id="rId22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303"/>
            <p14:sldId id="284"/>
            <p14:sldId id="285"/>
            <p14:sldId id="308"/>
            <p14:sldId id="305"/>
            <p14:sldId id="286"/>
            <p14:sldId id="313"/>
            <p14:sldId id="309"/>
            <p14:sldId id="314"/>
            <p14:sldId id="312"/>
            <p14:sldId id="288"/>
            <p14:sldId id="290"/>
            <p14:sldId id="291"/>
            <p14:sldId id="306"/>
            <p14:sldId id="298"/>
            <p14:sldId id="304"/>
            <p14:sldId id="307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121" d="100"/>
          <a:sy n="121" d="100"/>
        </p:scale>
        <p:origin x="150" y="25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30.03.2020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30.03.2020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869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647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37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0099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96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273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551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875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344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7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413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39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66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19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11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612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004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975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242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7467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299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342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58611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30.03.2020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3808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4052" y="2552620"/>
            <a:ext cx="6264696" cy="876380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100" b="0" i="0" dirty="0" smtClean="0">
                <a:solidFill>
                  <a:schemeClr val="tx1"/>
                </a:solidFill>
                <a:latin typeface="Cambria"/>
              </a:rPr>
              <a:t>Подготовительная  к школе группа  </a:t>
            </a:r>
            <a:r>
              <a:rPr lang="ru-RU" sz="3100" dirty="0" smtClean="0">
                <a:latin typeface="Cambria"/>
              </a:rPr>
              <a:t> 6-7лет </a:t>
            </a:r>
            <a:br>
              <a:rPr lang="ru-RU" sz="3100" dirty="0" smtClean="0">
                <a:latin typeface="Cambria"/>
              </a:rPr>
            </a:br>
            <a:r>
              <a:rPr lang="ru-RU" sz="3100" dirty="0" smtClean="0">
                <a:latin typeface="Cambria"/>
              </a:rPr>
              <a:t>(42 воспитанника)</a:t>
            </a:r>
            <a:r>
              <a:rPr lang="ru-RU" sz="1800" dirty="0" smtClean="0">
                <a:latin typeface="Cambria"/>
              </a:rPr>
              <a:t/>
            </a:r>
            <a:br>
              <a:rPr lang="ru-RU" sz="1800" dirty="0" smtClean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014292" y="4869160"/>
            <a:ext cx="6791673" cy="14401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Журавлева И.Г.- воспитатель группы № 8.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МБДОУ </a:t>
            </a:r>
            <a:r>
              <a:rPr lang="ru-RU" b="1" dirty="0" smtClean="0"/>
              <a:t>«Детский сад общеразвивающего вида № 144». г. Воронеж.  </a:t>
            </a:r>
            <a:r>
              <a:rPr lang="ru-RU" b="1" dirty="0"/>
              <a:t>К</a:t>
            </a:r>
            <a:r>
              <a:rPr lang="ru-RU" b="1" dirty="0" smtClean="0"/>
              <a:t>оминтерновский район.</a:t>
            </a:r>
            <a:endParaRPr lang="ru-RU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1112460"/>
            <a:ext cx="6336704" cy="804372"/>
          </a:xfrm>
        </p:spPr>
        <p:txBody>
          <a:bodyPr/>
          <a:lstStyle/>
          <a:p>
            <a:pPr algn="ctr">
              <a:spcBef>
                <a:spcPts val="1800"/>
              </a:spcBef>
            </a:pPr>
            <a:r>
              <a:rPr lang="ru-RU" sz="3600" dirty="0" smtClean="0">
                <a:solidFill>
                  <a:srgbClr val="1E83DE"/>
                </a:solidFill>
              </a:rPr>
              <a:t>2019-2020 учебный год</a:t>
            </a:r>
          </a:p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r="26498"/>
          <a:stretch>
            <a:fillRect/>
          </a:stretch>
        </p:blipFill>
        <p:spPr/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02724" y="609600"/>
            <a:ext cx="2592991" cy="161277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Рабочий сектор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Центр</a:t>
            </a:r>
            <a:br>
              <a:rPr lang="ru-RU" sz="2000" dirty="0" smtClean="0"/>
            </a:br>
            <a:r>
              <a:rPr lang="ru-RU" sz="2000" dirty="0" smtClean="0"/>
              <a:t> «Развития речи»</a:t>
            </a:r>
            <a:endParaRPr lang="ru-RU" sz="2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8637119" y="2924944"/>
            <a:ext cx="3124200" cy="18288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Игры, пособия, индивидуальный раздаточный материал по развитию речи и освоению родного языка.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r="26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32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32659" y="2204864"/>
            <a:ext cx="3124200" cy="3111747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Книги </a:t>
            </a:r>
            <a:r>
              <a:rPr lang="ru-RU" sz="2000" dirty="0" smtClean="0">
                <a:solidFill>
                  <a:schemeClr val="tx1"/>
                </a:solidFill>
              </a:rPr>
              <a:t> представленные в центе разнообразны </a:t>
            </a:r>
            <a:r>
              <a:rPr lang="ru-RU" sz="2000" dirty="0">
                <a:solidFill>
                  <a:schemeClr val="tx1"/>
                </a:solidFill>
              </a:rPr>
              <a:t>по тематике и жанру, художественной </a:t>
            </a:r>
            <a:r>
              <a:rPr lang="ru-RU" sz="2000" dirty="0" smtClean="0">
                <a:solidFill>
                  <a:schemeClr val="tx1"/>
                </a:solidFill>
              </a:rPr>
              <a:t>форме: проза, поэзия, комикс </a:t>
            </a:r>
            <a:r>
              <a:rPr lang="ru-RU" sz="2000" dirty="0">
                <a:solidFill>
                  <a:schemeClr val="tx1"/>
                </a:solidFill>
              </a:rPr>
              <a:t>и соответствуют уровню развития и интересам воспитанников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8542684" y="836712"/>
            <a:ext cx="3124200" cy="1828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ЦЕНТР «ОСВОЕНИЯ РОДНОГО ЯЗЫКА И ЛИТЕРАТУРЫ»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9136" r="5643"/>
          <a:stretch/>
        </p:blipFill>
        <p:spPr>
          <a:xfrm rot="10800000">
            <a:off x="4172030" y="668565"/>
            <a:ext cx="3865192" cy="5123656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9136" r="-2847"/>
          <a:stretch/>
        </p:blipFill>
        <p:spPr>
          <a:xfrm rot="10800000">
            <a:off x="433730" y="653603"/>
            <a:ext cx="3497961" cy="5123656"/>
          </a:xfrm>
        </p:spPr>
      </p:pic>
    </p:spTree>
    <p:extLst>
      <p:ext uri="{BB962C8B-B14F-4D97-AF65-F5344CB8AC3E}">
        <p14:creationId xmlns:p14="http://schemas.microsoft.com/office/powerpoint/2010/main" val="727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6958508" y="332656"/>
            <a:ext cx="4337572" cy="504056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 rot="5400000">
            <a:off x="1285874" y="-249237"/>
            <a:ext cx="3978275" cy="5638800"/>
          </a:xfrm>
        </p:spPr>
      </p:pic>
      <p:sp>
        <p:nvSpPr>
          <p:cNvPr id="4" name="Прямоугольник 3"/>
          <p:cNvSpPr/>
          <p:nvPr/>
        </p:nvSpPr>
        <p:spPr>
          <a:xfrm>
            <a:off x="1341884" y="5229200"/>
            <a:ext cx="4677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Центр</a:t>
            </a:r>
            <a:r>
              <a:rPr lang="ru-RU" dirty="0"/>
              <a:t>: </a:t>
            </a:r>
            <a:r>
              <a:rPr lang="ru-RU" dirty="0" smtClean="0"/>
              <a:t>«Патриотического воспитания».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17958" y="5566750"/>
            <a:ext cx="461216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В Мини-музее «Деревянной игрушки»,</a:t>
            </a:r>
          </a:p>
          <a:p>
            <a:r>
              <a:rPr lang="ru-RU" sz="1400" dirty="0" smtClean="0"/>
              <a:t> воспитанники могут прикоснуться к истокам</a:t>
            </a:r>
          </a:p>
          <a:p>
            <a:r>
              <a:rPr lang="ru-RU" sz="1400" dirty="0"/>
              <a:t>н</a:t>
            </a:r>
            <a:r>
              <a:rPr lang="ru-RU" sz="1400" dirty="0" smtClean="0"/>
              <a:t>ациональной культуры, узнать историю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оздания игрушки, познакомиться с различными</a:t>
            </a:r>
          </a:p>
          <a:p>
            <a:r>
              <a:rPr lang="ru-RU" sz="1400" dirty="0"/>
              <a:t>и</a:t>
            </a:r>
            <a:r>
              <a:rPr lang="ru-RU" sz="1400" dirty="0" smtClean="0"/>
              <a:t>зделиями из дерева.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37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14349"/>
          <a:stretch>
            <a:fillRect/>
          </a:stretch>
        </p:blipFill>
        <p:spPr/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6465812" y="980728"/>
            <a:ext cx="5029200" cy="4614664"/>
          </a:xfrm>
        </p:spPr>
        <p:txBody>
          <a:bodyPr/>
          <a:lstStyle/>
          <a:p>
            <a:pPr algn="ctr"/>
            <a:r>
              <a:rPr lang="ru-RU" sz="3200" dirty="0" smtClean="0"/>
              <a:t>«Фиолетовый лес»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Развивающая предметно-пространственная среда для воспитанников. </a:t>
            </a:r>
            <a:r>
              <a:rPr lang="ru-RU" sz="2400" dirty="0" smtClean="0">
                <a:solidFill>
                  <a:schemeClr val="tx1"/>
                </a:solidFill>
              </a:rPr>
              <a:t>(Методика В.В. </a:t>
            </a:r>
            <a:r>
              <a:rPr lang="ru-RU" sz="2400" dirty="0" err="1" smtClean="0">
                <a:solidFill>
                  <a:schemeClr val="tx1"/>
                </a:solidFill>
              </a:rPr>
              <a:t>Воскобовича</a:t>
            </a:r>
            <a:r>
              <a:rPr lang="ru-RU" sz="2400" dirty="0" smtClean="0">
                <a:solidFill>
                  <a:schemeClr val="tx1"/>
                </a:solidFill>
              </a:rPr>
              <a:t>)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094413"/>
            <a:ext cx="4537075" cy="6096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49796" y="5869251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«ИГРОВОГО РАЗВИТИЯ»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«ФИЗКУЛЬТУРА И СПОРТ»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r="9600"/>
          <a:stretch>
            <a:fillRect/>
          </a:stretch>
        </p:blipFill>
        <p:spPr>
          <a:xfrm>
            <a:off x="405780" y="601662"/>
            <a:ext cx="6035675" cy="4979987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601662"/>
            <a:ext cx="4211960" cy="49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b="2770"/>
          <a:stretch>
            <a:fillRect/>
          </a:stretch>
        </p:blipFill>
        <p:spPr>
          <a:xfrm>
            <a:off x="0" y="609600"/>
            <a:ext cx="3977640" cy="5127714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b="2770"/>
          <a:stretch>
            <a:fillRect/>
          </a:stretch>
        </p:blipFill>
        <p:spPr>
          <a:xfrm>
            <a:off x="4105592" y="609600"/>
            <a:ext cx="3977640" cy="5127714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377"/>
          <a:stretch>
            <a:fillRect/>
          </a:stretch>
        </p:blipFill>
        <p:spPr>
          <a:xfrm rot="16200000">
            <a:off x="7508818" y="1257344"/>
            <a:ext cx="5172163" cy="3787775"/>
          </a:xfr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" y="5949950"/>
            <a:ext cx="4366220" cy="827088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«парковка», «дорожное движение».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870276" y="5919788"/>
            <a:ext cx="6786723" cy="6111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«СЕМЬЯ», «ПОЛИКЛИНИКА»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r="26498"/>
          <a:stretch>
            <a:fillRect/>
          </a:stretch>
        </p:blipFill>
        <p:spPr>
          <a:xfrm>
            <a:off x="261764" y="587017"/>
            <a:ext cx="3977640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07123" y="1700808"/>
            <a:ext cx="3124200" cy="136815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Центр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«Мир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звуков и музыки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».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«МЫ АРТИСТЫ».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07123" y="4221088"/>
            <a:ext cx="3124200" cy="18288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tx1"/>
                </a:solidFill>
              </a:rPr>
              <a:t>Развитие творческих </a:t>
            </a:r>
            <a:r>
              <a:rPr lang="ru-RU" dirty="0" smtClean="0">
                <a:solidFill>
                  <a:schemeClr val="tx1"/>
                </a:solidFill>
              </a:rPr>
              <a:t>  способностей </a:t>
            </a:r>
            <a:r>
              <a:rPr lang="ru-RU" dirty="0">
                <a:solidFill>
                  <a:schemeClr val="tx1"/>
                </a:solidFill>
              </a:rPr>
              <a:t>воспитанников, придумывание своих сказок . Показ сказок малышам.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751"/>
          <a:stretch>
            <a:fillRect/>
          </a:stretch>
        </p:blipFill>
        <p:spPr>
          <a:xfrm>
            <a:off x="4484444" y="609600"/>
            <a:ext cx="3977640" cy="5638800"/>
          </a:xfrm>
        </p:spPr>
      </p:pic>
    </p:spTree>
    <p:extLst>
      <p:ext uri="{BB962C8B-B14F-4D97-AF65-F5344CB8AC3E}">
        <p14:creationId xmlns:p14="http://schemas.microsoft.com/office/powerpoint/2010/main" val="26384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4402355" y="620688"/>
            <a:ext cx="3978275" cy="56388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2735"/>
          <a:stretch>
            <a:fillRect/>
          </a:stretch>
        </p:blipFill>
        <p:spPr>
          <a:xfrm>
            <a:off x="333772" y="620688"/>
            <a:ext cx="3976687" cy="511256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70676" y="1665664"/>
            <a:ext cx="335987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Центр творчества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«Художественная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мастерская».</a:t>
            </a:r>
          </a:p>
          <a:p>
            <a:endParaRPr lang="ru-RU" sz="2000" dirty="0"/>
          </a:p>
          <a:p>
            <a:r>
              <a:rPr lang="ru-RU" sz="2000" dirty="0" smtClean="0"/>
              <a:t>Собранные материалы для творчества позволяют воспитанникам раскрывать свои способности и таланты.</a:t>
            </a:r>
          </a:p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762" y="5956980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«Место для уединения и отдыха»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2262"/>
          <a:stretch>
            <a:fillRect/>
          </a:stretch>
        </p:blipFill>
        <p:spPr/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Ширма позволяет трансформировать помещение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группы, Например,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кухню.</a:t>
            </a: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93812" y="4293096"/>
            <a:ext cx="5194354" cy="1507067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Методическая литература </a:t>
            </a:r>
            <a:r>
              <a:rPr lang="ru-RU" sz="2000" dirty="0" smtClean="0"/>
              <a:t>педагога.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6793" y="3731"/>
            <a:ext cx="3528392" cy="5194354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812" y="-373088"/>
            <a:ext cx="3365870" cy="4885110"/>
          </a:xfrm>
        </p:spPr>
      </p:pic>
      <p:sp>
        <p:nvSpPr>
          <p:cNvPr id="2" name="Прямоугольник 1"/>
          <p:cNvSpPr/>
          <p:nvPr/>
        </p:nvSpPr>
        <p:spPr>
          <a:xfrm>
            <a:off x="7102524" y="4108430"/>
            <a:ext cx="403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56191" y="4126091"/>
            <a:ext cx="51108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Организация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хранения раздаточного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демонстрационного материала для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провидения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организованной образовательной деятельности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Рабочие </a:t>
            </a:r>
            <a:r>
              <a:rPr lang="ru-RU" dirty="0"/>
              <a:t>пособия для </a:t>
            </a:r>
            <a:r>
              <a:rPr lang="ru-RU" dirty="0" smtClean="0"/>
              <a:t>воспитанников.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5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184818" y="3569544"/>
            <a:ext cx="3977640" cy="2743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086" y="6458263"/>
            <a:ext cx="3961450" cy="283105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184818" y="167898"/>
            <a:ext cx="3976687" cy="27432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683369" y="3569544"/>
            <a:ext cx="4030874" cy="274320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706851" y="298110"/>
            <a:ext cx="3978275" cy="2743200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правая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332656"/>
            <a:ext cx="3124200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 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 садике любим, играя, учиться, и это нам в школе всегда пригодится».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Помещение  используется  как  игровая  комната , включает  в себя: «Рабочий сектор », «Активный  сектор», «Спокойный сектор».  Модули практически полностью  обеспечивают,  познавательную, </a:t>
            </a:r>
            <a:r>
              <a:rPr lang="ru-RU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исследовательскую </a:t>
            </a:r>
            <a:r>
              <a:rPr 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творческую активность всех  воспитанников.</a:t>
            </a:r>
          </a:p>
          <a:p>
            <a:pPr algn="ctr"/>
            <a:endParaRPr lang="ru-RU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2504857" y="44806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28" name="Рисунок 2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1727"/>
          <a:stretch>
            <a:fillRect/>
          </a:stretch>
        </p:blipFill>
        <p:spPr>
          <a:xfrm>
            <a:off x="117747" y="609600"/>
            <a:ext cx="3885095" cy="2743200"/>
          </a:xfrm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8470676" y="1087736"/>
            <a:ext cx="3124200" cy="377795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Раздевалка </a:t>
            </a:r>
            <a:r>
              <a:rPr lang="ru-RU" sz="1400" dirty="0">
                <a:solidFill>
                  <a:schemeClr val="tx1"/>
                </a:solidFill>
              </a:rPr>
              <a:t>оформлена в соответствии с </a:t>
            </a:r>
            <a:r>
              <a:rPr lang="ru-RU" sz="1400" dirty="0" smtClean="0">
                <a:solidFill>
                  <a:schemeClr val="tx1"/>
                </a:solidFill>
              </a:rPr>
              <a:t>временами года.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стенды </a:t>
            </a:r>
            <a:r>
              <a:rPr lang="ru-RU" sz="1400" dirty="0">
                <a:solidFill>
                  <a:schemeClr val="tx1"/>
                </a:solidFill>
              </a:rPr>
              <a:t>с информацией для </a:t>
            </a:r>
            <a:r>
              <a:rPr lang="ru-RU" sz="1400" dirty="0" smtClean="0">
                <a:solidFill>
                  <a:schemeClr val="tx1"/>
                </a:solidFill>
              </a:rPr>
              <a:t>родителей, информационно-ознакомительные папки с актуальной информацией.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Имеется «почта для родителей» - обеспечивающая обратную связь между детским садом и родителями.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На выставке ПРЕДСТАВЛЕНЫ ВНИМАНИЮ творческие </a:t>
            </a:r>
            <a:r>
              <a:rPr lang="ru-RU" sz="1400" dirty="0">
                <a:solidFill>
                  <a:schemeClr val="tx1"/>
                </a:solidFill>
              </a:rPr>
              <a:t>работы детей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half" idx="2"/>
          </p:nvPr>
        </p:nvSpPr>
        <p:spPr>
          <a:xfrm>
            <a:off x="8577589" y="4069450"/>
            <a:ext cx="3124200" cy="1828800"/>
          </a:xfrm>
        </p:spPr>
        <p:txBody>
          <a:bodyPr/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29" name="Рисунок 2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/>
      </p:pic>
      <p:pic>
        <p:nvPicPr>
          <p:cNvPr id="30" name="Рисунок 29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117747" y="3494088"/>
            <a:ext cx="3864056" cy="2743200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1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54" r="21312" b="13096"/>
          <a:stretch/>
        </p:blipFill>
        <p:spPr>
          <a:xfrm>
            <a:off x="4175090" y="3547545"/>
            <a:ext cx="3911686" cy="2743201"/>
          </a:xfrm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693812" y="1412776"/>
            <a:ext cx="5184576" cy="40324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5821" y="5716500"/>
            <a:ext cx="4608511" cy="68158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на  вход в помещение</a:t>
            </a:r>
            <a:endParaRPr lang="ru-RU" sz="18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86500" y="5500476"/>
            <a:ext cx="4464496" cy="89760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противоположном входу направлении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r="1708"/>
          <a:stretch>
            <a:fillRect/>
          </a:stretch>
        </p:blipFill>
        <p:spPr>
          <a:xfrm>
            <a:off x="6382444" y="1412776"/>
            <a:ext cx="5184575" cy="4032448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 flipV="1">
            <a:off x="121772" y="3374528"/>
            <a:ext cx="3550920" cy="2070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3358108" y="332656"/>
            <a:ext cx="5328593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</a:t>
            </a:r>
          </a:p>
        </p:txBody>
      </p:sp>
    </p:spTree>
    <p:extLst>
      <p:ext uri="{BB962C8B-B14F-4D97-AF65-F5344CB8AC3E}">
        <p14:creationId xmlns:p14="http://schemas.microsoft.com/office/powerpoint/2010/main" val="1668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6700" y="723032"/>
            <a:ext cx="3124200" cy="155384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1.Рабочий  сектор  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ЦЕНТР «МАТЕМАТИЧЕСКОГО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РАЗВИтия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2564904"/>
            <a:ext cx="3124200" cy="345489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Широко используются: развивающие  игры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Воскобовича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Геоконт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, квадраты 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Воскобовича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, знаковые конструкторы, карточки для игр, </a:t>
            </a:r>
            <a:r>
              <a:rPr lang="ru-RU" dirty="0" err="1" smtClean="0">
                <a:solidFill>
                  <a:schemeClr val="tx1">
                    <a:lumMod val="95000"/>
                  </a:schemeClr>
                </a:solidFill>
              </a:rPr>
              <a:t>игровизор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), пособия, блоки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</a:rPr>
              <a:t>Дьенеша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.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демонстрационные материалы, пеналы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с геометрическими фигурами. Многочисленный  печатный  материал по ФЭМП  в свободной игре и образовательной деятельности.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3" y="625061"/>
            <a:ext cx="7834977" cy="56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11019844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7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«Математическое развитие»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8391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3502124" y="417350"/>
            <a:ext cx="3492754" cy="5638800"/>
          </a:xfrm>
        </p:spPr>
      </p:pic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144430" y="410832"/>
            <a:ext cx="3182904" cy="56388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 rot="16200000">
            <a:off x="6691750" y="1116154"/>
            <a:ext cx="5790101" cy="4392487"/>
          </a:xfrm>
        </p:spPr>
      </p:pic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Центр «Конструирование»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14630" y="829040"/>
            <a:ext cx="4648576" cy="576262"/>
          </a:xfrm>
        </p:spPr>
        <p:txBody>
          <a:bodyPr/>
          <a:lstStyle/>
          <a:p>
            <a:r>
              <a:rPr lang="ru-RU" dirty="0" smtClean="0"/>
              <a:t>РАБОЧИЙ СЕКТОР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909" y="553568"/>
            <a:ext cx="2949700" cy="5393451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2027" y="1037530"/>
            <a:ext cx="4809469" cy="4392485"/>
          </a:xfrm>
        </p:spPr>
      </p:pic>
    </p:spTree>
    <p:extLst>
      <p:ext uri="{BB962C8B-B14F-4D97-AF65-F5344CB8AC3E}">
        <p14:creationId xmlns:p14="http://schemas.microsoft.com/office/powerpoint/2010/main" val="40276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21001"/>
          <a:stretch>
            <a:fillRect/>
          </a:stretch>
        </p:blipFill>
        <p:spPr>
          <a:xfrm>
            <a:off x="405780" y="476672"/>
            <a:ext cx="7416824" cy="5641848"/>
          </a:xfrm>
        </p:spPr>
      </p:pic>
      <p:sp>
        <p:nvSpPr>
          <p:cNvPr id="17" name="Текст 16"/>
          <p:cNvSpPr>
            <a:spLocks noGrp="1"/>
          </p:cNvSpPr>
          <p:nvPr>
            <p:ph type="body" sz="half" idx="2"/>
          </p:nvPr>
        </p:nvSpPr>
        <p:spPr>
          <a:xfrm>
            <a:off x="8398668" y="1124744"/>
            <a:ext cx="3589040" cy="461466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 «Познавательно-исследовательская деятельность.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Эксперементирование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1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830716" y="62068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РАБОЧИЙ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36798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1136803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Опытно-</a:t>
            </a:r>
            <a:r>
              <a:rPr lang="ru-RU" sz="1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эксперементальная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деятельность с песком, водой и различными материалами.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134136" y="542380"/>
            <a:ext cx="3614141" cy="5638800"/>
          </a:xfrm>
          <a:effectLst>
            <a:glow rad="127000">
              <a:schemeClr val="accent1">
                <a:alpha val="51000"/>
              </a:schemeClr>
            </a:glow>
          </a:effectLst>
        </p:spPr>
      </p:pic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3868172" y="542380"/>
            <a:ext cx="3978275" cy="56388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28218"/>
          <a:stretch>
            <a:fillRect/>
          </a:stretch>
        </p:blipFill>
        <p:spPr>
          <a:xfrm>
            <a:off x="7979727" y="542380"/>
            <a:ext cx="3938719" cy="5653088"/>
          </a:xfrm>
        </p:spPr>
      </p:pic>
    </p:spTree>
    <p:extLst>
      <p:ext uri="{BB962C8B-B14F-4D97-AF65-F5344CB8AC3E}">
        <p14:creationId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2" b="24432"/>
          <a:stretch>
            <a:fillRect/>
          </a:stretch>
        </p:blipFill>
        <p:spPr/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237411" y="4149080"/>
            <a:ext cx="4343402" cy="118492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    </a:t>
            </a:r>
            <a:endParaRPr lang="ru-RU" sz="140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237411" y="981926"/>
            <a:ext cx="4343401" cy="762000"/>
          </a:xfrm>
        </p:spPr>
        <p:txBody>
          <a:bodyPr/>
          <a:lstStyle/>
          <a:p>
            <a:pPr algn="ctr"/>
            <a:r>
              <a:rPr lang="ru-RU" cap="all" dirty="0">
                <a:solidFill>
                  <a:schemeClr val="accent2">
                    <a:lumMod val="75000"/>
                  </a:schemeClr>
                </a:solidFill>
              </a:rPr>
              <a:t>центр «Живая природа, неживая </a:t>
            </a:r>
            <a:r>
              <a:rPr lang="ru-RU" cap="all" dirty="0" smtClean="0">
                <a:solidFill>
                  <a:schemeClr val="accent2">
                    <a:lumMod val="75000"/>
                  </a:schemeClr>
                </a:solidFill>
              </a:rPr>
              <a:t>природа».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7237411" y="2276872"/>
            <a:ext cx="4343402" cy="2304256"/>
          </a:xfrm>
        </p:spPr>
        <p:txBody>
          <a:bodyPr>
            <a:normAutofit/>
          </a:bodyPr>
          <a:lstStyle/>
          <a:p>
            <a:r>
              <a:rPr lang="ru-RU" sz="2600" cap="all" dirty="0" smtClean="0">
                <a:solidFill>
                  <a:schemeClr val="tx1"/>
                </a:solidFill>
              </a:rPr>
              <a:t>                                                                                                   </a:t>
            </a:r>
            <a:r>
              <a:rPr lang="ru-RU" sz="2000" cap="all" dirty="0" smtClean="0">
                <a:solidFill>
                  <a:schemeClr val="tx1"/>
                </a:solidFill>
              </a:rPr>
              <a:t>Уголок дежурств,  природный календарь. Разнообразный наглядный материал о природе.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474</Words>
  <Application>Microsoft Office PowerPoint</Application>
  <PresentationFormat>Произвольный</PresentationFormat>
  <Paragraphs>83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Cambria</vt:lpstr>
      <vt:lpstr>Century Gothic</vt:lpstr>
      <vt:lpstr>Times New Roman</vt:lpstr>
      <vt:lpstr>Wingdings</vt:lpstr>
      <vt:lpstr>Wingdings 3</vt:lpstr>
      <vt:lpstr>Сектор</vt:lpstr>
      <vt:lpstr>Подготовительная  к школе группа   6-7лет  (42 воспитанника) </vt:lpstr>
      <vt:lpstr>Вход в группу, нижняя левая точка</vt:lpstr>
      <vt:lpstr>Вид из центра группы на  вход в помещение</vt:lpstr>
      <vt:lpstr>1.Рабочий  сектор    ЦЕНТР «МАТЕМАТИЧЕСКОГО РАЗВИтия»</vt:lpstr>
      <vt:lpstr>Презентация PowerPoint</vt:lpstr>
      <vt:lpstr> Центр «Конструирование»</vt:lpstr>
      <vt:lpstr>Презентация PowerPoint</vt:lpstr>
      <vt:lpstr>Презентация PowerPoint</vt:lpstr>
      <vt:lpstr>    </vt:lpstr>
      <vt:lpstr> Рабочий сектор    Центр  «Развития речи»</vt:lpstr>
      <vt:lpstr>Книги  представленные в центе разнообразны по тематике и жанру, художественной форме: проза, поэзия, комикс и соответствуют уровню развития и интересам воспитанников. </vt:lpstr>
      <vt:lpstr>Презентация PowerPoint</vt:lpstr>
      <vt:lpstr> </vt:lpstr>
      <vt:lpstr>Презентация PowerPoint</vt:lpstr>
      <vt:lpstr> Центр «парковка», «дорожное движение».</vt:lpstr>
      <vt:lpstr>Центр  «Мир звуков и музыки».  «МЫ АРТИСТЫ». </vt:lpstr>
      <vt:lpstr>Презентация PowerPoint</vt:lpstr>
      <vt:lpstr>Ширма позволяет трансформировать помещение группы, Например, в кухню.  </vt:lpstr>
      <vt:lpstr> Методическая литература педагога.     </vt:lpstr>
      <vt:lpstr>                 Раздевалка оформлена в соответствии с временами года. стенды с информацией для родителей, информационно-ознакомительные папки с актуальной информацией.   Имеется «почта для родителей» - обеспечивающая обратную связь между детским садом и родителями.    На выставке ПРЕДСТАВЛЕНЫ ВНИМАНИЮ творческие работы детей.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2020-03-30T17:25:58Z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