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1" r:id="rId2"/>
  </p:sldMasterIdLst>
  <p:notesMasterIdLst>
    <p:notesMasterId r:id="rId35"/>
  </p:notesMasterIdLst>
  <p:handoutMasterIdLst>
    <p:handoutMasterId r:id="rId36"/>
  </p:handoutMasterIdLst>
  <p:sldIdLst>
    <p:sldId id="265" r:id="rId3"/>
    <p:sldId id="309" r:id="rId4"/>
    <p:sldId id="310" r:id="rId5"/>
    <p:sldId id="284" r:id="rId6"/>
    <p:sldId id="311" r:id="rId7"/>
    <p:sldId id="286" r:id="rId8"/>
    <p:sldId id="287" r:id="rId9"/>
    <p:sldId id="308" r:id="rId10"/>
    <p:sldId id="312" r:id="rId11"/>
    <p:sldId id="313" r:id="rId12"/>
    <p:sldId id="314" r:id="rId13"/>
    <p:sldId id="315" r:id="rId14"/>
    <p:sldId id="288" r:id="rId15"/>
    <p:sldId id="290" r:id="rId16"/>
    <p:sldId id="316" r:id="rId17"/>
    <p:sldId id="317" r:id="rId18"/>
    <p:sldId id="318" r:id="rId19"/>
    <p:sldId id="319" r:id="rId20"/>
    <p:sldId id="320" r:id="rId21"/>
    <p:sldId id="321" r:id="rId22"/>
    <p:sldId id="291" r:id="rId23"/>
    <p:sldId id="293" r:id="rId24"/>
    <p:sldId id="322" r:id="rId25"/>
    <p:sldId id="323" r:id="rId26"/>
    <p:sldId id="306" r:id="rId27"/>
    <p:sldId id="324" r:id="rId28"/>
    <p:sldId id="307" r:id="rId29"/>
    <p:sldId id="296" r:id="rId30"/>
    <p:sldId id="298" r:id="rId31"/>
    <p:sldId id="299" r:id="rId32"/>
    <p:sldId id="325" r:id="rId33"/>
    <p:sldId id="326" r:id="rId34"/>
  </p:sldIdLst>
  <p:sldSz cx="12188825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912EAC1-7E8C-401B-A66B-3B4E486022B7}">
          <p14:sldIdLst>
            <p14:sldId id="265"/>
            <p14:sldId id="309"/>
            <p14:sldId id="310"/>
            <p14:sldId id="284"/>
            <p14:sldId id="311"/>
            <p14:sldId id="286"/>
            <p14:sldId id="287"/>
            <p14:sldId id="308"/>
            <p14:sldId id="312"/>
            <p14:sldId id="313"/>
            <p14:sldId id="314"/>
            <p14:sldId id="315"/>
            <p14:sldId id="288"/>
            <p14:sldId id="290"/>
            <p14:sldId id="316"/>
            <p14:sldId id="317"/>
            <p14:sldId id="318"/>
            <p14:sldId id="319"/>
            <p14:sldId id="320"/>
            <p14:sldId id="321"/>
            <p14:sldId id="291"/>
            <p14:sldId id="293"/>
            <p14:sldId id="322"/>
            <p14:sldId id="323"/>
            <p14:sldId id="306"/>
            <p14:sldId id="324"/>
            <p14:sldId id="307"/>
            <p14:sldId id="296"/>
            <p14:sldId id="298"/>
            <p14:sldId id="299"/>
            <p14:sldId id="325"/>
            <p14:sldId id="326"/>
          </p14:sldIdLst>
        </p14:section>
        <p14:section name="Раздел без заголовка" id="{EFDDF50C-AD5A-4B1F-98F3-724910AB5C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527">
          <p15:clr>
            <a:srgbClr val="A4A3A4"/>
          </p15:clr>
        </p15:guide>
        <p15:guide id="12" pos="7151">
          <p15:clr>
            <a:srgbClr val="A4A3A4"/>
          </p15:clr>
        </p15:guide>
        <p15:guide id="13" pos="4127">
          <p15:clr>
            <a:srgbClr val="A4A3A4"/>
          </p15:clr>
        </p15:guide>
        <p15:guide id="14" pos="4415">
          <p15:clr>
            <a:srgbClr val="A4A3A4"/>
          </p15:clr>
        </p15:guide>
        <p15:guide id="15" pos="2687">
          <p15:clr>
            <a:srgbClr val="A4A3A4"/>
          </p15:clr>
        </p15:guide>
        <p15:guide id="16" pos="383">
          <p15:clr>
            <a:srgbClr val="A4A3A4"/>
          </p15:clr>
        </p15:guide>
        <p15:guide id="17" pos="7295">
          <p15:clr>
            <a:srgbClr val="A4A3A4"/>
          </p15:clr>
        </p15:guide>
        <p15:guide id="18" pos="5327">
          <p15:clr>
            <a:srgbClr val="A4A3A4"/>
          </p15:clr>
        </p15:guide>
        <p15:guide id="19" pos="38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029" autoAdjust="0"/>
    <p:restoredTop sz="94629" autoAdjust="0"/>
  </p:normalViewPr>
  <p:slideViewPr>
    <p:cSldViewPr showGuides="1">
      <p:cViewPr varScale="1">
        <p:scale>
          <a:sx n="103" d="100"/>
          <a:sy n="103" d="100"/>
        </p:scale>
        <p:origin x="138" y="660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34" y="72"/>
      </p:cViewPr>
      <p:guideLst>
        <p:guide orient="horz" pos="2212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ru-RU"/>
              <a:pPr/>
              <a:t>27.10.2020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ru-RU"/>
              <a:pPr/>
              <a:t>27.10.2020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0910" y="3335972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273003" y="6670726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F93199CD-3E1B-4AE6-990F-76F925F5EA9F}" type="slidenum">
              <a:rPr lang="en-US" sz="1200" b="0" i="0">
                <a:latin typeface="Cambria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mbr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8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0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66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9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589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7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26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2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95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4575" y="527050"/>
            <a:ext cx="4679950" cy="26336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34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2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7983" y="434162"/>
            <a:ext cx="11072861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2917" y="1820206"/>
            <a:ext cx="10360501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2917" y="3685032"/>
            <a:ext cx="10360501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386" y="530352"/>
            <a:ext cx="10908998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6898" y="533405"/>
            <a:ext cx="2640912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015" y="533403"/>
            <a:ext cx="7922736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ертикальное изображение титульного слай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ru-RU" noProof="0" dirty="0"/>
              <a:t>Щелкните, чтобы ввести имя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 dirty="0"/>
              <a:t>Год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827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вертикаль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3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ле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722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равых изображения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968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авных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743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авое 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629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386" y="530352"/>
            <a:ext cx="10908998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7983" y="434163"/>
            <a:ext cx="11072861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96" y="4928616"/>
            <a:ext cx="10908998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296" y="5624484"/>
            <a:ext cx="10908998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624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8829" y="530352"/>
            <a:ext cx="5241195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5241195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1277" y="579438"/>
            <a:ext cx="5241195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421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1277" y="1447800"/>
            <a:ext cx="5241195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3122" y="533400"/>
            <a:ext cx="3961368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3206" y="1447802"/>
            <a:ext cx="3961368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4899" y="930144"/>
            <a:ext cx="6166606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2178" y="434162"/>
            <a:ext cx="3098666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012056"/>
            <a:ext cx="10969943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4705" y="533400"/>
            <a:ext cx="2986262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827" y="435768"/>
            <a:ext cx="7898359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295" y="329185"/>
            <a:ext cx="11373111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7983" y="434162"/>
            <a:ext cx="11072861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386" y="4985590"/>
            <a:ext cx="10908998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386" y="530352"/>
            <a:ext cx="10908998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3793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3F41C87-7AD9-4845-A077-840E4A0F3F06}" type="datetimeFigureOut">
              <a:rPr lang="ru-RU" noProof="0" smtClean="0"/>
              <a:pPr/>
              <a:t>27.10.2020</a:t>
            </a:fld>
            <a:endParaRPr lang="ru-RU" noProof="0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0999" y="6111876"/>
            <a:ext cx="3047206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28205" y="6111876"/>
            <a:ext cx="6094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A013F82-EE5E-44EE-A61D-E31C6657F26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61964" y="2420888"/>
            <a:ext cx="8712968" cy="1440160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sz="3600" b="0" i="0" dirty="0" smtClean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Вторая младшая </a:t>
            </a:r>
            <a:r>
              <a:rPr lang="ru-RU" sz="3600" b="0" i="0" dirty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группа </a:t>
            </a:r>
            <a:r>
              <a:rPr lang="ru-RU" sz="3600" b="0" i="0" dirty="0" smtClean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№11, 3-4 года</a:t>
            </a:r>
            <a:r>
              <a:rPr lang="ru-RU" sz="3600" b="0" i="0" dirty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/>
            </a:r>
            <a:br>
              <a:rPr lang="ru-RU" sz="3600" b="0" i="0" dirty="0">
                <a:solidFill>
                  <a:srgbClr val="7030A0"/>
                </a:solidFill>
                <a:latin typeface="Cambria"/>
                <a:ea typeface="+mj-ea"/>
                <a:cs typeface="+mj-cs"/>
              </a:rPr>
            </a:br>
            <a:r>
              <a:rPr lang="ru-RU" sz="3600" b="0" i="0" dirty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rgbClr val="7030A0"/>
                </a:solidFill>
                <a:latin typeface="Cambria"/>
              </a:rPr>
              <a:t>Т</a:t>
            </a:r>
            <a:r>
              <a:rPr lang="ru-RU" sz="3600" b="0" i="0" dirty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ема</a:t>
            </a:r>
            <a:r>
              <a:rPr lang="ru-RU" sz="3100" b="0" i="0" dirty="0" smtClean="0">
                <a:solidFill>
                  <a:srgbClr val="7030A0"/>
                </a:solidFill>
                <a:latin typeface="Cambria"/>
                <a:ea typeface="+mj-ea"/>
                <a:cs typeface="+mj-cs"/>
              </a:rPr>
              <a:t>:</a:t>
            </a:r>
            <a:r>
              <a:rPr lang="ru-RU" sz="3100" b="1" dirty="0" smtClean="0">
                <a:solidFill>
                  <a:srgbClr val="7030A0"/>
                </a:solidFill>
              </a:rPr>
              <a:t>«Наш любимый детский сад»</a:t>
            </a:r>
            <a:r>
              <a:rPr lang="ru-RU" sz="3100" dirty="0">
                <a:solidFill>
                  <a:srgbClr val="7030A0"/>
                </a:solidFill>
              </a:rPr>
              <a:t/>
            </a:r>
            <a:br>
              <a:rPr lang="ru-RU" sz="3100" dirty="0">
                <a:solidFill>
                  <a:srgbClr val="7030A0"/>
                </a:solidFill>
              </a:rPr>
            </a:br>
            <a:r>
              <a:rPr lang="ru-RU" sz="3100" dirty="0">
                <a:latin typeface="Cambria"/>
              </a:rPr>
              <a:t/>
            </a:r>
            <a:br>
              <a:rPr lang="ru-RU" sz="3100" dirty="0">
                <a:latin typeface="Cambria"/>
              </a:rPr>
            </a:br>
            <a:endParaRPr lang="ru-RU" sz="3100" b="0" i="0" dirty="0">
              <a:solidFill>
                <a:schemeClr val="tx1"/>
              </a:solidFill>
              <a:latin typeface="Cambria"/>
              <a:ea typeface="+mj-ea"/>
              <a:cs typeface="+mj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54252" y="4293096"/>
            <a:ext cx="6984775" cy="1656184"/>
          </a:xfrm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1400" b="1" dirty="0" err="1" smtClean="0">
                <a:solidFill>
                  <a:srgbClr val="7030A0"/>
                </a:solidFill>
              </a:rPr>
              <a:t>Бобряшова</a:t>
            </a:r>
            <a:r>
              <a:rPr lang="ru-RU" sz="1400" b="1" dirty="0" smtClean="0">
                <a:solidFill>
                  <a:srgbClr val="7030A0"/>
                </a:solidFill>
              </a:rPr>
              <a:t> Елена Николаевна- </a:t>
            </a:r>
            <a:r>
              <a:rPr lang="ru-RU" sz="1400" b="1" dirty="0">
                <a:solidFill>
                  <a:srgbClr val="7030A0"/>
                </a:solidFill>
              </a:rPr>
              <a:t>воспитатель, </a:t>
            </a:r>
            <a:r>
              <a:rPr lang="ru-RU" sz="1400" b="1" dirty="0" smtClean="0">
                <a:solidFill>
                  <a:srgbClr val="7030A0"/>
                </a:solidFill>
              </a:rPr>
              <a:t>ВКК МБДОУ </a:t>
            </a:r>
            <a:r>
              <a:rPr lang="ru-RU" sz="1400" b="1" dirty="0">
                <a:solidFill>
                  <a:srgbClr val="7030A0"/>
                </a:solidFill>
              </a:rPr>
              <a:t>Детский сад общеразвивающего вида № 144</a:t>
            </a:r>
          </a:p>
          <a:p>
            <a:pPr algn="r">
              <a:defRPr/>
            </a:pPr>
            <a:r>
              <a:rPr lang="ru-RU" sz="1400" b="1" dirty="0">
                <a:solidFill>
                  <a:srgbClr val="7030A0"/>
                </a:solidFill>
              </a:rPr>
              <a:t>г. Воронеж, Коминтерновский район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endParaRPr lang="ru-RU" sz="21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22263" y="478001"/>
            <a:ext cx="6336704" cy="838200"/>
          </a:xfrm>
        </p:spPr>
        <p:txBody>
          <a:bodyPr/>
          <a:lstStyle/>
          <a:p>
            <a:pPr marL="0" indent="0" algn="ctr" defTabSz="914400">
              <a:lnSpc>
                <a:spcPct val="85000"/>
              </a:lnSpc>
              <a:spcBef>
                <a:spcPts val="1800"/>
              </a:spcBef>
              <a:buNone/>
            </a:pPr>
            <a:r>
              <a:rPr lang="ru-RU" sz="3600" b="0" i="0" u="sng" baseline="0" dirty="0" smtClean="0">
                <a:solidFill>
                  <a:srgbClr val="7030A0"/>
                </a:solidFill>
                <a:latin typeface="Cambria"/>
                <a:ea typeface="+mn-ea"/>
                <a:cs typeface="+mn-cs"/>
              </a:rPr>
              <a:t>2020 </a:t>
            </a:r>
            <a:r>
              <a:rPr lang="ru-RU" sz="3600" b="0" i="0" u="sng" baseline="0" dirty="0">
                <a:solidFill>
                  <a:srgbClr val="7030A0"/>
                </a:solidFill>
                <a:latin typeface="Cambria"/>
                <a:ea typeface="+mn-ea"/>
                <a:cs typeface="+mn-cs"/>
              </a:rPr>
              <a:t>- </a:t>
            </a:r>
            <a:r>
              <a:rPr lang="ru-RU" sz="3600" b="0" i="0" u="sng" baseline="0" dirty="0" smtClean="0">
                <a:solidFill>
                  <a:srgbClr val="7030A0"/>
                </a:solidFill>
                <a:latin typeface="Cambria"/>
                <a:ea typeface="+mn-ea"/>
                <a:cs typeface="+mn-cs"/>
              </a:rPr>
              <a:t>2021 </a:t>
            </a:r>
            <a:r>
              <a:rPr lang="ru-RU" sz="3600" b="0" i="0" baseline="0" dirty="0">
                <a:solidFill>
                  <a:srgbClr val="7030A0"/>
                </a:solidFill>
                <a:latin typeface="Cambria"/>
                <a:ea typeface="+mn-ea"/>
                <a:cs typeface="+mn-cs"/>
              </a:rPr>
              <a:t>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6D2844D-B1D1-4B4A-A706-67CFDBD9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798268" y="2204863"/>
            <a:ext cx="2376264" cy="237626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Хранение методической литературы и наглядного материала</a:t>
            </a:r>
          </a:p>
        </p:txBody>
      </p:sp>
      <p:pic>
        <p:nvPicPr>
          <p:cNvPr id="9" name="Рисунок 8" descr="IMG_394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995" r="26995"/>
          <a:stretch>
            <a:fillRect/>
          </a:stretch>
        </p:blipFill>
        <p:spPr>
          <a:xfrm>
            <a:off x="693738" y="476250"/>
            <a:ext cx="4104530" cy="5113338"/>
          </a:xfrm>
        </p:spPr>
      </p:pic>
      <p:pic>
        <p:nvPicPr>
          <p:cNvPr id="12" name="Рисунок 11" descr="IMG_3947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7312" r="27312"/>
          <a:stretch>
            <a:fillRect/>
          </a:stretch>
        </p:blipFill>
        <p:spPr>
          <a:xfrm>
            <a:off x="7174532" y="476250"/>
            <a:ext cx="4248471" cy="5184775"/>
          </a:xfrm>
        </p:spPr>
      </p:pic>
    </p:spTree>
    <p:extLst>
      <p:ext uri="{BB962C8B-B14F-4D97-AF65-F5344CB8AC3E}">
        <p14:creationId xmlns:p14="http://schemas.microsoft.com/office/powerpoint/2010/main" val="8220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6D2844D-B1D1-4B4A-A706-67CFDBD9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798268" y="2204863"/>
            <a:ext cx="2160240" cy="237626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Хранение методической литературы и наглядного материала</a:t>
            </a:r>
          </a:p>
        </p:txBody>
      </p:sp>
      <p:pic>
        <p:nvPicPr>
          <p:cNvPr id="7" name="Рисунок 6" descr="IMG_394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5367" r="25367"/>
          <a:stretch>
            <a:fillRect/>
          </a:stretch>
        </p:blipFill>
        <p:spPr>
          <a:xfrm>
            <a:off x="693738" y="476250"/>
            <a:ext cx="4032522" cy="4968875"/>
          </a:xfrm>
        </p:spPr>
      </p:pic>
      <p:pic>
        <p:nvPicPr>
          <p:cNvPr id="8" name="Рисунок 7" descr="IMG_3949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6084" r="26084"/>
          <a:stretch>
            <a:fillRect/>
          </a:stretch>
        </p:blipFill>
        <p:spPr>
          <a:xfrm>
            <a:off x="7030516" y="476250"/>
            <a:ext cx="4193109" cy="5040313"/>
          </a:xfrm>
        </p:spPr>
      </p:pic>
    </p:spTree>
    <p:extLst>
      <p:ext uri="{BB962C8B-B14F-4D97-AF65-F5344CB8AC3E}">
        <p14:creationId xmlns:p14="http://schemas.microsoft.com/office/powerpoint/2010/main" val="8220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6D2844D-B1D1-4B4A-A706-67CFDBD9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798268" y="2204863"/>
            <a:ext cx="2376264" cy="237626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Хранение методической литературы и наглядного материала</a:t>
            </a:r>
          </a:p>
        </p:txBody>
      </p:sp>
      <p:pic>
        <p:nvPicPr>
          <p:cNvPr id="11" name="Рисунок 10" descr="IMG_3957.JPG"/>
          <p:cNvPicPr>
            <a:picLocks noGrp="1" noChangeAspect="1"/>
          </p:cNvPicPr>
          <p:nvPr>
            <p:ph type="pic" idx="10"/>
          </p:nvPr>
        </p:nvPicPr>
        <p:blipFill>
          <a:blip r:embed="rId2" cstate="print"/>
          <a:srcRect l="24995" r="24995"/>
          <a:stretch>
            <a:fillRect/>
          </a:stretch>
        </p:blipFill>
        <p:spPr>
          <a:xfrm>
            <a:off x="7173913" y="476250"/>
            <a:ext cx="3889375" cy="5184775"/>
          </a:xfrm>
        </p:spPr>
      </p:pic>
      <p:pic>
        <p:nvPicPr>
          <p:cNvPr id="10" name="Рисунок 9" descr="IMG_395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6393" r="26393"/>
          <a:stretch>
            <a:fillRect/>
          </a:stretch>
        </p:blipFill>
        <p:spPr>
          <a:xfrm>
            <a:off x="693738" y="476250"/>
            <a:ext cx="3671887" cy="5184775"/>
          </a:xfrm>
        </p:spPr>
      </p:pic>
    </p:spTree>
    <p:extLst>
      <p:ext uri="{BB962C8B-B14F-4D97-AF65-F5344CB8AC3E}">
        <p14:creationId xmlns:p14="http://schemas.microsoft.com/office/powerpoint/2010/main" val="8220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pic>
        <p:nvPicPr>
          <p:cNvPr id="10" name="Рисунок 9" descr="Изображение выглядит как внутренний, пол, сте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E1F2893F-5FC3-4FB2-91DF-89D235C640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r="23546"/>
          <a:stretch>
            <a:fillRect/>
          </a:stretch>
        </p:blipFill>
        <p:spPr>
          <a:xfrm>
            <a:off x="1125860" y="548680"/>
            <a:ext cx="3708023" cy="5256584"/>
          </a:xfrm>
        </p:spPr>
      </p:pic>
      <p:pic>
        <p:nvPicPr>
          <p:cNvPr id="7" name="Рисунок 6" descr="IMG_3908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26274" r="26274"/>
          <a:stretch>
            <a:fillRect/>
          </a:stretch>
        </p:blipFill>
        <p:spPr>
          <a:xfrm>
            <a:off x="6382444" y="549275"/>
            <a:ext cx="4122044" cy="5183188"/>
          </a:xfrm>
        </p:spPr>
      </p:pic>
    </p:spTree>
    <p:extLst>
      <p:ext uri="{BB962C8B-B14F-4D97-AF65-F5344CB8AC3E}">
        <p14:creationId xmlns:p14="http://schemas.microsoft.com/office/powerpoint/2010/main" val="4956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93812" y="5733256"/>
            <a:ext cx="10873208" cy="5040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 центр (</a:t>
            </a:r>
            <a:r>
              <a:rPr lang="ru-RU" sz="2000" dirty="0" smtClean="0"/>
              <a:t>детские музыкальные инструменты (шумовые, струнные, ударные, клавишные),музыкально-дидактические игры)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IMG_390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9017" r="19017"/>
          <a:stretch>
            <a:fillRect/>
          </a:stretch>
        </p:blipFill>
        <p:spPr>
          <a:xfrm>
            <a:off x="838200" y="549275"/>
            <a:ext cx="4751388" cy="5111750"/>
          </a:xfrm>
        </p:spPr>
      </p:pic>
      <p:pic>
        <p:nvPicPr>
          <p:cNvPr id="12" name="Рисунок 11" descr="IMG_3910.JPG"/>
          <p:cNvPicPr>
            <a:picLocks noGrp="1" noChangeAspect="1"/>
          </p:cNvPicPr>
          <p:nvPr>
            <p:ph type="pic" idx="10"/>
          </p:nvPr>
        </p:nvPicPr>
        <p:blipFill>
          <a:blip r:embed="rId4" cstate="print"/>
          <a:srcRect l="13811" r="13811"/>
          <a:stretch>
            <a:fillRect/>
          </a:stretch>
        </p:blipFill>
        <p:spPr>
          <a:xfrm>
            <a:off x="6022975" y="549275"/>
            <a:ext cx="5472113" cy="5040313"/>
          </a:xfrm>
        </p:spPr>
      </p:pic>
    </p:spTree>
    <p:extLst>
      <p:ext uri="{BB962C8B-B14F-4D97-AF65-F5344CB8AC3E}">
        <p14:creationId xmlns:p14="http://schemas.microsoft.com/office/powerpoint/2010/main" val="38017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3934172" y="260648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989956" y="5517232"/>
            <a:ext cx="7920880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Уголок для театрализованных(драматических) игр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IMG_391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660" r="15660"/>
          <a:stretch>
            <a:fillRect/>
          </a:stretch>
        </p:blipFill>
        <p:spPr>
          <a:xfrm>
            <a:off x="1054100" y="609600"/>
            <a:ext cx="4981575" cy="4835525"/>
          </a:xfrm>
        </p:spPr>
      </p:pic>
      <p:pic>
        <p:nvPicPr>
          <p:cNvPr id="9" name="Рисунок 8" descr="IMG_3914.JPG"/>
          <p:cNvPicPr>
            <a:picLocks noGrp="1" noChangeAspect="1"/>
          </p:cNvPicPr>
          <p:nvPr>
            <p:ph type="pic" idx="10"/>
          </p:nvPr>
        </p:nvPicPr>
        <p:blipFill>
          <a:blip r:embed="rId4" cstate="print"/>
          <a:srcRect t="20899" b="20899"/>
          <a:stretch>
            <a:fillRect/>
          </a:stretch>
        </p:blipFill>
        <p:spPr>
          <a:xfrm>
            <a:off x="6166420" y="620688"/>
            <a:ext cx="5472607" cy="4777700"/>
          </a:xfrm>
        </p:spPr>
      </p:pic>
      <p:sp>
        <p:nvSpPr>
          <p:cNvPr id="6" name="Прямоугольник 5"/>
          <p:cNvSpPr/>
          <p:nvPr/>
        </p:nvSpPr>
        <p:spPr>
          <a:xfrm>
            <a:off x="981844" y="5805264"/>
            <a:ext cx="106571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 smtClean="0"/>
              <a:t>Включает в себя: маленькую ширму для настольного театра, атрибуты и наборы готовых игрушек (фигурки мелкого и среднего размера) или заготовок и полуфабрикатов для изготовления объемных или плоскостных персонажей и элементов декораций настольного театра, набор атрибутов и кукол бибабо, соразмерные руке взрослого (для показа детям) или ребенка (перчаточные или пальчиковые),куклы и атрибуты для пальчикового театра.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80177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9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71" b="18071"/>
          <a:stretch>
            <a:fillRect/>
          </a:stretch>
        </p:blipFill>
        <p:spPr>
          <a:xfrm>
            <a:off x="838200" y="908050"/>
            <a:ext cx="5124450" cy="4908550"/>
          </a:xfrm>
        </p:spPr>
      </p:pic>
      <p:pic>
        <p:nvPicPr>
          <p:cNvPr id="6" name="Рисунок 5" descr="IMG_3917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17159" r="17159"/>
          <a:stretch>
            <a:fillRect/>
          </a:stretch>
        </p:blipFill>
        <p:spPr>
          <a:xfrm>
            <a:off x="6382444" y="910427"/>
            <a:ext cx="4833692" cy="4906173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04664"/>
            <a:ext cx="4060501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1989956" y="5949280"/>
            <a:ext cx="7920880" cy="288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Театральный сектор</a:t>
            </a:r>
            <a:endParaRPr lang="ru-RU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5590"/>
            <a:ext cx="10908998" cy="603650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" name="Содержимое 4" descr="IMG_39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978164"/>
            <a:ext cx="5240338" cy="3493559"/>
          </a:xfrm>
        </p:spPr>
      </p:pic>
      <p:pic>
        <p:nvPicPr>
          <p:cNvPr id="6" name="Содержимое 5" descr="IMG_39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38888" y="977635"/>
            <a:ext cx="5241925" cy="3494617"/>
          </a:xfr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04664"/>
            <a:ext cx="4060501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392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12800" y="1447800"/>
            <a:ext cx="5233988" cy="3489325"/>
          </a:xfrm>
        </p:spPr>
      </p:pic>
      <p:pic>
        <p:nvPicPr>
          <p:cNvPr id="8" name="Содержимое 7" descr="IMG_39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04743" y="1447800"/>
            <a:ext cx="5233988" cy="3489325"/>
          </a:xfrm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392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12800" y="1447800"/>
            <a:ext cx="5233988" cy="3489325"/>
          </a:xfrm>
        </p:spPr>
      </p:pic>
      <p:pic>
        <p:nvPicPr>
          <p:cNvPr id="8" name="Содержимое 7" descr="IMG_39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204743" y="1447800"/>
            <a:ext cx="5233988" cy="3489325"/>
          </a:xfrm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5949280"/>
            <a:ext cx="7560840" cy="504056"/>
          </a:xfrm>
        </p:spPr>
        <p:txBody>
          <a:bodyPr anchor="t">
            <a:noAutofit/>
          </a:bodyPr>
          <a:lstStyle/>
          <a:p>
            <a:r>
              <a:rPr lang="ru-RU" sz="1400" dirty="0" smtClean="0"/>
              <a:t>Верхняя левая точка                                Верхняя правая точка</a:t>
            </a:r>
            <a:endParaRPr lang="ru-RU" sz="1400" dirty="0"/>
          </a:p>
        </p:txBody>
      </p:sp>
      <p:pic>
        <p:nvPicPr>
          <p:cNvPr id="5" name="Содержимое 4" descr="IMG_38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6451" y="620688"/>
            <a:ext cx="3703772" cy="5112568"/>
          </a:xfrm>
        </p:spPr>
      </p:pic>
      <p:pic>
        <p:nvPicPr>
          <p:cNvPr id="6" name="Содержимое 5" descr="IMG_38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3642" y="620688"/>
            <a:ext cx="3681049" cy="5112568"/>
          </a:xfr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8714243" y="1700808"/>
            <a:ext cx="2852777" cy="3960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SzPct val="80000"/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группы </a:t>
            </a: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входа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фото можно увидеть место проведения утреннего и вечернего сбора воспитанников.</a:t>
            </a:r>
            <a:endParaRPr lang="ru-RU" sz="1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MG_398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204743" y="1447800"/>
            <a:ext cx="5233988" cy="3489325"/>
          </a:xfrm>
        </p:spPr>
      </p:pic>
      <p:pic>
        <p:nvPicPr>
          <p:cNvPr id="9" name="Содержимое 8" descr="IMG_395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812800" y="1447800"/>
            <a:ext cx="5233988" cy="3489325"/>
          </a:xfrm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стол, внутренний, желтый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FC9C6DAB-42CA-49ED-BF24-2320633FB0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" r="5944"/>
          <a:stretch>
            <a:fillRect/>
          </a:stretch>
        </p:blipFill>
        <p:spPr>
          <a:xfrm>
            <a:off x="1053852" y="609601"/>
            <a:ext cx="5681041" cy="48356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4460" y="5589241"/>
            <a:ext cx="9712480" cy="360039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физкультуры и спорта</a:t>
            </a: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СЕКТОР</a:t>
            </a:r>
          </a:p>
        </p:txBody>
      </p:sp>
      <p:pic>
        <p:nvPicPr>
          <p:cNvPr id="9" name="Рисунок 8" descr="IMG_3886.JPG"/>
          <p:cNvPicPr>
            <a:picLocks noGrp="1" noChangeAspect="1"/>
          </p:cNvPicPr>
          <p:nvPr>
            <p:ph type="pic" idx="10"/>
          </p:nvPr>
        </p:nvPicPr>
        <p:blipFill>
          <a:blip r:embed="rId4" cstate="print"/>
          <a:srcRect l="24136" r="24136"/>
          <a:stretch>
            <a:fillRect/>
          </a:stretch>
        </p:blipFill>
        <p:spPr>
          <a:xfrm>
            <a:off x="7246938" y="620713"/>
            <a:ext cx="3743325" cy="4824412"/>
          </a:xfrm>
        </p:spPr>
      </p:pic>
    </p:spTree>
    <p:extLst>
      <p:ext uri="{BB962C8B-B14F-4D97-AF65-F5344CB8AC3E}">
        <p14:creationId xmlns:p14="http://schemas.microsoft.com/office/powerpoint/2010/main" val="119611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77788" y="44059"/>
            <a:ext cx="10945216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АКТИВНЫЙ </a:t>
            </a: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СЕКТОР(центр для сюжетно-ролевых игр)</a:t>
            </a:r>
            <a:endParaRPr lang="ru-RU" sz="1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6035675" y="5805265"/>
            <a:ext cx="5476644" cy="5040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Поликлиника</a:t>
            </a: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537383" y="5941089"/>
            <a:ext cx="5040560" cy="44023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5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Магазин</a:t>
            </a:r>
            <a:endParaRPr lang="ru-RU" sz="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0" name="Рисунок 9" descr="Изображение выглядит как внутренний, стена, стол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175A5B3-24F0-42B9-8B5A-8AF9E11461D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r="18963"/>
          <a:stretch>
            <a:fillRect/>
          </a:stretch>
        </p:blipFill>
        <p:spPr>
          <a:xfrm rot="5400000">
            <a:off x="6392261" y="460977"/>
            <a:ext cx="4875884" cy="5236629"/>
          </a:xfrm>
        </p:spPr>
      </p:pic>
      <p:pic>
        <p:nvPicPr>
          <p:cNvPr id="11" name="Рисунок 10" descr="IMG_3924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8081" r="18081"/>
          <a:stretch>
            <a:fillRect/>
          </a:stretch>
        </p:blipFill>
        <p:spPr>
          <a:xfrm>
            <a:off x="765175" y="549275"/>
            <a:ext cx="4837113" cy="5051425"/>
          </a:xfrm>
        </p:spPr>
      </p:pic>
    </p:spTree>
    <p:extLst>
      <p:ext uri="{BB962C8B-B14F-4D97-AF65-F5344CB8AC3E}">
        <p14:creationId xmlns:p14="http://schemas.microsoft.com/office/powerpoint/2010/main" val="10424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5373216"/>
            <a:ext cx="10968642" cy="661824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Оборудование для центра мелкой моторики: столы, стулья, открытый стеллаж для хранения материалов .</a:t>
            </a:r>
            <a:br>
              <a:rPr lang="ru-RU" sz="1400" dirty="0" smtClean="0">
                <a:solidFill>
                  <a:srgbClr val="7030A0"/>
                </a:solidFill>
              </a:rPr>
            </a:br>
            <a:r>
              <a:rPr lang="ru-RU" sz="1400" dirty="0" smtClean="0">
                <a:solidFill>
                  <a:srgbClr val="7030A0"/>
                </a:solidFill>
              </a:rPr>
              <a:t>Игры: «собери бусы»,детская мозаика. Игрушки с действиями: нанизывающиеся (башенки, пирамидки, бусы и др.) навинчивающиеся ,ввинчивающиеся ,вкладыши.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9893503" cy="7921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Центр мелкой моторики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IMG_397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65820" y="1196753"/>
            <a:ext cx="3816424" cy="2544282"/>
          </a:xfrm>
        </p:spPr>
      </p:pic>
      <p:pic>
        <p:nvPicPr>
          <p:cNvPr id="8" name="Содержимое 7" descr="IMG_397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10236" y="1316764"/>
            <a:ext cx="2664296" cy="1776197"/>
          </a:xfrm>
        </p:spPr>
      </p:pic>
      <p:pic>
        <p:nvPicPr>
          <p:cNvPr id="1026" name="Picture 2" descr="H:\Новая папка\IMG_3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500" y="1700808"/>
            <a:ext cx="4547249" cy="3031499"/>
          </a:xfrm>
          <a:prstGeom prst="rect">
            <a:avLst/>
          </a:prstGeom>
          <a:noFill/>
        </p:spPr>
      </p:pic>
      <p:pic>
        <p:nvPicPr>
          <p:cNvPr id="13" name="Содержимое 6" descr="IMG_39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0116" y="2852936"/>
            <a:ext cx="3348373" cy="2232248"/>
          </a:xfrm>
          <a:prstGeom prst="rect">
            <a:avLst/>
          </a:prstGeom>
        </p:spPr>
      </p:pic>
      <p:pic>
        <p:nvPicPr>
          <p:cNvPr id="14" name="Содержимое 8" descr="IMG_39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7869" y="2996953"/>
            <a:ext cx="1512168" cy="22682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896634" cy="1325840"/>
          </a:xfrm>
        </p:spPr>
        <p:txBody>
          <a:bodyPr>
            <a:normAutofit/>
          </a:bodyPr>
          <a:lstStyle/>
          <a:p>
            <a:pPr algn="just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Центр для сюжетно-ролевых игр включает в себя: куклы младенцы и аксессуары для них (одеяльце, соска, бутылочки и пр.),куклы в одежде (мальчик и девочка), кукольная мебель, соразмерная росту ребенка: столик со стульями, плита, холодильник, кровать для куклы, шкафчик. Дополнительно: </a:t>
            </a:r>
            <a:r>
              <a:rPr lang="ru-RU" sz="1200" dirty="0" err="1" smtClean="0">
                <a:solidFill>
                  <a:schemeClr val="accent5">
                    <a:lumMod val="75000"/>
                  </a:schemeClr>
                </a:solidFill>
              </a:rPr>
              <a:t>коляски,одежда</a:t>
            </a: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 для кукол (для зимы и для лета),</a:t>
            </a:r>
            <a:b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кукольная посуда (кастрюли и сковородки, тарелки, чашки, ложки и прочее), игрушечная еда, наборы и аксессуары для игр в профессию: «Доктор» «Парикмахер», «Повар», «Продавец»,«Солдат» ,«Моряк».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10469567" cy="7921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АКТИВНЫЙ СЕКТОР(центр для сюжетно-ролевых игр)</a:t>
            </a:r>
          </a:p>
          <a:p>
            <a:endParaRPr lang="ru-RU" dirty="0"/>
          </a:p>
        </p:txBody>
      </p:sp>
      <p:pic>
        <p:nvPicPr>
          <p:cNvPr id="12" name="Содержимое 11" descr="IMG_393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658629" y="1447800"/>
            <a:ext cx="2326217" cy="3489325"/>
          </a:xfrm>
        </p:spPr>
      </p:pic>
      <p:pic>
        <p:nvPicPr>
          <p:cNvPr id="11" name="Содержимое 10" descr="IMG_393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266685" y="1447800"/>
            <a:ext cx="2326217" cy="3489325"/>
          </a:xfrm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D42FD24-ACA4-4DF8-ABE2-8CAE5DDC4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956" y="404664"/>
            <a:ext cx="7994323" cy="47158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Активный </a:t>
            </a:r>
            <a:r>
              <a:rPr lang="ru-RU" sz="2000" dirty="0" smtClean="0">
                <a:solidFill>
                  <a:srgbClr val="7030A0"/>
                </a:solidFill>
              </a:rPr>
              <a:t>сектор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056A0CE-3B65-4751-B805-D591730F5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6399" y="836713"/>
            <a:ext cx="5156443" cy="576063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Центр </a:t>
            </a:r>
            <a:r>
              <a:rPr lang="ru-RU" sz="2000" dirty="0" smtClean="0">
                <a:solidFill>
                  <a:srgbClr val="7030A0"/>
                </a:solidFill>
              </a:rPr>
              <a:t>духовно-нравственного и патриотического воспитания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953769A-85DD-4068-88B6-5E852B690184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70593" y="836713"/>
            <a:ext cx="5181838" cy="50405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Центр естествознания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2" name="Объект 11" descr="Изображение выглядит как внутренний, стена, ребенок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27D9807D-3E81-45F2-849E-EE1CD55C2CC9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54" y="1447800"/>
            <a:ext cx="4783080" cy="3489325"/>
          </a:xfrm>
        </p:spPr>
      </p:pic>
      <p:pic>
        <p:nvPicPr>
          <p:cNvPr id="10" name="Объект 9" descr="Изображение выглядит как стена, внутренний, стол, животное&#10;&#10;Автоматически созданное описание">
            <a:extLst>
              <a:ext uri="{FF2B5EF4-FFF2-40B4-BE49-F238E27FC236}">
                <a16:creationId xmlns="" xmlns:a16="http://schemas.microsoft.com/office/drawing/2014/main" id="{CAEDBF29-68D7-4214-8C90-666ABAE03E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151" y="1447800"/>
            <a:ext cx="4437172" cy="3489325"/>
          </a:xfrm>
        </p:spPr>
      </p:pic>
    </p:spTree>
    <p:extLst>
      <p:ext uri="{BB962C8B-B14F-4D97-AF65-F5344CB8AC3E}">
        <p14:creationId xmlns:p14="http://schemas.microsoft.com/office/powerpoint/2010/main" val="129793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386" y="4983480"/>
            <a:ext cx="10908998" cy="677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Воспитание</a:t>
            </a:r>
            <a:r>
              <a:rPr lang="ru-RU" sz="1400" b="0" dirty="0" smtClean="0">
                <a:solidFill>
                  <a:srgbClr val="7030A0"/>
                </a:solidFill>
              </a:rPr>
              <a:t> </a:t>
            </a:r>
            <a:r>
              <a:rPr lang="ru-RU" sz="1400" dirty="0" smtClean="0">
                <a:solidFill>
                  <a:srgbClr val="7030A0"/>
                </a:solidFill>
              </a:rPr>
              <a:t>патриотизма</a:t>
            </a:r>
            <a:r>
              <a:rPr lang="ru-RU" sz="1400" b="0" dirty="0" smtClean="0">
                <a:solidFill>
                  <a:srgbClr val="7030A0"/>
                </a:solidFill>
              </a:rPr>
              <a:t> и гражданских чувств у маленьких россиян – задача государственных образовательных учреждений нашей страны. В школьных и дошкольных образовательных программах </a:t>
            </a:r>
            <a:r>
              <a:rPr lang="ru-RU" sz="1400" dirty="0" smtClean="0">
                <a:solidFill>
                  <a:srgbClr val="7030A0"/>
                </a:solidFill>
              </a:rPr>
              <a:t>патриотизм</a:t>
            </a:r>
            <a:r>
              <a:rPr lang="ru-RU" sz="1400" b="0" dirty="0" smtClean="0">
                <a:solidFill>
                  <a:srgbClr val="7030A0"/>
                </a:solidFill>
              </a:rPr>
              <a:t> проходит жирной красной линией, как основное направление </a:t>
            </a:r>
            <a:r>
              <a:rPr lang="ru-RU" sz="1400" dirty="0" smtClean="0">
                <a:solidFill>
                  <a:srgbClr val="7030A0"/>
                </a:solidFill>
              </a:rPr>
              <a:t>духовно</a:t>
            </a:r>
            <a:r>
              <a:rPr lang="ru-RU" sz="1400" b="0" dirty="0" smtClean="0">
                <a:solidFill>
                  <a:srgbClr val="7030A0"/>
                </a:solidFill>
              </a:rPr>
              <a:t>-</a:t>
            </a:r>
            <a:r>
              <a:rPr lang="ru-RU" sz="1400" dirty="0" smtClean="0">
                <a:solidFill>
                  <a:srgbClr val="7030A0"/>
                </a:solidFill>
              </a:rPr>
              <a:t>нравственного</a:t>
            </a:r>
            <a:r>
              <a:rPr lang="ru-RU" sz="1400" b="0" dirty="0" smtClean="0">
                <a:solidFill>
                  <a:srgbClr val="7030A0"/>
                </a:solidFill>
              </a:rPr>
              <a:t> </a:t>
            </a:r>
            <a:r>
              <a:rPr lang="ru-RU" sz="1400" dirty="0" smtClean="0">
                <a:solidFill>
                  <a:srgbClr val="7030A0"/>
                </a:solidFill>
              </a:rPr>
              <a:t>воспитания</a:t>
            </a:r>
            <a:r>
              <a:rPr lang="ru-RU" sz="1400" b="0" dirty="0" smtClean="0">
                <a:solidFill>
                  <a:srgbClr val="7030A0"/>
                </a:solidFill>
              </a:rPr>
              <a:t> юных граждан Российской Федерации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421" y="579438"/>
            <a:ext cx="10109527" cy="7921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Центр духовно-нравственного и патриотического воспитания</a:t>
            </a:r>
          </a:p>
          <a:p>
            <a:pPr algn="ctr"/>
            <a:endParaRPr lang="ru-RU" dirty="0"/>
          </a:p>
        </p:txBody>
      </p:sp>
      <p:pic>
        <p:nvPicPr>
          <p:cNvPr id="10" name="Содержимое 9" descr="IMG_390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7462564" y="1412776"/>
            <a:ext cx="2326217" cy="3489325"/>
          </a:xfrm>
        </p:spPr>
      </p:pic>
      <p:pic>
        <p:nvPicPr>
          <p:cNvPr id="9" name="Содержимое 8" descr="IMG_389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413892" y="1484784"/>
            <a:ext cx="5233988" cy="3489325"/>
          </a:xfr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6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96778" y="280374"/>
            <a:ext cx="1143581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3F89B1-338D-4C39-A7E5-C36E65240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329" y="433545"/>
            <a:ext cx="9141619" cy="6165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 err="1">
                <a:solidFill>
                  <a:srgbClr val="FFFFFF"/>
                </a:solidFill>
              </a:rPr>
              <a:t>Активный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err="1">
                <a:solidFill>
                  <a:srgbClr val="FFFFFF"/>
                </a:solidFill>
              </a:rPr>
              <a:t>сектор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B87A7A8-BADC-4E89-AB97-5EDD5DBFC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80" y="5661248"/>
            <a:ext cx="11377264" cy="93610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algn="ctr"/>
            <a:r>
              <a:rPr lang="en-US" sz="2000" dirty="0" err="1">
                <a:solidFill>
                  <a:srgbClr val="7030A0"/>
                </a:solidFill>
              </a:rPr>
              <a:t>Центр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</a:rPr>
              <a:t>конструирован</a:t>
            </a:r>
            <a:r>
              <a:rPr lang="ru-RU" sz="2000" dirty="0" smtClean="0">
                <a:solidFill>
                  <a:srgbClr val="7030A0"/>
                </a:solidFill>
              </a:rPr>
              <a:t>и</a:t>
            </a:r>
            <a:r>
              <a:rPr lang="en-US" sz="2000" dirty="0" smtClean="0">
                <a:solidFill>
                  <a:srgbClr val="7030A0"/>
                </a:solidFill>
              </a:rPr>
              <a:t>я</a:t>
            </a:r>
            <a:r>
              <a:rPr lang="ru-RU" sz="2000" dirty="0" smtClean="0">
                <a:solidFill>
                  <a:srgbClr val="7030A0"/>
                </a:solidFill>
              </a:rPr>
              <a:t> включает в </a:t>
            </a:r>
            <a:r>
              <a:rPr lang="ru-RU" sz="2000" dirty="0" err="1" smtClean="0">
                <a:solidFill>
                  <a:srgbClr val="7030A0"/>
                </a:solidFill>
              </a:rPr>
              <a:t>себя:столы,стулья,открытый</a:t>
            </a:r>
            <a:r>
              <a:rPr lang="ru-RU" sz="2000" dirty="0" smtClean="0">
                <a:solidFill>
                  <a:srgbClr val="7030A0"/>
                </a:solidFill>
              </a:rPr>
              <a:t> стеллаж для хранения материалов. </a:t>
            </a:r>
            <a:r>
              <a:rPr lang="ru-RU" sz="2000" dirty="0" err="1" smtClean="0">
                <a:solidFill>
                  <a:srgbClr val="7030A0"/>
                </a:solidFill>
              </a:rPr>
              <a:t>Материалы:наборы</a:t>
            </a:r>
            <a:r>
              <a:rPr lang="ru-RU" sz="2000" dirty="0" smtClean="0">
                <a:solidFill>
                  <a:srgbClr val="7030A0"/>
                </a:solidFill>
              </a:rPr>
              <a:t> конструкторов типа «</a:t>
            </a:r>
            <a:r>
              <a:rPr lang="ru-RU" sz="2000" dirty="0" err="1" smtClean="0">
                <a:solidFill>
                  <a:srgbClr val="7030A0"/>
                </a:solidFill>
              </a:rPr>
              <a:t>Lego</a:t>
            </a:r>
            <a:r>
              <a:rPr lang="ru-RU" sz="2000" dirty="0" smtClean="0">
                <a:solidFill>
                  <a:srgbClr val="7030A0"/>
                </a:solidFill>
              </a:rPr>
              <a:t>» (с человеческими фигурками).Наборы среднего и мелкого конструктора, имеющие основные детали: кубики, кирпичики, призмы, конусы. Другие настольные конструкторы: (деревянный, пластиковый и др.)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8" name="Объект 7" descr="Изображение выглядит как внутренний, стена, стол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1DB2761B-532F-45AE-A352-A21CE50FDA2C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49796" y="2276872"/>
            <a:ext cx="5235894" cy="3489325"/>
          </a:xfrm>
          <a:prstGeom prst="rect">
            <a:avLst/>
          </a:prstGeom>
        </p:spPr>
      </p:pic>
      <p:cxnSp>
        <p:nvCxnSpPr>
          <p:cNvPr id="54" name="Straight Connector 48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29497" y="1522292"/>
            <a:ext cx="7770376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0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4685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Содержимое 9" descr="IMG_39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310436" y="2204864"/>
            <a:ext cx="5233988" cy="3489325"/>
          </a:xfrm>
        </p:spPr>
      </p:pic>
    </p:spTree>
    <p:extLst>
      <p:ext uri="{BB962C8B-B14F-4D97-AF65-F5344CB8AC3E}">
        <p14:creationId xmlns:p14="http://schemas.microsoft.com/office/powerpoint/2010/main" val="10269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стол, внутренний, стена, тарел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4617A67-F8BA-42D4-A437-3442785741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r="5332"/>
          <a:stretch>
            <a:fillRect/>
          </a:stretch>
        </p:blipFill>
        <p:spPr>
          <a:xfrm>
            <a:off x="4510237" y="817357"/>
            <a:ext cx="6624736" cy="49436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796" y="836712"/>
            <a:ext cx="3816424" cy="504056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3</a:t>
            </a:r>
            <a:r>
              <a:rPr lang="ru-RU" sz="2000" b="1" dirty="0">
                <a:solidFill>
                  <a:srgbClr val="7030A0"/>
                </a:solidFill>
              </a:rPr>
              <a:t>. Спокойный сектор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В спокойном секторе располагаются материалы: все для рисования, все для лепки, все для поделок и </a:t>
            </a:r>
            <a:r>
              <a:rPr lang="ru-RU" sz="2000" dirty="0" err="1" smtClean="0">
                <a:solidFill>
                  <a:srgbClr val="7030A0"/>
                </a:solidFill>
              </a:rPr>
              <a:t>апликации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>
                <a:solidFill>
                  <a:srgbClr val="7030A0"/>
                </a:solidFill>
              </a:rPr>
              <a:t/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Центр творчества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2"/>
          <p:cNvSpPr txBox="1">
            <a:spLocks/>
          </p:cNvSpPr>
          <p:nvPr/>
        </p:nvSpPr>
        <p:spPr>
          <a:xfrm>
            <a:off x="3934172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СПОКОЙНЫЙ СЕКТОР</a:t>
            </a: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-344502" y="6149069"/>
            <a:ext cx="4671920" cy="827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1017848" y="5661249"/>
            <a:ext cx="10153128" cy="504056"/>
          </a:xfrm>
          <a:prstGeom prst="rect">
            <a:avLst/>
          </a:prstGeom>
        </p:spPr>
        <p:txBody>
          <a:bodyPr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40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09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957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64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5506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019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495179" y="615625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18" name="Рисунок 17" descr="Изображение выглядит как внутренний, стол, стена, книг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2BBC329-8B14-494B-B2D1-B93C06B490A1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3" r="26483"/>
          <a:stretch>
            <a:fillRect/>
          </a:stretch>
        </p:blipFill>
        <p:spPr>
          <a:xfrm>
            <a:off x="7750596" y="548680"/>
            <a:ext cx="3024336" cy="4736050"/>
          </a:xfrm>
        </p:spPr>
      </p:pic>
      <p:pic>
        <p:nvPicPr>
          <p:cNvPr id="26" name="Рисунок 25" descr="Изображение выглядит как внутренний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2782D8D-7F41-43B6-8536-9C84E791922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2" r="26492"/>
          <a:stretch>
            <a:fillRect/>
          </a:stretch>
        </p:blipFill>
        <p:spPr>
          <a:xfrm>
            <a:off x="909836" y="476672"/>
            <a:ext cx="2603748" cy="3846044"/>
          </a:xfrm>
        </p:spPr>
      </p:pic>
      <p:pic>
        <p:nvPicPr>
          <p:cNvPr id="34" name="Рисунок 33" descr="Изображение выглядит как еда, стол, внутренний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FA4791E-F798-44D2-B5DE-DD28AB1C5F84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8" r="20908"/>
          <a:stretch>
            <a:fillRect/>
          </a:stretch>
        </p:blipFill>
        <p:spPr>
          <a:xfrm>
            <a:off x="3790156" y="1196752"/>
            <a:ext cx="3739136" cy="4256173"/>
          </a:xfrm>
        </p:spPr>
      </p:pic>
    </p:spTree>
    <p:extLst>
      <p:ext uri="{BB962C8B-B14F-4D97-AF65-F5344CB8AC3E}">
        <p14:creationId xmlns:p14="http://schemas.microsoft.com/office/powerpoint/2010/main" val="9038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20" y="4221088"/>
            <a:ext cx="4559930" cy="1051560"/>
          </a:xfrm>
        </p:spPr>
        <p:txBody>
          <a:bodyPr anchor="t">
            <a:norm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Вид из центра группы на вход (правый угол)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IMG_38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06380" y="764704"/>
            <a:ext cx="2784309" cy="4176464"/>
          </a:xfrm>
        </p:spPr>
      </p:pic>
      <p:pic>
        <p:nvPicPr>
          <p:cNvPr id="7" name="Содержимое 6" descr="IMG_387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93812" y="836712"/>
            <a:ext cx="4644518" cy="3096345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686700" y="1556792"/>
            <a:ext cx="2831738" cy="835536"/>
          </a:xfrm>
          <a:prstGeom prst="rect">
            <a:avLst/>
          </a:prstGeom>
        </p:spPr>
        <p:txBody>
          <a:bodyPr vert="horz" anchor="t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Вид из центра группы на вход (левый угол)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книга, внутренний, полка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E508818-6B58-4B9B-AF70-817BEC7247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6376"/>
          <a:stretch>
            <a:fillRect/>
          </a:stretch>
        </p:blipFill>
        <p:spPr>
          <a:xfrm>
            <a:off x="693812" y="548680"/>
            <a:ext cx="5140125" cy="5095652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3550" y="6148388"/>
            <a:ext cx="10315398" cy="520972"/>
          </a:xfrm>
        </p:spPr>
        <p:txBody>
          <a:bodyPr>
            <a:normAutofit/>
          </a:bodyPr>
          <a:lstStyle/>
          <a:p>
            <a:r>
              <a:rPr lang="ru-RU" sz="2000" dirty="0"/>
              <a:t>Уголок знакомства с книгой</a:t>
            </a:r>
          </a:p>
        </p:txBody>
      </p:sp>
      <p:pic>
        <p:nvPicPr>
          <p:cNvPr id="17" name="Рисунок 16" descr="Изображение выглядит как внутренний, стена, стол, сид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8DC3FDE4-9FC8-41BF-9066-6DA2B6DBDCA2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6" r="16376"/>
          <a:stretch>
            <a:fillRect/>
          </a:stretch>
        </p:blipFill>
        <p:spPr>
          <a:xfrm>
            <a:off x="6166420" y="548680"/>
            <a:ext cx="5168373" cy="5123656"/>
          </a:xfrm>
        </p:spPr>
      </p:pic>
    </p:spTree>
    <p:extLst>
      <p:ext uri="{BB962C8B-B14F-4D97-AF65-F5344CB8AC3E}">
        <p14:creationId xmlns:p14="http://schemas.microsoft.com/office/powerpoint/2010/main" val="3343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Уголок уединения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В спальне есть небольшой домик, который напоминает норку, в которой ребенок сможет переждать свой стресс, неприятные эмоции, расслабиться, а затем снова пойти навстречу коллективу.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39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61964" y="548680"/>
            <a:ext cx="3500007" cy="5250011"/>
          </a:xfr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Уголок работы с родителями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Родительский </a:t>
            </a:r>
            <a:r>
              <a:rPr lang="ru-RU" b="1" dirty="0" smtClean="0">
                <a:solidFill>
                  <a:srgbClr val="7030A0"/>
                </a:solidFill>
              </a:rPr>
              <a:t>уголок</a:t>
            </a:r>
            <a:r>
              <a:rPr lang="ru-RU" dirty="0" smtClean="0">
                <a:solidFill>
                  <a:srgbClr val="7030A0"/>
                </a:solidFill>
              </a:rPr>
              <a:t> в детском саду – это один из способов своеобразного общения </a:t>
            </a:r>
            <a:r>
              <a:rPr lang="ru-RU" b="1" dirty="0" smtClean="0">
                <a:solidFill>
                  <a:srgbClr val="7030A0"/>
                </a:solidFill>
              </a:rPr>
              <a:t>с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b="1" dirty="0" smtClean="0">
                <a:solidFill>
                  <a:srgbClr val="7030A0"/>
                </a:solidFill>
              </a:rPr>
              <a:t>родителями</a:t>
            </a:r>
            <a:r>
              <a:rPr lang="ru-RU" dirty="0" smtClean="0">
                <a:solidFill>
                  <a:srgbClr val="7030A0"/>
                </a:solidFill>
              </a:rPr>
              <a:t>. Содержание </a:t>
            </a:r>
            <a:r>
              <a:rPr lang="ru-RU" b="1" dirty="0" smtClean="0">
                <a:solidFill>
                  <a:srgbClr val="7030A0"/>
                </a:solidFill>
              </a:rPr>
              <a:t>уголка</a:t>
            </a:r>
            <a:r>
              <a:rPr lang="ru-RU" dirty="0" smtClean="0">
                <a:solidFill>
                  <a:srgbClr val="7030A0"/>
                </a:solidFill>
              </a:rPr>
              <a:t> для </a:t>
            </a:r>
            <a:r>
              <a:rPr lang="ru-RU" b="1" dirty="0" smtClean="0">
                <a:solidFill>
                  <a:srgbClr val="7030A0"/>
                </a:solidFill>
              </a:rPr>
              <a:t>родителей</a:t>
            </a:r>
            <a:r>
              <a:rPr lang="ru-RU" dirty="0" smtClean="0">
                <a:solidFill>
                  <a:srgbClr val="7030A0"/>
                </a:solidFill>
              </a:rPr>
              <a:t>: доска объявлений, режим дня группы, расписание </a:t>
            </a:r>
            <a:r>
              <a:rPr lang="ru-RU" dirty="0" err="1" smtClean="0">
                <a:solidFill>
                  <a:srgbClr val="7030A0"/>
                </a:solidFill>
              </a:rPr>
              <a:t>НОД</a:t>
            </a:r>
            <a:r>
              <a:rPr lang="ru-RU" dirty="0" smtClean="0">
                <a:solidFill>
                  <a:srgbClr val="7030A0"/>
                </a:solidFill>
              </a:rPr>
              <a:t>, ежедневное меню, полезные статьи и советы для </a:t>
            </a:r>
            <a:r>
              <a:rPr lang="ru-RU" b="1" dirty="0" smtClean="0">
                <a:solidFill>
                  <a:srgbClr val="7030A0"/>
                </a:solidFill>
              </a:rPr>
              <a:t>родителей</a:t>
            </a:r>
            <a:r>
              <a:rPr lang="ru-RU" dirty="0" smtClean="0">
                <a:solidFill>
                  <a:srgbClr val="7030A0"/>
                </a:solidFill>
              </a:rPr>
              <a:t>, советы доктора, рекомендации </a:t>
            </a:r>
            <a:r>
              <a:rPr lang="ru-RU" b="1" dirty="0" smtClean="0">
                <a:solidFill>
                  <a:srgbClr val="7030A0"/>
                </a:solidFill>
              </a:rPr>
              <a:t>родителям</a:t>
            </a:r>
            <a:r>
              <a:rPr lang="ru-RU" dirty="0" smtClean="0">
                <a:solidFill>
                  <a:srgbClr val="7030A0"/>
                </a:solidFill>
              </a:rPr>
              <a:t> по изучению материала недели; папки передвижные, а также выставочный стенд с </a:t>
            </a:r>
            <a:r>
              <a:rPr lang="ru-RU" b="1" dirty="0" smtClean="0">
                <a:solidFill>
                  <a:srgbClr val="7030A0"/>
                </a:solidFill>
              </a:rPr>
              <a:t>работами</a:t>
            </a:r>
            <a:r>
              <a:rPr lang="ru-RU" dirty="0" smtClean="0">
                <a:solidFill>
                  <a:srgbClr val="7030A0"/>
                </a:solidFill>
              </a:rPr>
              <a:t> детей 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MG_39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3812" y="620688"/>
            <a:ext cx="6167437" cy="4111625"/>
          </a:xfrm>
        </p:spPr>
      </p:pic>
      <p:pic>
        <p:nvPicPr>
          <p:cNvPr id="6" name="Содержимое 7" descr="IMG_4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812" y="4149080"/>
            <a:ext cx="2487711" cy="1658474"/>
          </a:xfrm>
          <a:prstGeom prst="rect">
            <a:avLst/>
          </a:prstGeom>
        </p:spPr>
      </p:pic>
      <p:pic>
        <p:nvPicPr>
          <p:cNvPr id="7" name="Содержимое 9" descr="IMG_4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8068" y="3933056"/>
            <a:ext cx="2268252" cy="1512168"/>
          </a:xfrm>
          <a:prstGeom prst="rect">
            <a:avLst/>
          </a:prstGeom>
        </p:spPr>
      </p:pic>
      <p:pic>
        <p:nvPicPr>
          <p:cNvPr id="8" name="Содержимое 12" descr="IMG_4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58308" y="3212976"/>
            <a:ext cx="1738759" cy="260813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8760" y="629267"/>
            <a:ext cx="9406092" cy="6394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1. </a:t>
            </a:r>
            <a:r>
              <a:rPr lang="en-US" sz="1600" b="1" dirty="0" err="1">
                <a:solidFill>
                  <a:schemeClr val="tx1"/>
                </a:solidFill>
              </a:rPr>
              <a:t>Рабочий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сектор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0676" y="1340768"/>
            <a:ext cx="2858427" cy="446449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Помещение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используется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игровая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комната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включает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всебя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», «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Активный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Спокойный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полностью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обеспечивают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познавательную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исследовательскую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творческую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активность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воспитанников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Рисунок 5" descr="IMG_388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753" b="2753"/>
          <a:stretch>
            <a:fillRect/>
          </a:stretch>
        </p:blipFill>
        <p:spPr>
          <a:xfrm>
            <a:off x="693812" y="1196752"/>
            <a:ext cx="3302349" cy="4680743"/>
          </a:xfrm>
        </p:spPr>
      </p:pic>
      <p:pic>
        <p:nvPicPr>
          <p:cNvPr id="9" name="Рисунок 8" descr="IMG_3888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390" r="390"/>
          <a:stretch>
            <a:fillRect/>
          </a:stretch>
        </p:blipFill>
        <p:spPr>
          <a:xfrm>
            <a:off x="4438650" y="1196975"/>
            <a:ext cx="3095625" cy="4679950"/>
          </a:xfrm>
        </p:spPr>
      </p:pic>
    </p:spTree>
    <p:extLst>
      <p:ext uri="{BB962C8B-B14F-4D97-AF65-F5344CB8AC3E}">
        <p14:creationId xmlns:p14="http://schemas.microsoft.com/office/powerpoint/2010/main" val="138967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 txBox="1">
            <a:spLocks/>
          </p:cNvSpPr>
          <p:nvPr/>
        </p:nvSpPr>
        <p:spPr>
          <a:xfrm>
            <a:off x="3502124" y="476672"/>
            <a:ext cx="4060501" cy="360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15" name="Рисунок 14" descr="IMG_388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26046" r="26046"/>
          <a:stretch>
            <a:fillRect/>
          </a:stretch>
        </p:blipFill>
        <p:spPr>
          <a:xfrm>
            <a:off x="1413892" y="1052736"/>
            <a:ext cx="4343177" cy="4757189"/>
          </a:xfrm>
        </p:spPr>
      </p:pic>
      <p:pic>
        <p:nvPicPr>
          <p:cNvPr id="17" name="Рисунок 16" descr="Изображение выглядит как внутренний, стена, стол, игрушка&#10;&#10;Автоматически созданное описание">
            <a:extLst>
              <a:ext uri="{FF2B5EF4-FFF2-40B4-BE49-F238E27FC236}">
                <a16:creationId xmlns="" xmlns:a16="http://schemas.microsoft.com/office/drawing/2014/main" id="{C4743E15-920C-4798-9493-1150B12B913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r="24278"/>
          <a:stretch>
            <a:fillRect/>
          </a:stretch>
        </p:blipFill>
        <p:spPr>
          <a:xfrm>
            <a:off x="6958508" y="908720"/>
            <a:ext cx="3357240" cy="4896296"/>
          </a:xfrm>
        </p:spPr>
      </p:pic>
    </p:spTree>
    <p:extLst>
      <p:ext uri="{BB962C8B-B14F-4D97-AF65-F5344CB8AC3E}">
        <p14:creationId xmlns:p14="http://schemas.microsoft.com/office/powerpoint/2010/main" val="36946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6" name="Рисунок 5" descr="Изображение выглядит как внутренний, стена, монитор, шкафчик&#10;&#10;Автоматически созданное описание">
            <a:extLst>
              <a:ext uri="{FF2B5EF4-FFF2-40B4-BE49-F238E27FC236}">
                <a16:creationId xmlns="" xmlns:a16="http://schemas.microsoft.com/office/drawing/2014/main" id="{DDE78A07-6C80-4604-BB74-A728A3C0B4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2716"/>
          <a:stretch>
            <a:fillRect/>
          </a:stretch>
        </p:blipFill>
        <p:spPr>
          <a:xfrm rot="16200000">
            <a:off x="525723" y="1508856"/>
            <a:ext cx="5044331" cy="3556026"/>
          </a:xfrm>
        </p:spPr>
      </p:pic>
      <p:pic>
        <p:nvPicPr>
          <p:cNvPr id="16" name="Рисунок 15" descr="IMG_3951.JPG"/>
          <p:cNvPicPr>
            <a:picLocks noGrp="1" noChangeAspect="1"/>
          </p:cNvPicPr>
          <p:nvPr>
            <p:ph type="pic" idx="13"/>
          </p:nvPr>
        </p:nvPicPr>
        <p:blipFill>
          <a:blip r:embed="rId4" cstate="print"/>
          <a:srcRect l="9517" r="9517"/>
          <a:stretch>
            <a:fillRect/>
          </a:stretch>
        </p:blipFill>
        <p:spPr>
          <a:xfrm>
            <a:off x="5101444" y="836713"/>
            <a:ext cx="6034247" cy="4968552"/>
          </a:xfrm>
        </p:spPr>
      </p:pic>
    </p:spTree>
    <p:extLst>
      <p:ext uri="{BB962C8B-B14F-4D97-AF65-F5344CB8AC3E}">
        <p14:creationId xmlns:p14="http://schemas.microsoft.com/office/powerpoint/2010/main" val="7473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97868" y="5733257"/>
            <a:ext cx="9073008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1.6. Рабочий сектор </a:t>
            </a:r>
            <a:b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(методическая литература педагога)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3502124" y="44059"/>
            <a:ext cx="4060501" cy="3529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РАБОЧИЙ СЕКТОР</a:t>
            </a:r>
          </a:p>
        </p:txBody>
      </p:sp>
      <p:pic>
        <p:nvPicPr>
          <p:cNvPr id="11" name="Рисунок 10" descr="IMG_394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656" r="16656"/>
          <a:stretch>
            <a:fillRect/>
          </a:stretch>
        </p:blipFill>
        <p:spPr>
          <a:xfrm>
            <a:off x="6382142" y="549275"/>
            <a:ext cx="5041508" cy="5039965"/>
          </a:xfrm>
        </p:spPr>
      </p:pic>
      <p:pic>
        <p:nvPicPr>
          <p:cNvPr id="9" name="Рисунок 8" descr="IMG_3944.JPG"/>
          <p:cNvPicPr>
            <a:picLocks noGrp="1" noChangeAspect="1"/>
          </p:cNvPicPr>
          <p:nvPr>
            <p:ph type="pic" idx="10"/>
          </p:nvPr>
        </p:nvPicPr>
        <p:blipFill>
          <a:blip r:embed="rId4" cstate="print"/>
          <a:srcRect l="14756" r="14756"/>
          <a:stretch>
            <a:fillRect/>
          </a:stretch>
        </p:blipFill>
        <p:spPr>
          <a:xfrm>
            <a:off x="693738" y="549275"/>
            <a:ext cx="5329237" cy="5040313"/>
          </a:xfrm>
        </p:spPr>
      </p:pic>
    </p:spTree>
    <p:extLst>
      <p:ext uri="{BB962C8B-B14F-4D97-AF65-F5344CB8AC3E}">
        <p14:creationId xmlns:p14="http://schemas.microsoft.com/office/powerpoint/2010/main" val="26644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нига, полка, внутренний, наполненный&#10;&#10;Автоматически созданное описание">
            <a:extLst>
              <a:ext uri="{FF2B5EF4-FFF2-40B4-BE49-F238E27FC236}">
                <a16:creationId xmlns="" xmlns:a16="http://schemas.microsoft.com/office/drawing/2014/main" id="{B48C091C-9C57-44A1-B1A2-1F168531AD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>
          <a:xfrm>
            <a:off x="887148" y="548681"/>
            <a:ext cx="3708022" cy="5256584"/>
          </a:xfr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6D2844D-B1D1-4B4A-A706-67CFDBD9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798268" y="2204863"/>
            <a:ext cx="2376264" cy="237626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Хранение методической литературы и наглядного материала</a:t>
            </a:r>
          </a:p>
        </p:txBody>
      </p:sp>
      <p:pic>
        <p:nvPicPr>
          <p:cNvPr id="9" name="Рисунок 8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7C5876F-82C9-47EE-AD39-8D935204363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>
          <a:xfrm>
            <a:off x="7487326" y="548681"/>
            <a:ext cx="3606433" cy="5112568"/>
          </a:xfrm>
        </p:spPr>
      </p:pic>
    </p:spTree>
    <p:extLst>
      <p:ext uri="{BB962C8B-B14F-4D97-AF65-F5344CB8AC3E}">
        <p14:creationId xmlns:p14="http://schemas.microsoft.com/office/powerpoint/2010/main" val="8220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6D2844D-B1D1-4B4A-A706-67CFDBD9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4798268" y="2204863"/>
            <a:ext cx="2376264" cy="237626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Хранение методической литературы и наглядного материала</a:t>
            </a:r>
          </a:p>
        </p:txBody>
      </p:sp>
      <p:pic>
        <p:nvPicPr>
          <p:cNvPr id="8" name="Рисунок 7" descr="IMG_393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475" r="24475"/>
          <a:stretch>
            <a:fillRect/>
          </a:stretch>
        </p:blipFill>
        <p:spPr>
          <a:xfrm>
            <a:off x="765175" y="620713"/>
            <a:ext cx="3889077" cy="4608512"/>
          </a:xfrm>
        </p:spPr>
      </p:pic>
      <p:pic>
        <p:nvPicPr>
          <p:cNvPr id="10" name="Рисунок 9" descr="IMG_3939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2309" r="22309"/>
          <a:stretch>
            <a:fillRect/>
          </a:stretch>
        </p:blipFill>
        <p:spPr>
          <a:xfrm>
            <a:off x="7246938" y="620713"/>
            <a:ext cx="3887787" cy="4679950"/>
          </a:xfrm>
        </p:spPr>
      </p:pic>
      <p:pic>
        <p:nvPicPr>
          <p:cNvPr id="11" name="Рисунок 10" descr="IMG_3937.JPG"/>
          <p:cNvPicPr>
            <a:picLocks noChangeAspect="1"/>
          </p:cNvPicPr>
          <p:nvPr/>
        </p:nvPicPr>
        <p:blipFill>
          <a:blip r:embed="rId2" cstate="print"/>
          <a:srcRect l="24475" r="24475"/>
          <a:stretch>
            <a:fillRect/>
          </a:stretch>
        </p:blipFill>
        <p:spPr>
          <a:xfrm>
            <a:off x="917575" y="773113"/>
            <a:ext cx="3889077" cy="460851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220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GraduationAlbum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6313D3F-4C96-479C-A8EF-55F4C0448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472</Words>
  <Application>Microsoft Office PowerPoint</Application>
  <PresentationFormat>Произвольный</PresentationFormat>
  <Paragraphs>71</Paragraphs>
  <Slides>32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Cambria</vt:lpstr>
      <vt:lpstr>Verdana</vt:lpstr>
      <vt:lpstr>Wingdings</vt:lpstr>
      <vt:lpstr>Wingdings 2</vt:lpstr>
      <vt:lpstr>Аспект</vt:lpstr>
      <vt:lpstr>Вторая младшая группа №11, 3-4 года  Тема:«Наш любимый детский сад»  </vt:lpstr>
      <vt:lpstr>Верхняя левая точка                                Верхняя правая точка</vt:lpstr>
      <vt:lpstr>Вид из центра группы на вход (правый угол)</vt:lpstr>
      <vt:lpstr>1. Рабочий сектор </vt:lpstr>
      <vt:lpstr>Презентация PowerPoint</vt:lpstr>
      <vt:lpstr>Презентация PowerPoint</vt:lpstr>
      <vt:lpstr>1.6. Рабочий сектор  (методическая литература педагога)</vt:lpstr>
      <vt:lpstr>Хранение методической литературы и наглядного материала</vt:lpstr>
      <vt:lpstr>Хранение методической литературы и наглядного материала</vt:lpstr>
      <vt:lpstr>Хранение методической литературы и наглядного материала</vt:lpstr>
      <vt:lpstr>Хранение методической литературы и наглядного материала</vt:lpstr>
      <vt:lpstr>Хранение методической литературы и наглядного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физкультуры и спорта</vt:lpstr>
      <vt:lpstr>Презентация PowerPoint</vt:lpstr>
      <vt:lpstr>Оборудование для центра мелкой моторики: столы, стулья, открытый стеллаж для хранения материалов . Игры: «собери бусы»,детская мозаика. Игрушки с действиями: нанизывающиеся (башенки, пирамидки, бусы и др.) навинчивающиеся ,ввинчивающиеся ,вкладыши.</vt:lpstr>
      <vt:lpstr>Центр для сюжетно-ролевых игр включает в себя: куклы младенцы и аксессуары для них (одеяльце, соска, бутылочки и пр.),куклы в одежде (мальчик и девочка), кукольная мебель, соразмерная росту ребенка: столик со стульями, плита, холодильник, кровать для куклы, шкафчик. Дополнительно: коляски,одежда для кукол (для зимы и для лета), кукольная посуда (кастрюли и сковородки, тарелки, чашки, ложки и прочее), игрушечная еда, наборы и аксессуары для игр в профессию: «Доктор» «Парикмахер», «Повар», «Продавец»,«Солдат» ,«Моряк».</vt:lpstr>
      <vt:lpstr>Активный сектор</vt:lpstr>
      <vt:lpstr>Воспитание патриотизма и гражданских чувств у маленьких россиян – задача государственных образовательных учреждений нашей страны. В школьных и дошкольных образовательных программах патриотизм проходит жирной красной линией, как основное направление духовно-нравственного воспитания юных граждан Российской Федерации</vt:lpstr>
      <vt:lpstr>Активный сектор</vt:lpstr>
      <vt:lpstr>3. Спокойный сектор В спокойном секторе располагаются материалы: все для рисования, все для лепки, все для поделок и апликации.            Центр творчества</vt:lpstr>
      <vt:lpstr>Презентация PowerPoint</vt:lpstr>
      <vt:lpstr>Презентация PowerPoint</vt:lpstr>
      <vt:lpstr>Уголок уединения</vt:lpstr>
      <vt:lpstr>Уголок работы с родителями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2019-09-25T02:11:46Z</dcterms:created>
  <dcterms:modified xsi:type="dcterms:W3CDTF">2020-10-27T08:21:02Z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1908050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