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51" r:id="rId2"/>
  </p:sldMasterIdLst>
  <p:notesMasterIdLst>
    <p:notesMasterId r:id="rId35"/>
  </p:notesMasterIdLst>
  <p:handoutMasterIdLst>
    <p:handoutMasterId r:id="rId36"/>
  </p:handoutMasterIdLst>
  <p:sldIdLst>
    <p:sldId id="265" r:id="rId3"/>
    <p:sldId id="309" r:id="rId4"/>
    <p:sldId id="310" r:id="rId5"/>
    <p:sldId id="284" r:id="rId6"/>
    <p:sldId id="311" r:id="rId7"/>
    <p:sldId id="286" r:id="rId8"/>
    <p:sldId id="287" r:id="rId9"/>
    <p:sldId id="308" r:id="rId10"/>
    <p:sldId id="312" r:id="rId11"/>
    <p:sldId id="313" r:id="rId12"/>
    <p:sldId id="314" r:id="rId13"/>
    <p:sldId id="315" r:id="rId14"/>
    <p:sldId id="288" r:id="rId15"/>
    <p:sldId id="290" r:id="rId16"/>
    <p:sldId id="316" r:id="rId17"/>
    <p:sldId id="317" r:id="rId18"/>
    <p:sldId id="318" r:id="rId19"/>
    <p:sldId id="319" r:id="rId20"/>
    <p:sldId id="320" r:id="rId21"/>
    <p:sldId id="321" r:id="rId22"/>
    <p:sldId id="291" r:id="rId23"/>
    <p:sldId id="293" r:id="rId24"/>
    <p:sldId id="322" r:id="rId25"/>
    <p:sldId id="323" r:id="rId26"/>
    <p:sldId id="306" r:id="rId27"/>
    <p:sldId id="324" r:id="rId28"/>
    <p:sldId id="307" r:id="rId29"/>
    <p:sldId id="296" r:id="rId30"/>
    <p:sldId id="298" r:id="rId31"/>
    <p:sldId id="299" r:id="rId32"/>
    <p:sldId id="325" r:id="rId33"/>
    <p:sldId id="326" r:id="rId34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912EAC1-7E8C-401B-A66B-3B4E486022B7}">
          <p14:sldIdLst>
            <p14:sldId id="265"/>
            <p14:sldId id="309"/>
            <p14:sldId id="310"/>
            <p14:sldId id="284"/>
            <p14:sldId id="311"/>
            <p14:sldId id="286"/>
            <p14:sldId id="287"/>
            <p14:sldId id="308"/>
            <p14:sldId id="312"/>
            <p14:sldId id="313"/>
            <p14:sldId id="314"/>
            <p14:sldId id="315"/>
            <p14:sldId id="288"/>
            <p14:sldId id="290"/>
            <p14:sldId id="316"/>
            <p14:sldId id="317"/>
            <p14:sldId id="318"/>
            <p14:sldId id="319"/>
            <p14:sldId id="320"/>
            <p14:sldId id="321"/>
            <p14:sldId id="291"/>
            <p14:sldId id="293"/>
            <p14:sldId id="322"/>
            <p14:sldId id="323"/>
            <p14:sldId id="306"/>
            <p14:sldId id="324"/>
            <p14:sldId id="307"/>
            <p14:sldId id="296"/>
            <p14:sldId id="298"/>
            <p14:sldId id="299"/>
            <p14:sldId id="325"/>
            <p14:sldId id="326"/>
          </p14:sldIdLst>
        </p14:section>
        <p14:section name="Раздел без заголовка" id="{EFDDF50C-AD5A-4B1F-98F3-724910AB5C9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6029" autoAdjust="0"/>
    <p:restoredTop sz="94629" autoAdjust="0"/>
  </p:normalViewPr>
  <p:slideViewPr>
    <p:cSldViewPr showGuides="1">
      <p:cViewPr varScale="1">
        <p:scale>
          <a:sx n="103" d="100"/>
          <a:sy n="103" d="100"/>
        </p:scale>
        <p:origin x="138" y="660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  <p:guide pos="383"/>
        <p:guide pos="7295"/>
        <p:guide pos="5327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27.10.2020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27.10.2020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7503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3668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191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03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589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874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7267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9202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7953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2345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234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9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06295" y="329185"/>
            <a:ext cx="11373111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7983" y="434162"/>
            <a:ext cx="11072861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962917" y="1820206"/>
            <a:ext cx="10360501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962917" y="3685032"/>
            <a:ext cx="10360501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F41C87-7AD9-4845-A077-840E4A0F3F06}" type="datetimeFigureOut">
              <a:rPr lang="ru-RU" noProof="0" smtClean="0"/>
              <a:pPr/>
              <a:t>27.10.2020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386" y="4983480"/>
            <a:ext cx="10908998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0386" y="530352"/>
            <a:ext cx="10908998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F41C87-7AD9-4845-A077-840E4A0F3F06}" type="datetimeFigureOut">
              <a:rPr lang="ru-RU" noProof="0" smtClean="0"/>
              <a:pPr/>
              <a:t>27.10.2020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6898" y="533405"/>
            <a:ext cx="2640912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11015" y="533403"/>
            <a:ext cx="7922736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F41C87-7AD9-4845-A077-840E4A0F3F06}" type="datetimeFigureOut">
              <a:rPr lang="ru-RU" noProof="0" smtClean="0"/>
              <a:pPr/>
              <a:t>27.10.2020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/>
              <a:t>Щелкните, чтобы ввести имя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/>
              <a:t>Год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27.10.2020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2827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27.10.2020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5322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27.10.2020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7223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27.10.2020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9968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27.10.2020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74302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27.10.2020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6297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386" y="4983480"/>
            <a:ext cx="10908998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0386" y="530352"/>
            <a:ext cx="10908998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F41C87-7AD9-4845-A077-840E4A0F3F06}" type="datetimeFigureOut">
              <a:rPr lang="ru-RU" noProof="0" smtClean="0"/>
              <a:pPr/>
              <a:t>27.10.2020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406295" y="329185"/>
            <a:ext cx="11373111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57983" y="434163"/>
            <a:ext cx="11072861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296" y="4928616"/>
            <a:ext cx="10908998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4296" y="5624484"/>
            <a:ext cx="10908998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F41C87-7AD9-4845-A077-840E4A0F3F06}" type="datetimeFigureOut">
              <a:rPr lang="ru-RU" noProof="0" smtClean="0"/>
              <a:pPr/>
              <a:t>27.10.2020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624" y="530352"/>
            <a:ext cx="5241195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38829" y="530352"/>
            <a:ext cx="5241195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F41C87-7AD9-4845-A077-840E4A0F3F06}" type="datetimeFigureOut">
              <a:rPr lang="ru-RU" noProof="0" smtClean="0"/>
              <a:pPr/>
              <a:t>27.10.2020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386" y="4983480"/>
            <a:ext cx="10908998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9421" y="579438"/>
            <a:ext cx="5241195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01277" y="579438"/>
            <a:ext cx="5241195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809421" y="1447800"/>
            <a:ext cx="5241195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01277" y="1447800"/>
            <a:ext cx="5241195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F41C87-7AD9-4845-A077-840E4A0F3F06}" type="datetimeFigureOut">
              <a:rPr lang="ru-RU" noProof="0" smtClean="0"/>
              <a:pPr/>
              <a:t>27.10.2020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F41C87-7AD9-4845-A077-840E4A0F3F06}" type="datetimeFigureOut">
              <a:rPr lang="ru-RU" noProof="0" smtClean="0"/>
              <a:pPr/>
              <a:t>27.10.2020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06295" y="329185"/>
            <a:ext cx="11373111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F41C87-7AD9-4845-A077-840E4A0F3F06}" type="datetimeFigureOut">
              <a:rPr lang="ru-RU" noProof="0" smtClean="0"/>
              <a:pPr/>
              <a:t>27.10.2020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83122" y="533400"/>
            <a:ext cx="3961368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383206" y="1447802"/>
            <a:ext cx="3961368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014899" y="930144"/>
            <a:ext cx="6166606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F41C87-7AD9-4845-A077-840E4A0F3F06}" type="datetimeFigureOut">
              <a:rPr lang="ru-RU" noProof="0" smtClean="0"/>
              <a:pPr/>
              <a:t>27.10.2020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06295" y="329185"/>
            <a:ext cx="11373111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8532178" y="434162"/>
            <a:ext cx="3098666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441" y="5012056"/>
            <a:ext cx="10969943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8614705" y="533400"/>
            <a:ext cx="2986262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F41C87-7AD9-4845-A077-840E4A0F3F06}" type="datetimeFigureOut">
              <a:rPr lang="ru-RU" noProof="0" smtClean="0"/>
              <a:pPr/>
              <a:t>27.10.2020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61827" y="435768"/>
            <a:ext cx="7898359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06295" y="329185"/>
            <a:ext cx="11373111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57983" y="434162"/>
            <a:ext cx="11072861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70386" y="4985590"/>
            <a:ext cx="10908998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70386" y="530352"/>
            <a:ext cx="10908998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5033793" y="6111876"/>
            <a:ext cx="3047206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3F41C87-7AD9-4845-A077-840E4A0F3F06}" type="datetimeFigureOut">
              <a:rPr lang="ru-RU" noProof="0" smtClean="0"/>
              <a:pPr/>
              <a:t>27.10.2020</a:t>
            </a:fld>
            <a:endParaRPr lang="ru-RU" noProof="0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8080999" y="6111876"/>
            <a:ext cx="3047206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1128205" y="6111876"/>
            <a:ext cx="6094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2" r:id="rId1"/>
    <p:sldLayoutId id="2147483953" r:id="rId2"/>
    <p:sldLayoutId id="2147483954" r:id="rId3"/>
    <p:sldLayoutId id="2147483955" r:id="rId4"/>
    <p:sldLayoutId id="2147483956" r:id="rId5"/>
    <p:sldLayoutId id="2147483957" r:id="rId6"/>
    <p:sldLayoutId id="2147483958" r:id="rId7"/>
    <p:sldLayoutId id="2147483959" r:id="rId8"/>
    <p:sldLayoutId id="2147483960" r:id="rId9"/>
    <p:sldLayoutId id="2147483961" r:id="rId10"/>
    <p:sldLayoutId id="2147483962" r:id="rId11"/>
    <p:sldLayoutId id="2147483963" r:id="rId12"/>
    <p:sldLayoutId id="2147483965" r:id="rId13"/>
    <p:sldLayoutId id="2147483966" r:id="rId14"/>
    <p:sldLayoutId id="2147483967" r:id="rId15"/>
    <p:sldLayoutId id="2147483968" r:id="rId16"/>
    <p:sldLayoutId id="2147483969" r:id="rId17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2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061964" y="2420888"/>
            <a:ext cx="8712968" cy="1440160"/>
          </a:xfrm>
        </p:spPr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</a:pPr>
            <a:r>
              <a:rPr lang="ru-RU" sz="3600" b="0" i="0" dirty="0" smtClean="0">
                <a:solidFill>
                  <a:srgbClr val="7030A0"/>
                </a:solidFill>
                <a:latin typeface="Cambria"/>
                <a:ea typeface="+mj-ea"/>
                <a:cs typeface="+mj-cs"/>
              </a:rPr>
              <a:t>Вторая младшая </a:t>
            </a:r>
            <a:r>
              <a:rPr lang="ru-RU" sz="3600" b="0" i="0" dirty="0">
                <a:solidFill>
                  <a:srgbClr val="7030A0"/>
                </a:solidFill>
                <a:latin typeface="Cambria"/>
                <a:ea typeface="+mj-ea"/>
                <a:cs typeface="+mj-cs"/>
              </a:rPr>
              <a:t>группа </a:t>
            </a:r>
            <a:r>
              <a:rPr lang="ru-RU" sz="3600" b="0" i="0" dirty="0" smtClean="0">
                <a:solidFill>
                  <a:srgbClr val="7030A0"/>
                </a:solidFill>
                <a:latin typeface="Cambria"/>
                <a:ea typeface="+mj-ea"/>
                <a:cs typeface="+mj-cs"/>
              </a:rPr>
              <a:t>№11, 3-4 года</a:t>
            </a:r>
            <a:r>
              <a:rPr lang="ru-RU" sz="3600" b="0" i="0" dirty="0">
                <a:solidFill>
                  <a:srgbClr val="7030A0"/>
                </a:solidFill>
                <a:latin typeface="Cambria"/>
                <a:ea typeface="+mj-ea"/>
                <a:cs typeface="+mj-cs"/>
              </a:rPr>
              <a:t/>
            </a:r>
            <a:br>
              <a:rPr lang="ru-RU" sz="3600" b="0" i="0" dirty="0">
                <a:solidFill>
                  <a:srgbClr val="7030A0"/>
                </a:solidFill>
                <a:latin typeface="Cambria"/>
                <a:ea typeface="+mj-ea"/>
                <a:cs typeface="+mj-cs"/>
              </a:rPr>
            </a:br>
            <a:r>
              <a:rPr lang="ru-RU" sz="3600" b="0" i="0" dirty="0">
                <a:solidFill>
                  <a:srgbClr val="7030A0"/>
                </a:solidFill>
                <a:latin typeface="Cambria"/>
                <a:ea typeface="+mj-ea"/>
                <a:cs typeface="+mj-cs"/>
              </a:rPr>
              <a:t> </a:t>
            </a:r>
            <a:r>
              <a:rPr lang="ru-RU" sz="3600" dirty="0">
                <a:solidFill>
                  <a:srgbClr val="7030A0"/>
                </a:solidFill>
                <a:latin typeface="Cambria"/>
              </a:rPr>
              <a:t>Т</a:t>
            </a:r>
            <a:r>
              <a:rPr lang="ru-RU" sz="3600" b="0" i="0" dirty="0">
                <a:solidFill>
                  <a:srgbClr val="7030A0"/>
                </a:solidFill>
                <a:latin typeface="Cambria"/>
                <a:ea typeface="+mj-ea"/>
                <a:cs typeface="+mj-cs"/>
              </a:rPr>
              <a:t>ема</a:t>
            </a:r>
            <a:r>
              <a:rPr lang="ru-RU" sz="3100" b="0" i="0" dirty="0" smtClean="0">
                <a:solidFill>
                  <a:srgbClr val="7030A0"/>
                </a:solidFill>
                <a:latin typeface="Cambria"/>
                <a:ea typeface="+mj-ea"/>
                <a:cs typeface="+mj-cs"/>
              </a:rPr>
              <a:t>:</a:t>
            </a:r>
            <a:r>
              <a:rPr lang="ru-RU" sz="3100" b="1" dirty="0" smtClean="0">
                <a:solidFill>
                  <a:srgbClr val="7030A0"/>
                </a:solidFill>
              </a:rPr>
              <a:t>«Наш любимый детский сад»</a:t>
            </a:r>
            <a:r>
              <a:rPr lang="ru-RU" sz="3100" dirty="0">
                <a:solidFill>
                  <a:srgbClr val="7030A0"/>
                </a:solidFill>
              </a:rPr>
              <a:t/>
            </a:r>
            <a:br>
              <a:rPr lang="ru-RU" sz="3100" dirty="0">
                <a:solidFill>
                  <a:srgbClr val="7030A0"/>
                </a:solidFill>
              </a:rPr>
            </a:br>
            <a:r>
              <a:rPr lang="ru-RU" sz="3100" dirty="0">
                <a:latin typeface="Cambria"/>
              </a:rPr>
              <a:t/>
            </a:r>
            <a:br>
              <a:rPr lang="ru-RU" sz="3100" dirty="0">
                <a:latin typeface="Cambria"/>
              </a:rPr>
            </a:br>
            <a:endParaRPr lang="ru-RU" sz="31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4654252" y="4293096"/>
            <a:ext cx="6984775" cy="1656184"/>
          </a:xfrm>
        </p:spPr>
        <p:txBody>
          <a:bodyPr>
            <a:normAutofit/>
          </a:bodyPr>
          <a:lstStyle/>
          <a:p>
            <a:pPr algn="r">
              <a:defRPr/>
            </a:pPr>
            <a:r>
              <a:rPr lang="ru-RU" sz="1400" b="1" dirty="0" err="1" smtClean="0">
                <a:solidFill>
                  <a:srgbClr val="7030A0"/>
                </a:solidFill>
              </a:rPr>
              <a:t>Бобряшова</a:t>
            </a:r>
            <a:r>
              <a:rPr lang="ru-RU" sz="1400" b="1" dirty="0" smtClean="0">
                <a:solidFill>
                  <a:srgbClr val="7030A0"/>
                </a:solidFill>
              </a:rPr>
              <a:t> Елена Николаевна- </a:t>
            </a:r>
            <a:r>
              <a:rPr lang="ru-RU" sz="1400" b="1" dirty="0">
                <a:solidFill>
                  <a:srgbClr val="7030A0"/>
                </a:solidFill>
              </a:rPr>
              <a:t>воспитатель, </a:t>
            </a:r>
            <a:r>
              <a:rPr lang="ru-RU" sz="1400" b="1" dirty="0" smtClean="0">
                <a:solidFill>
                  <a:srgbClr val="7030A0"/>
                </a:solidFill>
              </a:rPr>
              <a:t>ВКК МБДОУ </a:t>
            </a:r>
            <a:r>
              <a:rPr lang="ru-RU" sz="1400" b="1" dirty="0">
                <a:solidFill>
                  <a:srgbClr val="7030A0"/>
                </a:solidFill>
              </a:rPr>
              <a:t>Детский сад общеразвивающего вида № 144</a:t>
            </a:r>
          </a:p>
          <a:p>
            <a:pPr algn="r">
              <a:defRPr/>
            </a:pPr>
            <a:r>
              <a:rPr lang="ru-RU" sz="1400" b="1" dirty="0">
                <a:solidFill>
                  <a:srgbClr val="7030A0"/>
                </a:solidFill>
              </a:rPr>
              <a:t>г. Воронеж, Коминтерновский район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b="0" i="0" u="sng" baseline="0" dirty="0" smtClean="0">
                <a:solidFill>
                  <a:srgbClr val="7030A0"/>
                </a:solidFill>
                <a:latin typeface="Cambria"/>
                <a:ea typeface="+mn-ea"/>
                <a:cs typeface="+mn-cs"/>
              </a:rPr>
              <a:t>2020 </a:t>
            </a:r>
            <a:r>
              <a:rPr lang="ru-RU" sz="3600" b="0" i="0" u="sng" baseline="0" dirty="0">
                <a:solidFill>
                  <a:srgbClr val="7030A0"/>
                </a:solidFill>
                <a:latin typeface="Cambria"/>
                <a:ea typeface="+mn-ea"/>
                <a:cs typeface="+mn-cs"/>
              </a:rPr>
              <a:t>- </a:t>
            </a:r>
            <a:r>
              <a:rPr lang="ru-RU" sz="3600" b="0" i="0" u="sng" baseline="0" dirty="0" smtClean="0">
                <a:solidFill>
                  <a:srgbClr val="7030A0"/>
                </a:solidFill>
                <a:latin typeface="Cambria"/>
                <a:ea typeface="+mn-ea"/>
                <a:cs typeface="+mn-cs"/>
              </a:rPr>
              <a:t>2021 </a:t>
            </a:r>
            <a:r>
              <a:rPr lang="ru-RU" sz="3600" b="0" i="0" baseline="0" dirty="0">
                <a:solidFill>
                  <a:srgbClr val="7030A0"/>
                </a:solidFill>
                <a:latin typeface="Cambria"/>
                <a:ea typeface="+mn-ea"/>
                <a:cs typeface="+mn-cs"/>
              </a:rPr>
              <a:t>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06D2844D-B1D1-4B4A-A706-67CFDBD93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4798268" y="2204863"/>
            <a:ext cx="2376264" cy="2376263"/>
          </a:xfrm>
        </p:spPr>
        <p:txBody>
          <a:bodyPr>
            <a:normAutofit/>
          </a:bodyPr>
          <a:lstStyle/>
          <a:p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>Хранение методической литературы и наглядного материала</a:t>
            </a:r>
          </a:p>
        </p:txBody>
      </p:sp>
      <p:pic>
        <p:nvPicPr>
          <p:cNvPr id="9" name="Рисунок 8" descr="IMG_3946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6995" r="26995"/>
          <a:stretch>
            <a:fillRect/>
          </a:stretch>
        </p:blipFill>
        <p:spPr>
          <a:xfrm>
            <a:off x="693738" y="476250"/>
            <a:ext cx="4104530" cy="5113338"/>
          </a:xfrm>
        </p:spPr>
      </p:pic>
      <p:pic>
        <p:nvPicPr>
          <p:cNvPr id="12" name="Рисунок 11" descr="IMG_3947.JPG"/>
          <p:cNvPicPr>
            <a:picLocks noGrp="1" noChangeAspect="1"/>
          </p:cNvPicPr>
          <p:nvPr>
            <p:ph type="pic" idx="10"/>
          </p:nvPr>
        </p:nvPicPr>
        <p:blipFill>
          <a:blip r:embed="rId3" cstate="print"/>
          <a:srcRect l="27312" r="27312"/>
          <a:stretch>
            <a:fillRect/>
          </a:stretch>
        </p:blipFill>
        <p:spPr>
          <a:xfrm>
            <a:off x="7174532" y="476250"/>
            <a:ext cx="4248471" cy="5184775"/>
          </a:xfrm>
        </p:spPr>
      </p:pic>
    </p:spTree>
    <p:extLst>
      <p:ext uri="{BB962C8B-B14F-4D97-AF65-F5344CB8AC3E}">
        <p14:creationId xmlns:p14="http://schemas.microsoft.com/office/powerpoint/2010/main" val="82205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06D2844D-B1D1-4B4A-A706-67CFDBD93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4798268" y="2204863"/>
            <a:ext cx="2160240" cy="2376263"/>
          </a:xfrm>
        </p:spPr>
        <p:txBody>
          <a:bodyPr>
            <a:normAutofit/>
          </a:bodyPr>
          <a:lstStyle/>
          <a:p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>Хранение методической литературы и наглядного материала</a:t>
            </a:r>
          </a:p>
        </p:txBody>
      </p:sp>
      <p:pic>
        <p:nvPicPr>
          <p:cNvPr id="7" name="Рисунок 6" descr="IMG_3948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5367" r="25367"/>
          <a:stretch>
            <a:fillRect/>
          </a:stretch>
        </p:blipFill>
        <p:spPr>
          <a:xfrm>
            <a:off x="693738" y="476250"/>
            <a:ext cx="4032522" cy="4968875"/>
          </a:xfrm>
        </p:spPr>
      </p:pic>
      <p:pic>
        <p:nvPicPr>
          <p:cNvPr id="8" name="Рисунок 7" descr="IMG_3949.JPG"/>
          <p:cNvPicPr>
            <a:picLocks noGrp="1" noChangeAspect="1"/>
          </p:cNvPicPr>
          <p:nvPr>
            <p:ph type="pic" idx="10"/>
          </p:nvPr>
        </p:nvPicPr>
        <p:blipFill>
          <a:blip r:embed="rId3" cstate="print"/>
          <a:srcRect l="26084" r="26084"/>
          <a:stretch>
            <a:fillRect/>
          </a:stretch>
        </p:blipFill>
        <p:spPr>
          <a:xfrm>
            <a:off x="7030516" y="476250"/>
            <a:ext cx="4193109" cy="5040313"/>
          </a:xfrm>
        </p:spPr>
      </p:pic>
    </p:spTree>
    <p:extLst>
      <p:ext uri="{BB962C8B-B14F-4D97-AF65-F5344CB8AC3E}">
        <p14:creationId xmlns:p14="http://schemas.microsoft.com/office/powerpoint/2010/main" val="82205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06D2844D-B1D1-4B4A-A706-67CFDBD93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4798268" y="2204863"/>
            <a:ext cx="2376264" cy="2376263"/>
          </a:xfrm>
        </p:spPr>
        <p:txBody>
          <a:bodyPr>
            <a:normAutofit/>
          </a:bodyPr>
          <a:lstStyle/>
          <a:p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>Хранение методической литературы и наглядного материала</a:t>
            </a:r>
          </a:p>
        </p:txBody>
      </p:sp>
      <p:pic>
        <p:nvPicPr>
          <p:cNvPr id="11" name="Рисунок 10" descr="IMG_3957.JPG"/>
          <p:cNvPicPr>
            <a:picLocks noGrp="1" noChangeAspect="1"/>
          </p:cNvPicPr>
          <p:nvPr>
            <p:ph type="pic" idx="10"/>
          </p:nvPr>
        </p:nvPicPr>
        <p:blipFill>
          <a:blip r:embed="rId2" cstate="print"/>
          <a:srcRect l="24995" r="24995"/>
          <a:stretch>
            <a:fillRect/>
          </a:stretch>
        </p:blipFill>
        <p:spPr>
          <a:xfrm>
            <a:off x="7173913" y="476250"/>
            <a:ext cx="3889375" cy="5184775"/>
          </a:xfrm>
        </p:spPr>
      </p:pic>
      <p:pic>
        <p:nvPicPr>
          <p:cNvPr id="10" name="Рисунок 9" descr="IMG_3950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6393" r="26393"/>
          <a:stretch>
            <a:fillRect/>
          </a:stretch>
        </p:blipFill>
        <p:spPr>
          <a:xfrm>
            <a:off x="693738" y="476250"/>
            <a:ext cx="3671887" cy="5184775"/>
          </a:xfrm>
        </p:spPr>
      </p:pic>
    </p:spTree>
    <p:extLst>
      <p:ext uri="{BB962C8B-B14F-4D97-AF65-F5344CB8AC3E}">
        <p14:creationId xmlns:p14="http://schemas.microsoft.com/office/powerpoint/2010/main" val="82205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pic>
        <p:nvPicPr>
          <p:cNvPr id="10" name="Рисунок 9" descr="Изображение выглядит как внутренний, пол, стена, стол&#10;&#10;Автоматически созданное описание">
            <a:extLst>
              <a:ext uri="{FF2B5EF4-FFF2-40B4-BE49-F238E27FC236}">
                <a16:creationId xmlns="" xmlns:a16="http://schemas.microsoft.com/office/drawing/2014/main" id="{E1F2893F-5FC3-4FB2-91DF-89D235C6409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6" r="23546"/>
          <a:stretch>
            <a:fillRect/>
          </a:stretch>
        </p:blipFill>
        <p:spPr>
          <a:xfrm>
            <a:off x="1125860" y="548680"/>
            <a:ext cx="3708023" cy="5256584"/>
          </a:xfrm>
        </p:spPr>
      </p:pic>
      <p:pic>
        <p:nvPicPr>
          <p:cNvPr id="7" name="Рисунок 6" descr="IMG_3908.JPG"/>
          <p:cNvPicPr>
            <a:picLocks noGrp="1" noChangeAspect="1"/>
          </p:cNvPicPr>
          <p:nvPr>
            <p:ph type="pic" idx="1"/>
          </p:nvPr>
        </p:nvPicPr>
        <p:blipFill>
          <a:blip r:embed="rId4" cstate="print"/>
          <a:srcRect l="26274" r="26274"/>
          <a:stretch>
            <a:fillRect/>
          </a:stretch>
        </p:blipFill>
        <p:spPr>
          <a:xfrm>
            <a:off x="6382444" y="549275"/>
            <a:ext cx="4122044" cy="5183188"/>
          </a:xfrm>
        </p:spPr>
      </p:pic>
    </p:spTree>
    <p:extLst>
      <p:ext uri="{BB962C8B-B14F-4D97-AF65-F5344CB8AC3E}">
        <p14:creationId xmlns:p14="http://schemas.microsoft.com/office/powerpoint/2010/main" val="49567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693812" y="5733256"/>
            <a:ext cx="10873208" cy="50405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Музыкальный центр (</a:t>
            </a:r>
            <a:r>
              <a:rPr lang="ru-RU" sz="2000" dirty="0" smtClean="0"/>
              <a:t>детские музыкальные инструменты (шумовые, струнные, ударные, клавишные),музыкально-дидактические игры)</a:t>
            </a:r>
            <a:endParaRPr lang="ru-RU" sz="2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IMG_3909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19017" r="19017"/>
          <a:stretch>
            <a:fillRect/>
          </a:stretch>
        </p:blipFill>
        <p:spPr>
          <a:xfrm>
            <a:off x="838200" y="549275"/>
            <a:ext cx="4751388" cy="5111750"/>
          </a:xfrm>
        </p:spPr>
      </p:pic>
      <p:pic>
        <p:nvPicPr>
          <p:cNvPr id="12" name="Рисунок 11" descr="IMG_3910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13811" r="13811"/>
          <a:stretch>
            <a:fillRect/>
          </a:stretch>
        </p:blipFill>
        <p:spPr>
          <a:xfrm>
            <a:off x="6022975" y="549275"/>
            <a:ext cx="5472113" cy="5040313"/>
          </a:xfrm>
        </p:spPr>
      </p:pic>
    </p:spTree>
    <p:extLst>
      <p:ext uri="{BB962C8B-B14F-4D97-AF65-F5344CB8AC3E}">
        <p14:creationId xmlns:p14="http://schemas.microsoft.com/office/powerpoint/2010/main" val="380177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1989956" y="5517232"/>
            <a:ext cx="7920880" cy="72008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для театрализованных(драматических) игр</a:t>
            </a:r>
            <a:endParaRPr lang="ru-RU" sz="2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 descr="IMG_3913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15660" r="15660"/>
          <a:stretch>
            <a:fillRect/>
          </a:stretch>
        </p:blipFill>
        <p:spPr>
          <a:xfrm>
            <a:off x="1054100" y="609600"/>
            <a:ext cx="4981575" cy="4835525"/>
          </a:xfrm>
        </p:spPr>
      </p:pic>
      <p:pic>
        <p:nvPicPr>
          <p:cNvPr id="9" name="Рисунок 8" descr="IMG_3914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t="20899" b="20899"/>
          <a:stretch>
            <a:fillRect/>
          </a:stretch>
        </p:blipFill>
        <p:spPr>
          <a:xfrm>
            <a:off x="6166420" y="620688"/>
            <a:ext cx="5472607" cy="4777700"/>
          </a:xfrm>
        </p:spPr>
      </p:pic>
      <p:sp>
        <p:nvSpPr>
          <p:cNvPr id="6" name="Прямоугольник 5"/>
          <p:cNvSpPr/>
          <p:nvPr/>
        </p:nvSpPr>
        <p:spPr>
          <a:xfrm>
            <a:off x="981844" y="5805264"/>
            <a:ext cx="1065718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1" dirty="0" smtClean="0"/>
              <a:t>Включает в себя: маленькую ширму для настольного театра, атрибуты и наборы готовых игрушек (фигурки мелкого и среднего размера) или заготовок и полуфабрикатов для изготовления объемных или плоскостных персонажей и элементов декораций настольного театра, набор атрибутов и кукол бибабо, соразмерные руке взрослого (для показа детям) или ребенка (перчаточные или пальчиковые),куклы и атрибуты для пальчикового театра.</a:t>
            </a:r>
            <a:endParaRPr lang="ru-RU" sz="900" b="1" dirty="0"/>
          </a:p>
        </p:txBody>
      </p:sp>
    </p:spTree>
    <p:extLst>
      <p:ext uri="{BB962C8B-B14F-4D97-AF65-F5344CB8AC3E}">
        <p14:creationId xmlns:p14="http://schemas.microsoft.com/office/powerpoint/2010/main" val="380177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3916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8071" b="18071"/>
          <a:stretch>
            <a:fillRect/>
          </a:stretch>
        </p:blipFill>
        <p:spPr>
          <a:xfrm>
            <a:off x="838200" y="908050"/>
            <a:ext cx="5124450" cy="4908550"/>
          </a:xfrm>
        </p:spPr>
      </p:pic>
      <p:pic>
        <p:nvPicPr>
          <p:cNvPr id="6" name="Рисунок 5" descr="IMG_3917.JPG"/>
          <p:cNvPicPr>
            <a:picLocks noGrp="1" noChangeAspect="1"/>
          </p:cNvPicPr>
          <p:nvPr>
            <p:ph type="pic" idx="10"/>
          </p:nvPr>
        </p:nvPicPr>
        <p:blipFill>
          <a:blip r:embed="rId3" cstate="print"/>
          <a:srcRect l="17159" r="17159"/>
          <a:stretch>
            <a:fillRect/>
          </a:stretch>
        </p:blipFill>
        <p:spPr>
          <a:xfrm>
            <a:off x="6382444" y="910427"/>
            <a:ext cx="4833692" cy="4906173"/>
          </a:xfr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04664"/>
            <a:ext cx="4060501" cy="3600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1989956" y="5949280"/>
            <a:ext cx="7920880" cy="28803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Театральный сектор</a:t>
            </a:r>
            <a:endParaRPr lang="ru-RU" sz="2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386" y="4985590"/>
            <a:ext cx="10908998" cy="603650"/>
          </a:xfrm>
        </p:spPr>
        <p:txBody>
          <a:bodyPr>
            <a:normAutofit/>
          </a:bodyPr>
          <a:lstStyle/>
          <a:p>
            <a:endParaRPr lang="ru-RU" sz="1600" dirty="0"/>
          </a:p>
        </p:txBody>
      </p:sp>
      <p:pic>
        <p:nvPicPr>
          <p:cNvPr id="5" name="Содержимое 4" descr="IMG_392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978164"/>
            <a:ext cx="5240338" cy="3493559"/>
          </a:xfrm>
        </p:spPr>
      </p:pic>
      <p:pic>
        <p:nvPicPr>
          <p:cNvPr id="6" name="Содержимое 5" descr="IMG_392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338888" y="977635"/>
            <a:ext cx="5241925" cy="3494617"/>
          </a:xfr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04664"/>
            <a:ext cx="4060501" cy="3600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G_3922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812800" y="1447800"/>
            <a:ext cx="5233988" cy="3489325"/>
          </a:xfrm>
        </p:spPr>
      </p:pic>
      <p:pic>
        <p:nvPicPr>
          <p:cNvPr id="8" name="Содержимое 7" descr="IMG_392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6204743" y="1447800"/>
            <a:ext cx="5233988" cy="3489325"/>
          </a:xfrm>
        </p:spPr>
      </p:pic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G_3925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812800" y="1447800"/>
            <a:ext cx="5233988" cy="3489325"/>
          </a:xfrm>
        </p:spPr>
      </p:pic>
      <p:pic>
        <p:nvPicPr>
          <p:cNvPr id="8" name="Содержимое 7" descr="IMG_3926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6204743" y="1447800"/>
            <a:ext cx="5233988" cy="3489325"/>
          </a:xfrm>
        </p:spPr>
      </p:pic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844" y="5949280"/>
            <a:ext cx="7560840" cy="504056"/>
          </a:xfrm>
        </p:spPr>
        <p:txBody>
          <a:bodyPr anchor="t">
            <a:noAutofit/>
          </a:bodyPr>
          <a:lstStyle/>
          <a:p>
            <a:r>
              <a:rPr lang="ru-RU" sz="1400" dirty="0" smtClean="0"/>
              <a:t>Верхняя левая точка                                Верхняя правая точка</a:t>
            </a:r>
            <a:endParaRPr lang="ru-RU" sz="1400" dirty="0"/>
          </a:p>
        </p:txBody>
      </p:sp>
      <p:pic>
        <p:nvPicPr>
          <p:cNvPr id="5" name="Содержимое 4" descr="IMG_387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86451" y="620688"/>
            <a:ext cx="3703772" cy="5112568"/>
          </a:xfrm>
        </p:spPr>
      </p:pic>
      <p:pic>
        <p:nvPicPr>
          <p:cNvPr id="6" name="Содержимое 5" descr="IMG_387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33642" y="620688"/>
            <a:ext cx="3681049" cy="5112568"/>
          </a:xfrm>
        </p:spPr>
      </p:pic>
      <p:sp>
        <p:nvSpPr>
          <p:cNvPr id="7" name="Текст 3"/>
          <p:cNvSpPr txBox="1">
            <a:spLocks/>
          </p:cNvSpPr>
          <p:nvPr/>
        </p:nvSpPr>
        <p:spPr>
          <a:xfrm>
            <a:off x="8714243" y="1700808"/>
            <a:ext cx="2852777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</a:t>
            </a:r>
          </a:p>
          <a:p>
            <a:pPr algn="ctr"/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</a:t>
            </a: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входа</a:t>
            </a:r>
          </a:p>
          <a:p>
            <a:pPr algn="ctr"/>
            <a:r>
              <a:rPr lang="ru-RU" sz="1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фото можно увидеть место проведения утреннего и вечернего сбора воспитанников.</a:t>
            </a:r>
            <a:endParaRPr lang="ru-RU" sz="1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9" descr="IMG_3984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6204743" y="1447800"/>
            <a:ext cx="5233988" cy="3489325"/>
          </a:xfrm>
        </p:spPr>
      </p:pic>
      <p:pic>
        <p:nvPicPr>
          <p:cNvPr id="9" name="Содержимое 8" descr="IMG_3953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812800" y="1447800"/>
            <a:ext cx="5233988" cy="3489325"/>
          </a:xfrm>
        </p:spPr>
      </p:pic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Изображение выглядит как стол, внутренний, желтый, стена&#10;&#10;Автоматически созданное описание">
            <a:extLst>
              <a:ext uri="{FF2B5EF4-FFF2-40B4-BE49-F238E27FC236}">
                <a16:creationId xmlns="" xmlns:a16="http://schemas.microsoft.com/office/drawing/2014/main" id="{FC9C6DAB-42CA-49ED-BF24-2320633FB05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4" r="5944"/>
          <a:stretch>
            <a:fillRect/>
          </a:stretch>
        </p:blipFill>
        <p:spPr>
          <a:xfrm>
            <a:off x="1053852" y="609601"/>
            <a:ext cx="5681041" cy="483562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34460" y="5589241"/>
            <a:ext cx="9712480" cy="360039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физкультуры и спорта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pic>
        <p:nvPicPr>
          <p:cNvPr id="9" name="Рисунок 8" descr="IMG_3886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24136" r="24136"/>
          <a:stretch>
            <a:fillRect/>
          </a:stretch>
        </p:blipFill>
        <p:spPr>
          <a:xfrm>
            <a:off x="7246938" y="620713"/>
            <a:ext cx="3743325" cy="4824412"/>
          </a:xfrm>
        </p:spPr>
      </p:pic>
    </p:spTree>
    <p:extLst>
      <p:ext uri="{BB962C8B-B14F-4D97-AF65-F5344CB8AC3E}">
        <p14:creationId xmlns:p14="http://schemas.microsoft.com/office/powerpoint/2010/main" val="119611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477788" y="44059"/>
            <a:ext cx="10945216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</a:t>
            </a:r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СЕКТОР(центр для сюжетно-ролевых игр)</a:t>
            </a:r>
            <a:endParaRPr lang="ru-RU" sz="1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035675" y="5805265"/>
            <a:ext cx="5476644" cy="5040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Поликлиника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7383" y="5941089"/>
            <a:ext cx="5040560" cy="440239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,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5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Магазин</a:t>
            </a:r>
            <a:endParaRPr lang="ru-RU" sz="5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10" name="Рисунок 9" descr="Изображение выглядит как внутренний, стена, стол, пол&#10;&#10;Автоматически созданное описание">
            <a:extLst>
              <a:ext uri="{FF2B5EF4-FFF2-40B4-BE49-F238E27FC236}">
                <a16:creationId xmlns="" xmlns:a16="http://schemas.microsoft.com/office/drawing/2014/main" id="{A175A5B3-24F0-42B9-8B5A-8AF9E11461D0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3" r="18963"/>
          <a:stretch>
            <a:fillRect/>
          </a:stretch>
        </p:blipFill>
        <p:spPr>
          <a:xfrm rot="5400000">
            <a:off x="6392261" y="460977"/>
            <a:ext cx="4875884" cy="5236629"/>
          </a:xfrm>
        </p:spPr>
      </p:pic>
      <p:pic>
        <p:nvPicPr>
          <p:cNvPr id="11" name="Рисунок 10" descr="IMG_3924.JPG"/>
          <p:cNvPicPr>
            <a:picLocks noGrp="1" noChangeAspect="1"/>
          </p:cNvPicPr>
          <p:nvPr>
            <p:ph type="pic" idx="1"/>
          </p:nvPr>
        </p:nvPicPr>
        <p:blipFill>
          <a:blip r:embed="rId4" cstate="print"/>
          <a:srcRect l="18081" r="18081"/>
          <a:stretch>
            <a:fillRect/>
          </a:stretch>
        </p:blipFill>
        <p:spPr>
          <a:xfrm>
            <a:off x="765175" y="549275"/>
            <a:ext cx="4837113" cy="5051425"/>
          </a:xfrm>
        </p:spPr>
      </p:pic>
    </p:spTree>
    <p:extLst>
      <p:ext uri="{BB962C8B-B14F-4D97-AF65-F5344CB8AC3E}">
        <p14:creationId xmlns:p14="http://schemas.microsoft.com/office/powerpoint/2010/main" val="104246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386" y="5373216"/>
            <a:ext cx="10968642" cy="661824"/>
          </a:xfrm>
        </p:spPr>
        <p:txBody>
          <a:bodyPr>
            <a:normAutofit fontScale="90000"/>
          </a:bodyPr>
          <a:lstStyle/>
          <a:p>
            <a:r>
              <a:rPr lang="ru-RU" sz="1400" dirty="0" smtClean="0">
                <a:solidFill>
                  <a:srgbClr val="7030A0"/>
                </a:solidFill>
              </a:rPr>
              <a:t>Оборудование для центра мелкой моторики: столы, стулья, открытый стеллаж для хранения материалов .</a:t>
            </a:r>
            <a:br>
              <a:rPr lang="ru-RU" sz="1400" dirty="0" smtClean="0">
                <a:solidFill>
                  <a:srgbClr val="7030A0"/>
                </a:solidFill>
              </a:rPr>
            </a:br>
            <a:r>
              <a:rPr lang="ru-RU" sz="1400" dirty="0" smtClean="0">
                <a:solidFill>
                  <a:srgbClr val="7030A0"/>
                </a:solidFill>
              </a:rPr>
              <a:t>Игры: «собери бусы»,детская мозаика. Игрушки с действиями: нанизывающиеся (башенки, пирамидки, бусы и др.) навинчивающиеся ,ввинчивающиеся ,вкладыши.</a:t>
            </a:r>
            <a:endParaRPr lang="ru-RU" sz="1400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9421" y="579438"/>
            <a:ext cx="9893503" cy="7921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Центр мелкой моторики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7" name="Содержимое 6" descr="IMG_3971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765820" y="1196753"/>
            <a:ext cx="3816424" cy="2544282"/>
          </a:xfrm>
        </p:spPr>
      </p:pic>
      <p:pic>
        <p:nvPicPr>
          <p:cNvPr id="8" name="Содержимое 7" descr="IMG_397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510236" y="1316764"/>
            <a:ext cx="2664296" cy="1776197"/>
          </a:xfrm>
        </p:spPr>
      </p:pic>
      <p:pic>
        <p:nvPicPr>
          <p:cNvPr id="1026" name="Picture 2" descr="H:\Новая папка\IMG_39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86500" y="1700808"/>
            <a:ext cx="4547249" cy="3031499"/>
          </a:xfrm>
          <a:prstGeom prst="rect">
            <a:avLst/>
          </a:prstGeom>
          <a:noFill/>
        </p:spPr>
      </p:pic>
      <p:pic>
        <p:nvPicPr>
          <p:cNvPr id="13" name="Содержимое 6" descr="IMG_396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30116" y="2852936"/>
            <a:ext cx="3348373" cy="2232248"/>
          </a:xfrm>
          <a:prstGeom prst="rect">
            <a:avLst/>
          </a:prstGeom>
        </p:spPr>
      </p:pic>
      <p:pic>
        <p:nvPicPr>
          <p:cNvPr id="14" name="Содержимое 8" descr="IMG_396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97869" y="2996953"/>
            <a:ext cx="1512168" cy="2268252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386" y="4983480"/>
            <a:ext cx="10896634" cy="1325840"/>
          </a:xfrm>
        </p:spPr>
        <p:txBody>
          <a:bodyPr>
            <a:normAutofit/>
          </a:bodyPr>
          <a:lstStyle/>
          <a:p>
            <a:pPr algn="just"/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</a:rPr>
              <a:t>Центр для сюжетно-ролевых игр включает в себя: куклы младенцы и аксессуары для них (одеяльце, соска, бутылочки и пр.),куклы в одежде (мальчик и девочка), кукольная мебель, соразмерная росту ребенка: столик со стульями, плита, холодильник, кровать для куклы, шкафчик. Дополнительно: </a:t>
            </a:r>
            <a:r>
              <a:rPr lang="ru-RU" sz="1200" dirty="0" err="1" smtClean="0">
                <a:solidFill>
                  <a:schemeClr val="accent5">
                    <a:lumMod val="75000"/>
                  </a:schemeClr>
                </a:solidFill>
              </a:rPr>
              <a:t>коляски,одежда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</a:rPr>
              <a:t> для кукол (для зимы и для лета),</a:t>
            </a:r>
            <a:br>
              <a:rPr lang="ru-RU" sz="12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</a:rPr>
              <a:t>кукольная посуда (кастрюли и сковородки, тарелки, чашки, ложки и прочее), игрушечная еда, наборы и аксессуары для игр в профессию: «Доктор» «Парикмахер», «Повар», «Продавец»,«Солдат» ,«Моряк».</a:t>
            </a:r>
            <a:endParaRPr lang="ru-RU" sz="1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9421" y="579438"/>
            <a:ext cx="10469567" cy="79216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АКТИВНЫЙ СЕКТОР(центр для сюжетно-ролевых игр)</a:t>
            </a:r>
          </a:p>
          <a:p>
            <a:endParaRPr lang="ru-RU" dirty="0"/>
          </a:p>
        </p:txBody>
      </p:sp>
      <p:pic>
        <p:nvPicPr>
          <p:cNvPr id="12" name="Содержимое 11" descr="IMG_3932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7658629" y="1447800"/>
            <a:ext cx="2326217" cy="3489325"/>
          </a:xfrm>
        </p:spPr>
      </p:pic>
      <p:pic>
        <p:nvPicPr>
          <p:cNvPr id="11" name="Содержимое 10" descr="IMG_3931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2266685" y="1447800"/>
            <a:ext cx="2326217" cy="3489325"/>
          </a:xfrm>
        </p:spPr>
      </p:pic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9D42FD24-ACA4-4DF8-ABE2-8CAE5DDC4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9956" y="404664"/>
            <a:ext cx="7994323" cy="471585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</a:rPr>
              <a:t>Активный </a:t>
            </a:r>
            <a:r>
              <a:rPr lang="ru-RU" sz="2000" dirty="0" smtClean="0">
                <a:solidFill>
                  <a:srgbClr val="7030A0"/>
                </a:solidFill>
              </a:rPr>
              <a:t>сектор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3056A0CE-3B65-4751-B805-D591730F5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6399" y="836713"/>
            <a:ext cx="5156443" cy="576063"/>
          </a:xfrm>
        </p:spPr>
        <p:txBody>
          <a:bodyPr>
            <a:normAutofit fontScale="85000" lnSpcReduction="20000"/>
          </a:bodyPr>
          <a:lstStyle/>
          <a:p>
            <a:r>
              <a:rPr lang="ru-RU" sz="2000" dirty="0">
                <a:solidFill>
                  <a:srgbClr val="7030A0"/>
                </a:solidFill>
              </a:rPr>
              <a:t>Центр </a:t>
            </a:r>
            <a:r>
              <a:rPr lang="ru-RU" sz="2000" dirty="0" smtClean="0">
                <a:solidFill>
                  <a:srgbClr val="7030A0"/>
                </a:solidFill>
              </a:rPr>
              <a:t>духовно-нравственного и патриотического воспитания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4953769A-85DD-4068-88B6-5E852B690184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6170593" y="836713"/>
            <a:ext cx="5181838" cy="504056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Центр естествознания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12" name="Объект 11" descr="Изображение выглядит как внутренний, стена, ребенок, стол&#10;&#10;Автоматически созданное описание">
            <a:extLst>
              <a:ext uri="{FF2B5EF4-FFF2-40B4-BE49-F238E27FC236}">
                <a16:creationId xmlns="" xmlns:a16="http://schemas.microsoft.com/office/drawing/2014/main" id="{27D9807D-3E81-45F2-849E-EE1CD55C2CC9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54" y="1447800"/>
            <a:ext cx="4783080" cy="3489325"/>
          </a:xfrm>
        </p:spPr>
      </p:pic>
      <p:pic>
        <p:nvPicPr>
          <p:cNvPr id="10" name="Объект 9" descr="Изображение выглядит как стена, внутренний, стол, животное&#10;&#10;Автоматически созданное описание">
            <a:extLst>
              <a:ext uri="{FF2B5EF4-FFF2-40B4-BE49-F238E27FC236}">
                <a16:creationId xmlns="" xmlns:a16="http://schemas.microsoft.com/office/drawing/2014/main" id="{CAEDBF29-68D7-4214-8C90-666ABAE03E8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151" y="1447800"/>
            <a:ext cx="4437172" cy="3489325"/>
          </a:xfrm>
        </p:spPr>
      </p:pic>
    </p:spTree>
    <p:extLst>
      <p:ext uri="{BB962C8B-B14F-4D97-AF65-F5344CB8AC3E}">
        <p14:creationId xmlns:p14="http://schemas.microsoft.com/office/powerpoint/2010/main" val="129793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386" y="4983480"/>
            <a:ext cx="10908998" cy="6777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400" dirty="0" smtClean="0">
                <a:solidFill>
                  <a:srgbClr val="7030A0"/>
                </a:solidFill>
              </a:rPr>
              <a:t>Воспитание</a:t>
            </a:r>
            <a:r>
              <a:rPr lang="ru-RU" sz="1400" b="0" dirty="0" smtClean="0">
                <a:solidFill>
                  <a:srgbClr val="7030A0"/>
                </a:solidFill>
              </a:rPr>
              <a:t> </a:t>
            </a:r>
            <a:r>
              <a:rPr lang="ru-RU" sz="1400" dirty="0" smtClean="0">
                <a:solidFill>
                  <a:srgbClr val="7030A0"/>
                </a:solidFill>
              </a:rPr>
              <a:t>патриотизма</a:t>
            </a:r>
            <a:r>
              <a:rPr lang="ru-RU" sz="1400" b="0" dirty="0" smtClean="0">
                <a:solidFill>
                  <a:srgbClr val="7030A0"/>
                </a:solidFill>
              </a:rPr>
              <a:t> и гражданских чувств у маленьких россиян – задача государственных образовательных учреждений нашей страны. В школьных и дошкольных образовательных программах </a:t>
            </a:r>
            <a:r>
              <a:rPr lang="ru-RU" sz="1400" dirty="0" smtClean="0">
                <a:solidFill>
                  <a:srgbClr val="7030A0"/>
                </a:solidFill>
              </a:rPr>
              <a:t>патриотизм</a:t>
            </a:r>
            <a:r>
              <a:rPr lang="ru-RU" sz="1400" b="0" dirty="0" smtClean="0">
                <a:solidFill>
                  <a:srgbClr val="7030A0"/>
                </a:solidFill>
              </a:rPr>
              <a:t> проходит жирной красной линией, как основное направление </a:t>
            </a:r>
            <a:r>
              <a:rPr lang="ru-RU" sz="1400" dirty="0" smtClean="0">
                <a:solidFill>
                  <a:srgbClr val="7030A0"/>
                </a:solidFill>
              </a:rPr>
              <a:t>духовно</a:t>
            </a:r>
            <a:r>
              <a:rPr lang="ru-RU" sz="1400" b="0" dirty="0" smtClean="0">
                <a:solidFill>
                  <a:srgbClr val="7030A0"/>
                </a:solidFill>
              </a:rPr>
              <a:t>-</a:t>
            </a:r>
            <a:r>
              <a:rPr lang="ru-RU" sz="1400" dirty="0" smtClean="0">
                <a:solidFill>
                  <a:srgbClr val="7030A0"/>
                </a:solidFill>
              </a:rPr>
              <a:t>нравственного</a:t>
            </a:r>
            <a:r>
              <a:rPr lang="ru-RU" sz="1400" b="0" dirty="0" smtClean="0">
                <a:solidFill>
                  <a:srgbClr val="7030A0"/>
                </a:solidFill>
              </a:rPr>
              <a:t> </a:t>
            </a:r>
            <a:r>
              <a:rPr lang="ru-RU" sz="1400" dirty="0" smtClean="0">
                <a:solidFill>
                  <a:srgbClr val="7030A0"/>
                </a:solidFill>
              </a:rPr>
              <a:t>воспитания</a:t>
            </a:r>
            <a:r>
              <a:rPr lang="ru-RU" sz="1400" b="0" dirty="0" smtClean="0">
                <a:solidFill>
                  <a:srgbClr val="7030A0"/>
                </a:solidFill>
              </a:rPr>
              <a:t> юных граждан Российской Федерации</a:t>
            </a:r>
            <a:endParaRPr lang="ru-RU" sz="1400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9421" y="579438"/>
            <a:ext cx="10109527" cy="79216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Центр духовно-нравственного и патриотического воспитания</a:t>
            </a:r>
          </a:p>
          <a:p>
            <a:pPr algn="ctr"/>
            <a:endParaRPr lang="ru-RU" dirty="0"/>
          </a:p>
        </p:txBody>
      </p:sp>
      <p:pic>
        <p:nvPicPr>
          <p:cNvPr id="10" name="Содержимое 9" descr="IMG_3905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7462564" y="1412776"/>
            <a:ext cx="2326217" cy="3489325"/>
          </a:xfrm>
        </p:spPr>
      </p:pic>
      <p:pic>
        <p:nvPicPr>
          <p:cNvPr id="9" name="Содержимое 8" descr="IMG_3897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1413892" y="1484784"/>
            <a:ext cx="5233988" cy="3489325"/>
          </a:xfrm>
        </p:spPr>
      </p:pic>
    </p:spTree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46">
            <a:extLst>
              <a:ext uri="{FF2B5EF4-FFF2-40B4-BE49-F238E27FC236}">
                <a16:creationId xmlns="" xmlns:a16="http://schemas.microsoft.com/office/drawing/2014/main" id="{823AC064-BC96-4F32-8AE1-B2FD3875482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396778" y="280374"/>
            <a:ext cx="11435814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03F89B1-338D-4C39-A7E5-C36E65240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7329" y="433545"/>
            <a:ext cx="9141619" cy="61654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800" dirty="0" err="1">
                <a:solidFill>
                  <a:srgbClr val="FFFFFF"/>
                </a:solidFill>
              </a:rPr>
              <a:t>Активный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сектор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B87A7A8-BADC-4E89-AB97-5EDD5DBFC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5780" y="5661248"/>
            <a:ext cx="11377264" cy="936104"/>
          </a:xfr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algn="ctr"/>
            <a:r>
              <a:rPr lang="en-US" sz="2000" dirty="0" err="1">
                <a:solidFill>
                  <a:srgbClr val="7030A0"/>
                </a:solidFill>
              </a:rPr>
              <a:t>Центр</a:t>
            </a:r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конструирован</a:t>
            </a:r>
            <a:r>
              <a:rPr lang="ru-RU" sz="2000" dirty="0" smtClean="0">
                <a:solidFill>
                  <a:srgbClr val="7030A0"/>
                </a:solidFill>
              </a:rPr>
              <a:t>и</a:t>
            </a:r>
            <a:r>
              <a:rPr lang="en-US" sz="2000" dirty="0" smtClean="0">
                <a:solidFill>
                  <a:srgbClr val="7030A0"/>
                </a:solidFill>
              </a:rPr>
              <a:t>я</a:t>
            </a:r>
            <a:r>
              <a:rPr lang="ru-RU" sz="2000" dirty="0" smtClean="0">
                <a:solidFill>
                  <a:srgbClr val="7030A0"/>
                </a:solidFill>
              </a:rPr>
              <a:t> включает в </a:t>
            </a:r>
            <a:r>
              <a:rPr lang="ru-RU" sz="2000" dirty="0" err="1" smtClean="0">
                <a:solidFill>
                  <a:srgbClr val="7030A0"/>
                </a:solidFill>
              </a:rPr>
              <a:t>себя:столы,стулья,открытый</a:t>
            </a:r>
            <a:r>
              <a:rPr lang="ru-RU" sz="2000" dirty="0" smtClean="0">
                <a:solidFill>
                  <a:srgbClr val="7030A0"/>
                </a:solidFill>
              </a:rPr>
              <a:t> стеллаж для хранения материалов. </a:t>
            </a:r>
            <a:r>
              <a:rPr lang="ru-RU" sz="2000" dirty="0" err="1" smtClean="0">
                <a:solidFill>
                  <a:srgbClr val="7030A0"/>
                </a:solidFill>
              </a:rPr>
              <a:t>Материалы:наборы</a:t>
            </a:r>
            <a:r>
              <a:rPr lang="ru-RU" sz="2000" dirty="0" smtClean="0">
                <a:solidFill>
                  <a:srgbClr val="7030A0"/>
                </a:solidFill>
              </a:rPr>
              <a:t> конструкторов типа «</a:t>
            </a:r>
            <a:r>
              <a:rPr lang="ru-RU" sz="2000" dirty="0" err="1" smtClean="0">
                <a:solidFill>
                  <a:srgbClr val="7030A0"/>
                </a:solidFill>
              </a:rPr>
              <a:t>Lego</a:t>
            </a:r>
            <a:r>
              <a:rPr lang="ru-RU" sz="2000" dirty="0" smtClean="0">
                <a:solidFill>
                  <a:srgbClr val="7030A0"/>
                </a:solidFill>
              </a:rPr>
              <a:t>» (с человеческими фигурками).Наборы среднего и мелкого конструктора, имеющие основные детали: кубики, кирпичики, призмы, конусы. Другие настольные конструкторы: (деревянный, пластиковый и др.)</a:t>
            </a:r>
            <a:endParaRPr lang="en-US" sz="2000" dirty="0">
              <a:solidFill>
                <a:srgbClr val="7030A0"/>
              </a:solidFill>
            </a:endParaRPr>
          </a:p>
        </p:txBody>
      </p:sp>
      <p:pic>
        <p:nvPicPr>
          <p:cNvPr id="8" name="Объект 7" descr="Изображение выглядит как внутренний, стена, стол, игруш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1DB2761B-532F-45AE-A352-A21CE50FDA2C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49796" y="2276872"/>
            <a:ext cx="5235894" cy="3489325"/>
          </a:xfrm>
          <a:prstGeom prst="rect">
            <a:avLst/>
          </a:prstGeom>
        </p:spPr>
      </p:pic>
      <p:cxnSp>
        <p:nvCxnSpPr>
          <p:cNvPr id="54" name="Straight Connector 48">
            <a:extLst>
              <a:ext uri="{FF2B5EF4-FFF2-40B4-BE49-F238E27FC236}">
                <a16:creationId xmlns="" xmlns:a16="http://schemas.microsoft.com/office/drawing/2014/main" id="{7E7C77BC-7138-40B1-A15B-20F57A4946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2229497" y="1522292"/>
            <a:ext cx="7770376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0">
            <a:extLst>
              <a:ext uri="{FF2B5EF4-FFF2-40B4-BE49-F238E27FC236}">
                <a16:creationId xmlns="" xmlns:a16="http://schemas.microsoft.com/office/drawing/2014/main" id="{DB146403-F3D6-484B-B2ED-97F9565D03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114685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Содержимое 9" descr="IMG_398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6310436" y="2204864"/>
            <a:ext cx="5233988" cy="3489325"/>
          </a:xfrm>
        </p:spPr>
      </p:pic>
    </p:spTree>
    <p:extLst>
      <p:ext uri="{BB962C8B-B14F-4D97-AF65-F5344CB8AC3E}">
        <p14:creationId xmlns:p14="http://schemas.microsoft.com/office/powerpoint/2010/main" val="102693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стол, внутренний, стена, тарел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04617A67-F8BA-42D4-A437-3442785741E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2" r="5332"/>
          <a:stretch>
            <a:fillRect/>
          </a:stretch>
        </p:blipFill>
        <p:spPr>
          <a:xfrm>
            <a:off x="4510237" y="817357"/>
            <a:ext cx="6624736" cy="494366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49796" y="836712"/>
            <a:ext cx="3816424" cy="504056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tx1"/>
                </a:solidFill>
              </a:rPr>
              <a:t>3</a:t>
            </a:r>
            <a:r>
              <a:rPr lang="ru-RU" sz="2000" b="1" dirty="0">
                <a:solidFill>
                  <a:srgbClr val="7030A0"/>
                </a:solidFill>
              </a:rPr>
              <a:t>. Спокойный сектор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rgbClr val="7030A0"/>
                </a:solidFill>
              </a:rPr>
              <a:t>В спокойном секторе располагаются материалы: все для рисования, все для лепки, все для поделок и </a:t>
            </a:r>
            <a:r>
              <a:rPr lang="ru-RU" sz="2000" dirty="0" err="1" smtClean="0">
                <a:solidFill>
                  <a:srgbClr val="7030A0"/>
                </a:solidFill>
              </a:rPr>
              <a:t>апликации</a:t>
            </a:r>
            <a:r>
              <a:rPr lang="ru-RU" sz="2000" dirty="0" smtClean="0">
                <a:solidFill>
                  <a:srgbClr val="7030A0"/>
                </a:solidFill>
              </a:rPr>
              <a:t>.</a:t>
            </a:r>
            <a:r>
              <a:rPr lang="ru-RU" sz="2000" dirty="0">
                <a:solidFill>
                  <a:srgbClr val="7030A0"/>
                </a:solidFill>
              </a:rPr>
              <a:t/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/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/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/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/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/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/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/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/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/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/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/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400" dirty="0">
                <a:solidFill>
                  <a:srgbClr val="7030A0"/>
                </a:solidFill>
              </a:rPr>
              <a:t>Центр творчества</a:t>
            </a:r>
            <a:endParaRPr lang="en-US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3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1017848" y="5661249"/>
            <a:ext cx="10153128" cy="504056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творчества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495179" y="6156250"/>
            <a:ext cx="3312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</p:txBody>
      </p:sp>
      <p:pic>
        <p:nvPicPr>
          <p:cNvPr id="18" name="Рисунок 17" descr="Изображение выглядит как внутренний, стол, стена, книга&#10;&#10;Автоматически созданное описание">
            <a:extLst>
              <a:ext uri="{FF2B5EF4-FFF2-40B4-BE49-F238E27FC236}">
                <a16:creationId xmlns="" xmlns:a16="http://schemas.microsoft.com/office/drawing/2014/main" id="{E2BBC329-8B14-494B-B2D1-B93C06B490A1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3" r="26483"/>
          <a:stretch>
            <a:fillRect/>
          </a:stretch>
        </p:blipFill>
        <p:spPr>
          <a:xfrm>
            <a:off x="7750596" y="548680"/>
            <a:ext cx="3024336" cy="4736050"/>
          </a:xfrm>
        </p:spPr>
      </p:pic>
      <p:pic>
        <p:nvPicPr>
          <p:cNvPr id="26" name="Рисунок 25" descr="Изображение выглядит как внутренний, стена&#10;&#10;Автоматически созданное описание">
            <a:extLst>
              <a:ext uri="{FF2B5EF4-FFF2-40B4-BE49-F238E27FC236}">
                <a16:creationId xmlns="" xmlns:a16="http://schemas.microsoft.com/office/drawing/2014/main" id="{72782D8D-7F41-43B6-8536-9C84E791922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2" r="26492"/>
          <a:stretch>
            <a:fillRect/>
          </a:stretch>
        </p:blipFill>
        <p:spPr>
          <a:xfrm>
            <a:off x="909836" y="476672"/>
            <a:ext cx="2603748" cy="3846044"/>
          </a:xfrm>
        </p:spPr>
      </p:pic>
      <p:pic>
        <p:nvPicPr>
          <p:cNvPr id="34" name="Рисунок 33" descr="Изображение выглядит как еда, стол, внутренний, сидит&#10;&#10;Автоматически созданное описание">
            <a:extLst>
              <a:ext uri="{FF2B5EF4-FFF2-40B4-BE49-F238E27FC236}">
                <a16:creationId xmlns="" xmlns:a16="http://schemas.microsoft.com/office/drawing/2014/main" id="{8FA4791E-F798-44D2-B5DE-DD28AB1C5F84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8" r="20908"/>
          <a:stretch>
            <a:fillRect/>
          </a:stretch>
        </p:blipFill>
        <p:spPr>
          <a:xfrm>
            <a:off x="3790156" y="1196752"/>
            <a:ext cx="3739136" cy="4256173"/>
          </a:xfrm>
        </p:spPr>
      </p:pic>
    </p:spTree>
    <p:extLst>
      <p:ext uri="{BB962C8B-B14F-4D97-AF65-F5344CB8AC3E}">
        <p14:creationId xmlns:p14="http://schemas.microsoft.com/office/powerpoint/2010/main" val="90387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5820" y="4221088"/>
            <a:ext cx="4559930" cy="1051560"/>
          </a:xfrm>
        </p:spPr>
        <p:txBody>
          <a:bodyPr anchor="t">
            <a:normAutofit/>
          </a:bodyPr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Вид из центра группы на вход (правый угол)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8" name="Содержимое 7" descr="IMG_387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806380" y="764704"/>
            <a:ext cx="2784309" cy="4176464"/>
          </a:xfrm>
        </p:spPr>
      </p:pic>
      <p:pic>
        <p:nvPicPr>
          <p:cNvPr id="7" name="Содержимое 6" descr="IMG_3876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693812" y="836712"/>
            <a:ext cx="4644518" cy="3096345"/>
          </a:xfr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8686700" y="1556792"/>
            <a:ext cx="2831738" cy="835536"/>
          </a:xfrm>
          <a:prstGeom prst="rect">
            <a:avLst/>
          </a:prstGeom>
        </p:spPr>
        <p:txBody>
          <a:bodyPr vert="horz" anchor="t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Вид из центра группы на вход (левый угол)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Изображение выглядит как книга, внутренний, полка, стена&#10;&#10;Автоматически созданное описание">
            <a:extLst>
              <a:ext uri="{FF2B5EF4-FFF2-40B4-BE49-F238E27FC236}">
                <a16:creationId xmlns="" xmlns:a16="http://schemas.microsoft.com/office/drawing/2014/main" id="{4E508818-6B58-4B9B-AF70-817BEC7247F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6" r="16376"/>
          <a:stretch>
            <a:fillRect/>
          </a:stretch>
        </p:blipFill>
        <p:spPr>
          <a:xfrm>
            <a:off x="693812" y="548680"/>
            <a:ext cx="5140125" cy="5095652"/>
          </a:xfrm>
        </p:spPr>
      </p:pic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603550" y="6148388"/>
            <a:ext cx="10315398" cy="520972"/>
          </a:xfrm>
        </p:spPr>
        <p:txBody>
          <a:bodyPr>
            <a:normAutofit/>
          </a:bodyPr>
          <a:lstStyle/>
          <a:p>
            <a:r>
              <a:rPr lang="ru-RU" sz="2000" dirty="0"/>
              <a:t>Уголок знакомства с книгой</a:t>
            </a:r>
          </a:p>
        </p:txBody>
      </p:sp>
      <p:pic>
        <p:nvPicPr>
          <p:cNvPr id="17" name="Рисунок 16" descr="Изображение выглядит как внутренний, стена, стол, сидит&#10;&#10;Автоматически созданное описание">
            <a:extLst>
              <a:ext uri="{FF2B5EF4-FFF2-40B4-BE49-F238E27FC236}">
                <a16:creationId xmlns="" xmlns:a16="http://schemas.microsoft.com/office/drawing/2014/main" id="{8DC3FDE4-9FC8-41BF-9066-6DA2B6DBDCA2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6" r="16376"/>
          <a:stretch>
            <a:fillRect/>
          </a:stretch>
        </p:blipFill>
        <p:spPr>
          <a:xfrm>
            <a:off x="6166420" y="548680"/>
            <a:ext cx="5168373" cy="5123656"/>
          </a:xfrm>
        </p:spPr>
      </p:pic>
    </p:spTree>
    <p:extLst>
      <p:ext uri="{BB962C8B-B14F-4D97-AF65-F5344CB8AC3E}">
        <p14:creationId xmlns:p14="http://schemas.microsoft.com/office/powerpoint/2010/main" val="33434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Уголок уединения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algn="just"/>
            <a:r>
              <a:rPr lang="ru-RU" dirty="0" smtClean="0">
                <a:solidFill>
                  <a:srgbClr val="7030A0"/>
                </a:solidFill>
              </a:rPr>
              <a:t>В спальне есть небольшой домик, который напоминает норку, в которой ребенок сможет переждать свой стресс, неприятные эмоции, расслабиться, а затем снова пойти навстречу коллективу.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Содержимое 4" descr="IMG_394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061964" y="548680"/>
            <a:ext cx="3500007" cy="5250011"/>
          </a:xfrm>
        </p:spPr>
      </p:pic>
    </p:spTree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Уголок работы с родителями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algn="just"/>
            <a:r>
              <a:rPr lang="ru-RU" dirty="0" smtClean="0">
                <a:solidFill>
                  <a:srgbClr val="7030A0"/>
                </a:solidFill>
              </a:rPr>
              <a:t>Родительский </a:t>
            </a:r>
            <a:r>
              <a:rPr lang="ru-RU" b="1" dirty="0" smtClean="0">
                <a:solidFill>
                  <a:srgbClr val="7030A0"/>
                </a:solidFill>
              </a:rPr>
              <a:t>уголок</a:t>
            </a:r>
            <a:r>
              <a:rPr lang="ru-RU" dirty="0" smtClean="0">
                <a:solidFill>
                  <a:srgbClr val="7030A0"/>
                </a:solidFill>
              </a:rPr>
              <a:t> в детском саду – это один из способов своеобразного общения </a:t>
            </a:r>
            <a:r>
              <a:rPr lang="ru-RU" b="1" dirty="0" smtClean="0">
                <a:solidFill>
                  <a:srgbClr val="7030A0"/>
                </a:solidFill>
              </a:rPr>
              <a:t>с</a:t>
            </a:r>
            <a:r>
              <a:rPr lang="ru-RU" dirty="0" smtClean="0">
                <a:solidFill>
                  <a:srgbClr val="7030A0"/>
                </a:solidFill>
              </a:rPr>
              <a:t> </a:t>
            </a:r>
            <a:r>
              <a:rPr lang="ru-RU" b="1" dirty="0" smtClean="0">
                <a:solidFill>
                  <a:srgbClr val="7030A0"/>
                </a:solidFill>
              </a:rPr>
              <a:t>родителями</a:t>
            </a:r>
            <a:r>
              <a:rPr lang="ru-RU" dirty="0" smtClean="0">
                <a:solidFill>
                  <a:srgbClr val="7030A0"/>
                </a:solidFill>
              </a:rPr>
              <a:t>. Содержание </a:t>
            </a:r>
            <a:r>
              <a:rPr lang="ru-RU" b="1" dirty="0" smtClean="0">
                <a:solidFill>
                  <a:srgbClr val="7030A0"/>
                </a:solidFill>
              </a:rPr>
              <a:t>уголка</a:t>
            </a:r>
            <a:r>
              <a:rPr lang="ru-RU" dirty="0" smtClean="0">
                <a:solidFill>
                  <a:srgbClr val="7030A0"/>
                </a:solidFill>
              </a:rPr>
              <a:t> для </a:t>
            </a:r>
            <a:r>
              <a:rPr lang="ru-RU" b="1" dirty="0" smtClean="0">
                <a:solidFill>
                  <a:srgbClr val="7030A0"/>
                </a:solidFill>
              </a:rPr>
              <a:t>родителей</a:t>
            </a:r>
            <a:r>
              <a:rPr lang="ru-RU" dirty="0" smtClean="0">
                <a:solidFill>
                  <a:srgbClr val="7030A0"/>
                </a:solidFill>
              </a:rPr>
              <a:t>: доска объявлений, режим дня группы, расписание </a:t>
            </a:r>
            <a:r>
              <a:rPr lang="ru-RU" dirty="0" err="1" smtClean="0">
                <a:solidFill>
                  <a:srgbClr val="7030A0"/>
                </a:solidFill>
              </a:rPr>
              <a:t>НОД</a:t>
            </a:r>
            <a:r>
              <a:rPr lang="ru-RU" dirty="0" smtClean="0">
                <a:solidFill>
                  <a:srgbClr val="7030A0"/>
                </a:solidFill>
              </a:rPr>
              <a:t>, ежедневное меню, полезные статьи и советы для </a:t>
            </a:r>
            <a:r>
              <a:rPr lang="ru-RU" b="1" dirty="0" smtClean="0">
                <a:solidFill>
                  <a:srgbClr val="7030A0"/>
                </a:solidFill>
              </a:rPr>
              <a:t>родителей</a:t>
            </a:r>
            <a:r>
              <a:rPr lang="ru-RU" dirty="0" smtClean="0">
                <a:solidFill>
                  <a:srgbClr val="7030A0"/>
                </a:solidFill>
              </a:rPr>
              <a:t>, советы доктора, рекомендации </a:t>
            </a:r>
            <a:r>
              <a:rPr lang="ru-RU" b="1" dirty="0" smtClean="0">
                <a:solidFill>
                  <a:srgbClr val="7030A0"/>
                </a:solidFill>
              </a:rPr>
              <a:t>родителям</a:t>
            </a:r>
            <a:r>
              <a:rPr lang="ru-RU" dirty="0" smtClean="0">
                <a:solidFill>
                  <a:srgbClr val="7030A0"/>
                </a:solidFill>
              </a:rPr>
              <a:t> по изучению материала недели; папки передвижные, а также выставочный стенд с </a:t>
            </a:r>
            <a:r>
              <a:rPr lang="ru-RU" b="1" dirty="0" smtClean="0">
                <a:solidFill>
                  <a:srgbClr val="7030A0"/>
                </a:solidFill>
              </a:rPr>
              <a:t>работами</a:t>
            </a:r>
            <a:r>
              <a:rPr lang="ru-RU" dirty="0" smtClean="0">
                <a:solidFill>
                  <a:srgbClr val="7030A0"/>
                </a:solidFill>
              </a:rPr>
              <a:t> детей 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Содержимое 4" descr="IMG_399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93812" y="620688"/>
            <a:ext cx="6167437" cy="4111625"/>
          </a:xfrm>
        </p:spPr>
      </p:pic>
      <p:pic>
        <p:nvPicPr>
          <p:cNvPr id="6" name="Содержимое 7" descr="IMG_4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3812" y="4149080"/>
            <a:ext cx="2487711" cy="1658474"/>
          </a:xfrm>
          <a:prstGeom prst="rect">
            <a:avLst/>
          </a:prstGeom>
        </p:spPr>
      </p:pic>
      <p:pic>
        <p:nvPicPr>
          <p:cNvPr id="7" name="Содержимое 9" descr="IMG_40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98068" y="3933056"/>
            <a:ext cx="2268252" cy="1512168"/>
          </a:xfrm>
          <a:prstGeom prst="rect">
            <a:avLst/>
          </a:prstGeom>
        </p:spPr>
      </p:pic>
      <p:pic>
        <p:nvPicPr>
          <p:cNvPr id="8" name="Содержимое 12" descr="IMG_40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58308" y="3212976"/>
            <a:ext cx="1738759" cy="2608139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8760" y="629267"/>
            <a:ext cx="9406092" cy="6394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1600" b="1" dirty="0">
                <a:solidFill>
                  <a:schemeClr val="tx1"/>
                </a:solidFill>
              </a:rPr>
              <a:t>1. </a:t>
            </a:r>
            <a:r>
              <a:rPr lang="en-US" sz="1600" b="1" dirty="0" err="1">
                <a:solidFill>
                  <a:schemeClr val="tx1"/>
                </a:solidFill>
              </a:rPr>
              <a:t>Рабочий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сектор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70676" y="1340768"/>
            <a:ext cx="2858427" cy="4464496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Помещение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используется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игровая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комната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,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включает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всебя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«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», «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«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Спокойный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 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Модули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практически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полностью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обеспечивают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познавательную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исследовательскую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творческую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активность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всех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воспитанников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3429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pic>
        <p:nvPicPr>
          <p:cNvPr id="6" name="Рисунок 5" descr="IMG_3887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2753" b="2753"/>
          <a:stretch>
            <a:fillRect/>
          </a:stretch>
        </p:blipFill>
        <p:spPr>
          <a:xfrm>
            <a:off x="693812" y="1196752"/>
            <a:ext cx="3302349" cy="4680743"/>
          </a:xfrm>
        </p:spPr>
      </p:pic>
      <p:pic>
        <p:nvPicPr>
          <p:cNvPr id="9" name="Рисунок 8" descr="IMG_3888.JPG"/>
          <p:cNvPicPr>
            <a:picLocks noGrp="1" noChangeAspect="1"/>
          </p:cNvPicPr>
          <p:nvPr>
            <p:ph type="pic" idx="1"/>
          </p:nvPr>
        </p:nvPicPr>
        <p:blipFill>
          <a:blip r:embed="rId4" cstate="print"/>
          <a:srcRect l="390" r="390"/>
          <a:stretch>
            <a:fillRect/>
          </a:stretch>
        </p:blipFill>
        <p:spPr>
          <a:xfrm>
            <a:off x="4438650" y="1196975"/>
            <a:ext cx="3095625" cy="4679950"/>
          </a:xfrm>
        </p:spPr>
      </p:pic>
    </p:spTree>
    <p:extLst>
      <p:ext uri="{BB962C8B-B14F-4D97-AF65-F5344CB8AC3E}">
        <p14:creationId xmlns:p14="http://schemas.microsoft.com/office/powerpoint/2010/main" val="138967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76672"/>
            <a:ext cx="4060501" cy="3600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15" name="Рисунок 14" descr="IMG_3889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6046" r="26046"/>
          <a:stretch>
            <a:fillRect/>
          </a:stretch>
        </p:blipFill>
        <p:spPr>
          <a:xfrm>
            <a:off x="1413892" y="1052736"/>
            <a:ext cx="4343177" cy="4757189"/>
          </a:xfrm>
        </p:spPr>
      </p:pic>
      <p:pic>
        <p:nvPicPr>
          <p:cNvPr id="17" name="Рисунок 16" descr="Изображение выглядит как внутренний, стена, стол, игруш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C4743E15-920C-4798-9493-1150B12B913B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8" r="24278"/>
          <a:stretch>
            <a:fillRect/>
          </a:stretch>
        </p:blipFill>
        <p:spPr>
          <a:xfrm>
            <a:off x="6958508" y="908720"/>
            <a:ext cx="3357240" cy="4896296"/>
          </a:xfrm>
        </p:spPr>
      </p:pic>
    </p:spTree>
    <p:extLst>
      <p:ext uri="{BB962C8B-B14F-4D97-AF65-F5344CB8AC3E}">
        <p14:creationId xmlns:p14="http://schemas.microsoft.com/office/powerpoint/2010/main" val="369464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6" name="Рисунок 5" descr="Изображение выглядит как внутренний, стена, монитор, шкафчик&#10;&#10;Автоматически созданное описание">
            <a:extLst>
              <a:ext uri="{FF2B5EF4-FFF2-40B4-BE49-F238E27FC236}">
                <a16:creationId xmlns="" xmlns:a16="http://schemas.microsoft.com/office/drawing/2014/main" id="{DDE78A07-6C80-4604-BB74-A728A3C0B42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" r="2716"/>
          <a:stretch>
            <a:fillRect/>
          </a:stretch>
        </p:blipFill>
        <p:spPr>
          <a:xfrm rot="16200000">
            <a:off x="525723" y="1508856"/>
            <a:ext cx="5044331" cy="3556026"/>
          </a:xfrm>
        </p:spPr>
      </p:pic>
      <p:pic>
        <p:nvPicPr>
          <p:cNvPr id="16" name="Рисунок 15" descr="IMG_3951.JPG"/>
          <p:cNvPicPr>
            <a:picLocks noGrp="1" noChangeAspect="1"/>
          </p:cNvPicPr>
          <p:nvPr>
            <p:ph type="pic" idx="13"/>
          </p:nvPr>
        </p:nvPicPr>
        <p:blipFill>
          <a:blip r:embed="rId4" cstate="print"/>
          <a:srcRect l="9517" r="9517"/>
          <a:stretch>
            <a:fillRect/>
          </a:stretch>
        </p:blipFill>
        <p:spPr>
          <a:xfrm>
            <a:off x="5101444" y="836713"/>
            <a:ext cx="6034247" cy="4968552"/>
          </a:xfrm>
        </p:spPr>
      </p:pic>
    </p:spTree>
    <p:extLst>
      <p:ext uri="{BB962C8B-B14F-4D97-AF65-F5344CB8AC3E}">
        <p14:creationId xmlns:p14="http://schemas.microsoft.com/office/powerpoint/2010/main" val="74733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97868" y="5733257"/>
            <a:ext cx="9073008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b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(методическая литература педагога)</a:t>
            </a: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11" name="Рисунок 10" descr="IMG_3945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16656" r="16656"/>
          <a:stretch>
            <a:fillRect/>
          </a:stretch>
        </p:blipFill>
        <p:spPr>
          <a:xfrm>
            <a:off x="6382142" y="549275"/>
            <a:ext cx="5041508" cy="5039965"/>
          </a:xfrm>
        </p:spPr>
      </p:pic>
      <p:pic>
        <p:nvPicPr>
          <p:cNvPr id="9" name="Рисунок 8" descr="IMG_3944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14756" r="14756"/>
          <a:stretch>
            <a:fillRect/>
          </a:stretch>
        </p:blipFill>
        <p:spPr>
          <a:xfrm>
            <a:off x="693738" y="549275"/>
            <a:ext cx="5329237" cy="5040313"/>
          </a:xfrm>
        </p:spPr>
      </p:pic>
    </p:spTree>
    <p:extLst>
      <p:ext uri="{BB962C8B-B14F-4D97-AF65-F5344CB8AC3E}">
        <p14:creationId xmlns:p14="http://schemas.microsoft.com/office/powerpoint/2010/main" val="266446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книга, полка, внутренний, наполненный&#10;&#10;Автоматически созданное описание">
            <a:extLst>
              <a:ext uri="{FF2B5EF4-FFF2-40B4-BE49-F238E27FC236}">
                <a16:creationId xmlns="" xmlns:a16="http://schemas.microsoft.com/office/drawing/2014/main" id="{B48C091C-9C57-44A1-B1A2-1F168531AD0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887148" y="548681"/>
            <a:ext cx="3708022" cy="5256584"/>
          </a:xfrm>
        </p:spPr>
      </p:pic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06D2844D-B1D1-4B4A-A706-67CFDBD93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4798268" y="2204863"/>
            <a:ext cx="2376264" cy="2376263"/>
          </a:xfrm>
        </p:spPr>
        <p:txBody>
          <a:bodyPr>
            <a:normAutofit/>
          </a:bodyPr>
          <a:lstStyle/>
          <a:p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>Хранение методической литературы и наглядного материала</a:t>
            </a:r>
          </a:p>
        </p:txBody>
      </p:sp>
      <p:pic>
        <p:nvPicPr>
          <p:cNvPr id="9" name="Рисунок 8" descr="Изображение выглядит как внутренний&#10;&#10;Автоматически созданное описание">
            <a:extLst>
              <a:ext uri="{FF2B5EF4-FFF2-40B4-BE49-F238E27FC236}">
                <a16:creationId xmlns="" xmlns:a16="http://schemas.microsoft.com/office/drawing/2014/main" id="{07C5876F-82C9-47EE-AD39-8D9352043637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7487326" y="548681"/>
            <a:ext cx="3606433" cy="5112568"/>
          </a:xfrm>
        </p:spPr>
      </p:pic>
    </p:spTree>
    <p:extLst>
      <p:ext uri="{BB962C8B-B14F-4D97-AF65-F5344CB8AC3E}">
        <p14:creationId xmlns:p14="http://schemas.microsoft.com/office/powerpoint/2010/main" val="82205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06D2844D-B1D1-4B4A-A706-67CFDBD93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4798268" y="2204863"/>
            <a:ext cx="2376264" cy="2376263"/>
          </a:xfrm>
        </p:spPr>
        <p:txBody>
          <a:bodyPr>
            <a:normAutofit/>
          </a:bodyPr>
          <a:lstStyle/>
          <a:p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>Хранение методической литературы и наглядного материала</a:t>
            </a:r>
          </a:p>
        </p:txBody>
      </p:sp>
      <p:pic>
        <p:nvPicPr>
          <p:cNvPr id="8" name="Рисунок 7" descr="IMG_3937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4475" r="24475"/>
          <a:stretch>
            <a:fillRect/>
          </a:stretch>
        </p:blipFill>
        <p:spPr>
          <a:xfrm>
            <a:off x="765175" y="620713"/>
            <a:ext cx="3889077" cy="4608512"/>
          </a:xfrm>
        </p:spPr>
      </p:pic>
      <p:pic>
        <p:nvPicPr>
          <p:cNvPr id="10" name="Рисунок 9" descr="IMG_3939.JPG"/>
          <p:cNvPicPr>
            <a:picLocks noGrp="1" noChangeAspect="1"/>
          </p:cNvPicPr>
          <p:nvPr>
            <p:ph type="pic" idx="10"/>
          </p:nvPr>
        </p:nvPicPr>
        <p:blipFill>
          <a:blip r:embed="rId3" cstate="print"/>
          <a:srcRect l="22309" r="22309"/>
          <a:stretch>
            <a:fillRect/>
          </a:stretch>
        </p:blipFill>
        <p:spPr>
          <a:xfrm>
            <a:off x="7246938" y="620713"/>
            <a:ext cx="3887787" cy="4679950"/>
          </a:xfrm>
        </p:spPr>
      </p:pic>
      <p:pic>
        <p:nvPicPr>
          <p:cNvPr id="11" name="Рисунок 10" descr="IMG_3937.JPG"/>
          <p:cNvPicPr>
            <a:picLocks noChangeAspect="1"/>
          </p:cNvPicPr>
          <p:nvPr/>
        </p:nvPicPr>
        <p:blipFill>
          <a:blip r:embed="rId2" cstate="print"/>
          <a:srcRect l="24475" r="24475"/>
          <a:stretch>
            <a:fillRect/>
          </a:stretch>
        </p:blipFill>
        <p:spPr>
          <a:xfrm>
            <a:off x="917575" y="773113"/>
            <a:ext cx="3889077" cy="460851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82205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0</TotalTime>
  <Words>472</Words>
  <Application>Microsoft Office PowerPoint</Application>
  <PresentationFormat>Произвольный</PresentationFormat>
  <Paragraphs>71</Paragraphs>
  <Slides>32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Arial</vt:lpstr>
      <vt:lpstr>Cambria</vt:lpstr>
      <vt:lpstr>Verdana</vt:lpstr>
      <vt:lpstr>Wingdings</vt:lpstr>
      <vt:lpstr>Wingdings 2</vt:lpstr>
      <vt:lpstr>Аспект</vt:lpstr>
      <vt:lpstr>Вторая младшая группа №11, 3-4 года  Тема:«Наш любимый детский сад»  </vt:lpstr>
      <vt:lpstr>Верхняя левая точка                                Верхняя правая точка</vt:lpstr>
      <vt:lpstr>Вид из центра группы на вход (правый угол)</vt:lpstr>
      <vt:lpstr>1. Рабочий сектор </vt:lpstr>
      <vt:lpstr>Презентация PowerPoint</vt:lpstr>
      <vt:lpstr>Презентация PowerPoint</vt:lpstr>
      <vt:lpstr>1.6. Рабочий сектор  (методическая литература педагога)</vt:lpstr>
      <vt:lpstr>Хранение методической литературы и наглядного материала</vt:lpstr>
      <vt:lpstr>Хранение методической литературы и наглядного материала</vt:lpstr>
      <vt:lpstr>Хранение методической литературы и наглядного материала</vt:lpstr>
      <vt:lpstr>Хранение методической литературы и наглядного материала</vt:lpstr>
      <vt:lpstr>Хранение методической литературы и наглядного материала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Центр физкультуры и спорта</vt:lpstr>
      <vt:lpstr>Презентация PowerPoint</vt:lpstr>
      <vt:lpstr>Оборудование для центра мелкой моторики: столы, стулья, открытый стеллаж для хранения материалов . Игры: «собери бусы»,детская мозаика. Игрушки с действиями: нанизывающиеся (башенки, пирамидки, бусы и др.) навинчивающиеся ,ввинчивающиеся ,вкладыши.</vt:lpstr>
      <vt:lpstr>Центр для сюжетно-ролевых игр включает в себя: куклы младенцы и аксессуары для них (одеяльце, соска, бутылочки и пр.),куклы в одежде (мальчик и девочка), кукольная мебель, соразмерная росту ребенка: столик со стульями, плита, холодильник, кровать для куклы, шкафчик. Дополнительно: коляски,одежда для кукол (для зимы и для лета), кукольная посуда (кастрюли и сковородки, тарелки, чашки, ложки и прочее), игрушечная еда, наборы и аксессуары для игр в профессию: «Доктор» «Парикмахер», «Повар», «Продавец»,«Солдат» ,«Моряк».</vt:lpstr>
      <vt:lpstr>Активный сектор</vt:lpstr>
      <vt:lpstr>Воспитание патриотизма и гражданских чувств у маленьких россиян – задача государственных образовательных учреждений нашей страны. В школьных и дошкольных образовательных программах патриотизм проходит жирной красной линией, как основное направление духовно-нравственного воспитания юных граждан Российской Федерации</vt:lpstr>
      <vt:lpstr>Активный сектор</vt:lpstr>
      <vt:lpstr>3. Спокойный сектор В спокойном секторе располагаются материалы: все для рисования, все для лепки, все для поделок и апликации.            Центр творчества</vt:lpstr>
      <vt:lpstr>Презентация PowerPoint</vt:lpstr>
      <vt:lpstr>Презентация PowerPoint</vt:lpstr>
      <vt:lpstr>Уголок уединения</vt:lpstr>
      <vt:lpstr>Уголок работы с родителями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2019-09-25T02:11:46Z</dcterms:created>
  <dcterms:modified xsi:type="dcterms:W3CDTF">2020-10-27T08:21:02Z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1908050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S9.0.1</vt:lpwstr>
  </property>
</Properties>
</file>