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18" r:id="rId2"/>
  </p:sldMasterIdLst>
  <p:notesMasterIdLst>
    <p:notesMasterId r:id="rId25"/>
  </p:notesMasterIdLst>
  <p:handoutMasterIdLst>
    <p:handoutMasterId r:id="rId26"/>
  </p:handoutMasterIdLst>
  <p:sldIdLst>
    <p:sldId id="265" r:id="rId3"/>
    <p:sldId id="283" r:id="rId4"/>
    <p:sldId id="301" r:id="rId5"/>
    <p:sldId id="309" r:id="rId6"/>
    <p:sldId id="284" r:id="rId7"/>
    <p:sldId id="285" r:id="rId8"/>
    <p:sldId id="286" r:id="rId9"/>
    <p:sldId id="287" r:id="rId10"/>
    <p:sldId id="310" r:id="rId11"/>
    <p:sldId id="308" r:id="rId12"/>
    <p:sldId id="288" r:id="rId13"/>
    <p:sldId id="311" r:id="rId14"/>
    <p:sldId id="290" r:id="rId15"/>
    <p:sldId id="291" r:id="rId16"/>
    <p:sldId id="292" r:id="rId17"/>
    <p:sldId id="293" r:id="rId18"/>
    <p:sldId id="306" r:id="rId19"/>
    <p:sldId id="312" r:id="rId20"/>
    <p:sldId id="299" r:id="rId21"/>
    <p:sldId id="300" r:id="rId22"/>
    <p:sldId id="303" r:id="rId23"/>
    <p:sldId id="304" r:id="rId24"/>
  </p:sldIdLst>
  <p:sldSz cx="12188825" cy="6858000"/>
  <p:notesSz cx="9309100" cy="7023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Раздел по умолчанию" id="{2912EAC1-7E8C-401B-A66B-3B4E486022B7}">
          <p14:sldIdLst>
            <p14:sldId id="265"/>
            <p14:sldId id="283"/>
            <p14:sldId id="301"/>
            <p14:sldId id="284"/>
            <p14:sldId id="285"/>
            <p14:sldId id="286"/>
            <p14:sldId id="287"/>
            <p14:sldId id="308"/>
            <p14:sldId id="288"/>
            <p14:sldId id="290"/>
            <p14:sldId id="291"/>
            <p14:sldId id="292"/>
            <p14:sldId id="293"/>
            <p14:sldId id="306"/>
            <p14:sldId id="307"/>
            <p14:sldId id="296"/>
            <p14:sldId id="298"/>
            <p14:sldId id="299"/>
            <p14:sldId id="300"/>
            <p14:sldId id="303"/>
            <p14:sldId id="304"/>
            <p14:sldId id="305"/>
          </p14:sldIdLst>
        </p14:section>
        <p14:section name="Раздел без заголовка" id="{EFDDF50C-AD5A-4B1F-98F3-724910AB5C93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orient="horz" pos="3936">
          <p15:clr>
            <a:srgbClr val="A4A3A4"/>
          </p15:clr>
        </p15:guide>
        <p15:guide id="3" orient="horz" pos="1152">
          <p15:clr>
            <a:srgbClr val="A4A3A4"/>
          </p15:clr>
        </p15:guide>
        <p15:guide id="4" orient="horz" pos="2544">
          <p15:clr>
            <a:srgbClr val="A4A3A4"/>
          </p15:clr>
        </p15:guide>
        <p15:guide id="5" orient="horz" pos="1008">
          <p15:clr>
            <a:srgbClr val="A4A3A4"/>
          </p15:clr>
        </p15:guide>
        <p15:guide id="6" orient="horz" pos="384">
          <p15:clr>
            <a:srgbClr val="A4A3A4"/>
          </p15:clr>
        </p15:guide>
        <p15:guide id="7" orient="horz" pos="3312">
          <p15:clr>
            <a:srgbClr val="A4A3A4"/>
          </p15:clr>
        </p15:guide>
        <p15:guide id="8" pos="3839">
          <p15:clr>
            <a:srgbClr val="A4A3A4"/>
          </p15:clr>
        </p15:guide>
        <p15:guide id="9" pos="959">
          <p15:clr>
            <a:srgbClr val="A4A3A4"/>
          </p15:clr>
        </p15:guide>
        <p15:guide id="10" pos="6719">
          <p15:clr>
            <a:srgbClr val="A4A3A4"/>
          </p15:clr>
        </p15:guide>
        <p15:guide id="11" pos="527">
          <p15:clr>
            <a:srgbClr val="A4A3A4"/>
          </p15:clr>
        </p15:guide>
        <p15:guide id="12" pos="7151">
          <p15:clr>
            <a:srgbClr val="A4A3A4"/>
          </p15:clr>
        </p15:guide>
        <p15:guide id="13" pos="4127">
          <p15:clr>
            <a:srgbClr val="A4A3A4"/>
          </p15:clr>
        </p15:guide>
        <p15:guide id="14" pos="4415">
          <p15:clr>
            <a:srgbClr val="A4A3A4"/>
          </p15:clr>
        </p15:guide>
        <p15:guide id="15" pos="2687">
          <p15:clr>
            <a:srgbClr val="A4A3A4"/>
          </p15:clr>
        </p15:guide>
        <p15:guide id="16" pos="383">
          <p15:clr>
            <a:srgbClr val="A4A3A4"/>
          </p15:clr>
        </p15:guide>
        <p15:guide id="17" pos="7295">
          <p15:clr>
            <a:srgbClr val="A4A3A4"/>
          </p15:clr>
        </p15:guide>
        <p15:guide id="18" pos="5327">
          <p15:clr>
            <a:srgbClr val="A4A3A4"/>
          </p15:clr>
        </p15:guide>
        <p15:guide id="19" pos="381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212">
          <p15:clr>
            <a:srgbClr val="A4A3A4"/>
          </p15:clr>
        </p15:guide>
        <p15:guide id="2" pos="293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29" autoAdjust="0"/>
  </p:normalViewPr>
  <p:slideViewPr>
    <p:cSldViewPr showGuides="1">
      <p:cViewPr varScale="1">
        <p:scale>
          <a:sx n="87" d="100"/>
          <a:sy n="87" d="100"/>
        </p:scale>
        <p:origin x="-606" y="-90"/>
      </p:cViewPr>
      <p:guideLst>
        <p:guide orient="horz" pos="2160"/>
        <p:guide orient="horz" pos="3929"/>
        <p:guide orient="horz" pos="1162"/>
        <p:guide orient="horz" pos="2544"/>
        <p:guide orient="horz" pos="1008"/>
        <p:guide orient="horz" pos="391"/>
        <p:guide orient="horz" pos="3312"/>
        <p:guide pos="3839"/>
        <p:guide pos="959"/>
        <p:guide pos="6719"/>
        <p:guide pos="527"/>
        <p:guide pos="7150"/>
        <p:guide pos="4127"/>
        <p:guide pos="4429"/>
        <p:guide pos="2687"/>
        <p:guide pos="383"/>
        <p:guide pos="7286"/>
        <p:guide pos="5336"/>
        <p:guide pos="379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1734" y="72"/>
      </p:cViewPr>
      <p:guideLst>
        <p:guide orient="horz" pos="2212"/>
        <p:guide pos="2932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739FF845-BB4A-479D-8C06-522C1DBAB2F9}" type="datetimeFigureOut">
              <a:rPr lang="ru-RU"/>
              <a:pPr/>
              <a:t>17.09.2021</a:t>
            </a:fld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C4FD142E-5B44-489E-8F73-9E67242E680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19612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ru-RU"/>
              <a:pPr/>
              <a:t>17.09.2021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14575" y="527050"/>
            <a:ext cx="4679950" cy="26336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30910" y="3335972"/>
            <a:ext cx="7447280" cy="3160395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pPr algn="r" defTabSz="914400">
                <a:buNone/>
              </a:pPr>
              <a:t>1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27581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808922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373150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207503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96034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392185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922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54786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775896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058743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507267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389202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487953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2CC701-D80A-463B-8415-A85485312088}" type="slidenum">
              <a:rPr lang="en-US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81234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2" y="1122363"/>
            <a:ext cx="1036050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603" y="3602038"/>
            <a:ext cx="9141619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17.09.2021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29385794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17.09.2021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96918600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2629" y="365125"/>
            <a:ext cx="262821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7982" y="365125"/>
            <a:ext cx="7732286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17.09.2021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64925930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Вертикальное изображение титульного слай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/>
          <p:cNvSpPr>
            <a:spLocks noGrp="1"/>
          </p:cNvSpPr>
          <p:nvPr>
            <p:ph type="pic" sz="quarter" idx="10"/>
          </p:nvPr>
        </p:nvSpPr>
        <p:spPr>
          <a:xfrm>
            <a:off x="0" y="609600"/>
            <a:ext cx="70088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7237411" y="1600200"/>
            <a:ext cx="4343402" cy="3733800"/>
          </a:xfrm>
        </p:spPr>
        <p:txBody>
          <a:bodyPr anchor="t">
            <a:normAutofit/>
          </a:bodyPr>
          <a:lstStyle>
            <a:lvl1pPr>
              <a:lnSpc>
                <a:spcPct val="85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ru-RU" noProof="0" dirty="0"/>
              <a:t>Щелкните, чтобы ввести имя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37411" y="5562600"/>
            <a:ext cx="4343401" cy="762000"/>
          </a:xfrm>
        </p:spPr>
        <p:txBody>
          <a:bodyPr anchor="b">
            <a:norm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800" cap="none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  <a:endParaRPr lang="ru-RU" noProof="0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 hasCustomPrompt="1"/>
          </p:nvPr>
        </p:nvSpPr>
        <p:spPr>
          <a:xfrm>
            <a:off x="7237411" y="533400"/>
            <a:ext cx="4343402" cy="838200"/>
          </a:xfrm>
        </p:spPr>
        <p:txBody>
          <a:bodyPr anchor="ctr"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4800" b="0" baseline="0">
                <a:solidFill>
                  <a:schemeClr val="accent2"/>
                </a:solidFill>
              </a:defRPr>
            </a:lvl1pPr>
            <a:lvl2pPr marL="0" indent="0" algn="r">
              <a:buNone/>
              <a:defRPr sz="5400" b="0" baseline="0">
                <a:solidFill>
                  <a:schemeClr val="bg1"/>
                </a:solidFill>
              </a:defRPr>
            </a:lvl2pPr>
            <a:lvl3pPr marL="0" indent="0" algn="r">
              <a:buNone/>
              <a:defRPr sz="5400" b="0" baseline="0">
                <a:solidFill>
                  <a:schemeClr val="bg1"/>
                </a:solidFill>
              </a:defRPr>
            </a:lvl3pPr>
            <a:lvl4pPr marL="0" indent="0" algn="r">
              <a:buNone/>
              <a:defRPr sz="5400" b="0" baseline="0">
                <a:solidFill>
                  <a:schemeClr val="bg1"/>
                </a:solidFill>
              </a:defRPr>
            </a:lvl4pPr>
            <a:lvl5pPr marL="0" indent="0" algn="r">
              <a:buNone/>
              <a:defRPr sz="5400"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ru-RU" noProof="0" dirty="0"/>
              <a:t>Год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17.09.2021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38282723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Четыре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63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4109756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17.09.2021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398405987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ва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17.09.2021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47223526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ри вертикаль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17.09.2021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25322490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ва пра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17.09.2021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33996854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ва ра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6153785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17.09.2021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20743025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17.09.2021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49687793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634" y="1709740"/>
            <a:ext cx="10512862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634" y="4589465"/>
            <a:ext cx="10512862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17.09.2021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58397847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7982" y="1825625"/>
            <a:ext cx="5180251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592" y="1825625"/>
            <a:ext cx="5180251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17.09.2021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86607824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69" y="365127"/>
            <a:ext cx="10512862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571" y="1681163"/>
            <a:ext cx="515644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571" y="2505075"/>
            <a:ext cx="5156443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0593" y="1681163"/>
            <a:ext cx="518183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593" y="2505075"/>
            <a:ext cx="518183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17.09.2021</a:t>
            </a:fld>
            <a:endParaRPr lang="ru-RU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3026777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17.09.2021</a:t>
            </a:fld>
            <a:endParaRPr lang="ru-RU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36318373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17.09.2021</a:t>
            </a:fld>
            <a:endParaRPr lang="ru-RU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80349662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69" y="457200"/>
            <a:ext cx="393121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838" y="987427"/>
            <a:ext cx="617059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569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17.09.2021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14473137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69" y="457200"/>
            <a:ext cx="393121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1838" y="987427"/>
            <a:ext cx="617059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569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17.09.2021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89702238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7982" y="365127"/>
            <a:ext cx="105128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7982" y="1825625"/>
            <a:ext cx="105128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7982" y="6356352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41C87-7AD9-4845-A077-840E4A0F3F06}" type="datetimeFigureOut">
              <a:rPr lang="ru-RU" noProof="0" smtClean="0"/>
              <a:pPr/>
              <a:t>17.09.2021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7549" y="6356352"/>
            <a:ext cx="41137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8357" y="6356352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774314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  <p:sldLayoutId id="2147483830" r:id="rId12"/>
    <p:sldLayoutId id="2147483831" r:id="rId13"/>
    <p:sldLayoutId id="2147483832" r:id="rId14"/>
    <p:sldLayoutId id="2147483833" r:id="rId15"/>
    <p:sldLayoutId id="2147483834" r:id="rId16"/>
    <p:sldLayoutId id="2147483835" r:id="rId17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4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061964" y="2420888"/>
            <a:ext cx="8712968" cy="1440160"/>
          </a:xfrm>
        </p:spPr>
        <p:txBody>
          <a:bodyPr>
            <a:normAutofit fontScale="90000"/>
          </a:bodyPr>
          <a:lstStyle/>
          <a:p>
            <a:pPr algn="ctr">
              <a:spcBef>
                <a:spcPts val="0"/>
              </a:spcBef>
            </a:pPr>
            <a:r>
              <a:rPr lang="ru-RU" sz="3600" dirty="0" smtClean="0">
                <a:latin typeface="Cambria"/>
              </a:rPr>
              <a:t>Вторая младшая группа </a:t>
            </a:r>
            <a:r>
              <a:rPr lang="ru-RU" sz="3600" dirty="0" smtClean="0">
                <a:latin typeface="Cambria"/>
              </a:rPr>
              <a:t>№10, </a:t>
            </a:r>
            <a:r>
              <a:rPr lang="ru-RU" sz="3600" dirty="0" smtClean="0">
                <a:latin typeface="Cambria"/>
              </a:rPr>
              <a:t>3-4 года</a:t>
            </a:r>
            <a:r>
              <a:rPr lang="ru-RU" sz="3600" dirty="0" smtClean="0">
                <a:solidFill>
                  <a:srgbClr val="7030A0"/>
                </a:solidFill>
                <a:latin typeface="Cambria"/>
              </a:rPr>
              <a:t/>
            </a:r>
            <a:br>
              <a:rPr lang="ru-RU" sz="3600" dirty="0" smtClean="0">
                <a:solidFill>
                  <a:srgbClr val="7030A0"/>
                </a:solidFill>
                <a:latin typeface="Cambria"/>
              </a:rPr>
            </a:br>
            <a:r>
              <a:rPr lang="ru-RU" sz="4000" dirty="0" smtClean="0">
                <a:latin typeface="Cambria"/>
              </a:rPr>
              <a:t> Тема</a:t>
            </a:r>
            <a:r>
              <a:rPr lang="ru-RU" sz="3600" dirty="0" smtClean="0">
                <a:latin typeface="Cambria"/>
              </a:rPr>
              <a:t>:</a:t>
            </a:r>
            <a:r>
              <a:rPr lang="ru-RU" sz="3600" b="1" dirty="0" smtClean="0"/>
              <a:t>«Наш любимый детский сад - дом для маленьких ребят» </a:t>
            </a:r>
            <a:r>
              <a:rPr lang="ru-RU" sz="3600" b="0" i="0" dirty="0">
                <a:solidFill>
                  <a:schemeClr val="tx1"/>
                </a:solidFill>
                <a:latin typeface="Cambria"/>
                <a:ea typeface="+mj-ea"/>
                <a:cs typeface="+mj-cs"/>
              </a:rPr>
              <a:t/>
            </a:r>
            <a:br>
              <a:rPr lang="ru-RU" sz="3600" b="0" i="0" dirty="0">
                <a:solidFill>
                  <a:schemeClr val="tx1"/>
                </a:solidFill>
                <a:latin typeface="Cambria"/>
                <a:ea typeface="+mj-ea"/>
                <a:cs typeface="+mj-cs"/>
              </a:rPr>
            </a:br>
            <a:r>
              <a:rPr lang="ru-RU" sz="3600" b="0" i="0" dirty="0">
                <a:solidFill>
                  <a:schemeClr val="tx1"/>
                </a:solidFill>
                <a:latin typeface="Cambria"/>
                <a:ea typeface="+mj-ea"/>
                <a:cs typeface="+mj-cs"/>
              </a:rPr>
              <a:t> </a:t>
            </a: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>
                <a:latin typeface="Cambria"/>
              </a:rPr>
              <a:t/>
            </a:r>
            <a:br>
              <a:rPr lang="ru-RU" sz="3100" dirty="0">
                <a:latin typeface="Cambria"/>
              </a:rPr>
            </a:br>
            <a:endParaRPr lang="ru-RU" sz="3100" b="0" i="0" dirty="0">
              <a:solidFill>
                <a:schemeClr val="tx1"/>
              </a:solidFill>
              <a:latin typeface="Cambria"/>
              <a:ea typeface="+mj-ea"/>
              <a:cs typeface="+mj-cs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5806380" y="4653136"/>
            <a:ext cx="5999585" cy="1656184"/>
          </a:xfrm>
        </p:spPr>
        <p:txBody>
          <a:bodyPr>
            <a:normAutofit fontScale="92500"/>
          </a:bodyPr>
          <a:lstStyle/>
          <a:p>
            <a:pPr algn="r">
              <a:defRPr/>
            </a:pPr>
            <a:r>
              <a:rPr lang="ru-RU" sz="2100" b="1" dirty="0" err="1" smtClean="0">
                <a:solidFill>
                  <a:schemeClr val="tx1"/>
                </a:solidFill>
              </a:rPr>
              <a:t>Зяблова</a:t>
            </a:r>
            <a:r>
              <a:rPr lang="ru-RU" sz="2100" b="1" dirty="0" smtClean="0">
                <a:solidFill>
                  <a:schemeClr val="tx1"/>
                </a:solidFill>
              </a:rPr>
              <a:t> Анна Анатольевна- </a:t>
            </a:r>
            <a:r>
              <a:rPr lang="ru-RU" sz="2100" b="1" dirty="0">
                <a:solidFill>
                  <a:schemeClr val="tx1"/>
                </a:solidFill>
              </a:rPr>
              <a:t>воспитатель, </a:t>
            </a:r>
            <a:r>
              <a:rPr lang="ru-RU" sz="2100" b="1" dirty="0" smtClean="0">
                <a:solidFill>
                  <a:schemeClr val="tx1"/>
                </a:solidFill>
              </a:rPr>
              <a:t>1КК</a:t>
            </a:r>
            <a:endParaRPr lang="ru-RU" sz="2100" b="1" dirty="0">
              <a:solidFill>
                <a:schemeClr val="tx1"/>
              </a:solidFill>
            </a:endParaRPr>
          </a:p>
          <a:p>
            <a:pPr algn="r">
              <a:defRPr/>
            </a:pPr>
            <a:r>
              <a:rPr lang="ru-RU" sz="2100" b="1" dirty="0" smtClean="0">
                <a:solidFill>
                  <a:schemeClr val="tx1"/>
                </a:solidFill>
              </a:rPr>
              <a:t>Игнатенко Татьяна Юрьевна– </a:t>
            </a:r>
            <a:r>
              <a:rPr lang="ru-RU" sz="2100" b="1" dirty="0">
                <a:solidFill>
                  <a:schemeClr val="tx1"/>
                </a:solidFill>
              </a:rPr>
              <a:t>воспитатель, </a:t>
            </a:r>
            <a:r>
              <a:rPr lang="ru-RU" sz="2100" b="1" dirty="0" smtClean="0">
                <a:solidFill>
                  <a:schemeClr val="tx1"/>
                </a:solidFill>
              </a:rPr>
              <a:t>1КК</a:t>
            </a:r>
            <a:endParaRPr lang="ru-RU" sz="2100" b="1" dirty="0">
              <a:solidFill>
                <a:schemeClr val="tx1"/>
              </a:solidFill>
            </a:endParaRPr>
          </a:p>
          <a:p>
            <a:pPr algn="r">
              <a:defRPr/>
            </a:pPr>
            <a:r>
              <a:rPr lang="ru-RU" sz="2100" b="1" dirty="0">
                <a:solidFill>
                  <a:schemeClr val="tx1"/>
                </a:solidFill>
              </a:rPr>
              <a:t>МБДОУ Детский сад общеразвивающего вида № 144</a:t>
            </a:r>
          </a:p>
          <a:p>
            <a:pPr algn="r">
              <a:defRPr/>
            </a:pPr>
            <a:r>
              <a:rPr lang="ru-RU" sz="2100" b="1" dirty="0">
                <a:solidFill>
                  <a:schemeClr val="tx1"/>
                </a:solidFill>
              </a:rPr>
              <a:t>г. Воронеж, Коминтерновский район</a:t>
            </a: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endParaRPr lang="ru-RU" sz="2100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/>
          </p:nvPr>
        </p:nvSpPr>
        <p:spPr>
          <a:xfrm>
            <a:off x="3022263" y="478001"/>
            <a:ext cx="6336704" cy="838200"/>
          </a:xfrm>
        </p:spPr>
        <p:txBody>
          <a:bodyPr/>
          <a:lstStyle/>
          <a:p>
            <a:pPr marL="0" indent="0" algn="ctr" defTabSz="914400">
              <a:lnSpc>
                <a:spcPct val="85000"/>
              </a:lnSpc>
              <a:spcBef>
                <a:spcPts val="1800"/>
              </a:spcBef>
              <a:buNone/>
            </a:pPr>
            <a:r>
              <a:rPr lang="ru-RU" sz="3600" b="0" i="0" u="sng" baseline="0" dirty="0" smtClean="0">
                <a:solidFill>
                  <a:schemeClr val="tx1"/>
                </a:solidFill>
                <a:latin typeface="Cambria"/>
                <a:ea typeface="+mn-ea"/>
                <a:cs typeface="+mn-cs"/>
              </a:rPr>
              <a:t>2021 </a:t>
            </a:r>
            <a:r>
              <a:rPr lang="ru-RU" sz="3600" b="0" i="0" u="sng" baseline="0" dirty="0">
                <a:solidFill>
                  <a:schemeClr val="tx1"/>
                </a:solidFill>
                <a:latin typeface="Cambria"/>
                <a:ea typeface="+mn-ea"/>
                <a:cs typeface="+mn-cs"/>
              </a:rPr>
              <a:t>- </a:t>
            </a:r>
            <a:r>
              <a:rPr lang="ru-RU" sz="3600" b="0" i="0" u="sng" baseline="0" dirty="0" smtClean="0">
                <a:solidFill>
                  <a:schemeClr val="tx1"/>
                </a:solidFill>
                <a:latin typeface="Cambria"/>
                <a:ea typeface="+mn-ea"/>
                <a:cs typeface="+mn-cs"/>
              </a:rPr>
              <a:t>2022 </a:t>
            </a:r>
            <a:r>
              <a:rPr lang="ru-RU" sz="3600" b="0" i="0" baseline="0" dirty="0">
                <a:solidFill>
                  <a:schemeClr val="tx1"/>
                </a:solidFill>
                <a:latin typeface="Cambria"/>
                <a:ea typeface="+mn-ea"/>
                <a:cs typeface="+mn-cs"/>
              </a:rPr>
              <a:t>учебный год</a:t>
            </a:r>
          </a:p>
        </p:txBody>
      </p:sp>
    </p:spTree>
    <p:extLst>
      <p:ext uri="{BB962C8B-B14F-4D97-AF65-F5344CB8AC3E}">
        <p14:creationId xmlns="" xmlns:p14="http://schemas.microsoft.com/office/powerpoint/2010/main" val="280892012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06D2844D-B1D1-4B4A-A706-67CFDBD93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5014292" y="1600201"/>
            <a:ext cx="2304256" cy="2188840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solidFill>
                  <a:schemeClr val="tx1"/>
                </a:solidFill>
              </a:rPr>
              <a:t>Хранение методической литературы и наглядного материала</a:t>
            </a:r>
          </a:p>
        </p:txBody>
      </p:sp>
      <p:pic>
        <p:nvPicPr>
          <p:cNvPr id="9" name="Рисунок 8" descr="Изображение выглядит как внутренний&#10;&#10;Автоматически созданное описание">
            <a:extLst>
              <a:ext uri="{FF2B5EF4-FFF2-40B4-BE49-F238E27FC236}">
                <a16:creationId xmlns="" xmlns:a16="http://schemas.microsoft.com/office/drawing/2014/main" id="{07C5876F-82C9-47EE-AD39-8D9352043637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543" r="23543"/>
          <a:stretch>
            <a:fillRect/>
          </a:stretch>
        </p:blipFill>
        <p:spPr>
          <a:xfrm>
            <a:off x="7463429" y="188640"/>
            <a:ext cx="4117384" cy="5836904"/>
          </a:xfrm>
        </p:spPr>
      </p:pic>
      <p:pic>
        <p:nvPicPr>
          <p:cNvPr id="6" name="Рисунок 5" descr="IMG-20210917-WA0019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2965" r="2965"/>
          <a:stretch>
            <a:fillRect/>
          </a:stretch>
        </p:blipFill>
        <p:spPr>
          <a:xfrm>
            <a:off x="836613" y="332656"/>
            <a:ext cx="3977640" cy="5638800"/>
          </a:xfrm>
        </p:spPr>
      </p:pic>
    </p:spTree>
    <p:extLst>
      <p:ext uri="{BB962C8B-B14F-4D97-AF65-F5344CB8AC3E}">
        <p14:creationId xmlns="" xmlns:p14="http://schemas.microsoft.com/office/powerpoint/2010/main" val="8220584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СЕКТОР</a:t>
            </a:r>
          </a:p>
        </p:txBody>
      </p:sp>
      <p:pic>
        <p:nvPicPr>
          <p:cNvPr id="5" name="Рисунок 4" descr="IMG-20210917-WA0020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2984" r="2984"/>
          <a:stretch>
            <a:fillRect/>
          </a:stretch>
        </p:blipFill>
        <p:spPr>
          <a:xfrm>
            <a:off x="2854052" y="609600"/>
            <a:ext cx="6265891" cy="5915744"/>
          </a:xfrm>
        </p:spPr>
      </p:pic>
    </p:spTree>
    <p:extLst>
      <p:ext uri="{BB962C8B-B14F-4D97-AF65-F5344CB8AC3E}">
        <p14:creationId xmlns="" xmlns:p14="http://schemas.microsoft.com/office/powerpoint/2010/main" val="4956790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569" y="365127"/>
            <a:ext cx="10512862" cy="903633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 smtClean="0"/>
              <a:t>Активный центр</a:t>
            </a:r>
            <a:endParaRPr lang="ru-RU" sz="18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" name="Содержимое 8" descr="Рисунок4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836613" y="1287646"/>
            <a:ext cx="4724658" cy="4949642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Содержимое 9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rcRect l="9861" r="9861"/>
          <a:stretch>
            <a:fillRect/>
          </a:stretch>
        </p:blipFill>
        <p:spPr>
          <a:xfrm>
            <a:off x="6014162" y="1340768"/>
            <a:ext cx="4913475" cy="4896520"/>
          </a:xfr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3934172" y="260648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СЕКТОР</a:t>
            </a: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304552" y="5908560"/>
            <a:ext cx="5099785" cy="7608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6568429" y="5733256"/>
            <a:ext cx="4537207" cy="50403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 descr="IMG-20210917-WA0025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t="14966" b="14966"/>
          <a:stretch>
            <a:fillRect/>
          </a:stretch>
        </p:blipFill>
        <p:spPr>
          <a:xfrm>
            <a:off x="836613" y="609600"/>
            <a:ext cx="5175425" cy="5051648"/>
          </a:xfrm>
        </p:spPr>
      </p:pic>
      <p:sp>
        <p:nvSpPr>
          <p:cNvPr id="11" name="Прямоугольник 10"/>
          <p:cNvSpPr/>
          <p:nvPr/>
        </p:nvSpPr>
        <p:spPr>
          <a:xfrm rot="10800000" flipV="1">
            <a:off x="1989956" y="5819420"/>
            <a:ext cx="2592288" cy="381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ru-RU" dirty="0" smtClean="0"/>
              <a:t>Центр конструирования</a:t>
            </a:r>
            <a:endParaRPr lang="ru-RU" dirty="0"/>
          </a:p>
        </p:txBody>
      </p:sp>
      <p:pic>
        <p:nvPicPr>
          <p:cNvPr id="13" name="Рисунок 12" descr="Рисунок31.jpg"/>
          <p:cNvPicPr>
            <a:picLocks noGrp="1" noChangeAspect="1"/>
          </p:cNvPicPr>
          <p:nvPr>
            <p:ph type="pic" idx="10"/>
          </p:nvPr>
        </p:nvPicPr>
        <p:blipFill>
          <a:blip r:embed="rId4" cstate="print"/>
          <a:srcRect t="10034" b="10034"/>
          <a:stretch>
            <a:fillRect/>
          </a:stretch>
        </p:blipFill>
        <p:spPr>
          <a:xfrm>
            <a:off x="6886500" y="609600"/>
            <a:ext cx="4465713" cy="5071786"/>
          </a:xfrm>
        </p:spPr>
      </p:pic>
      <p:sp>
        <p:nvSpPr>
          <p:cNvPr id="14" name="Прямоугольник 13"/>
          <p:cNvSpPr/>
          <p:nvPr/>
        </p:nvSpPr>
        <p:spPr>
          <a:xfrm rot="10800000" flipV="1">
            <a:off x="7606580" y="5762197"/>
            <a:ext cx="2736304" cy="381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defRPr/>
            </a:pPr>
            <a:r>
              <a:rPr lang="ru-RU" dirty="0" smtClean="0"/>
              <a:t>Центр краеведения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8017772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34460" y="6021289"/>
            <a:ext cx="4671920" cy="648071"/>
          </a:xfrm>
        </p:spPr>
        <p:txBody>
          <a:bodyPr>
            <a:normAutofit/>
          </a:bodyPr>
          <a:lstStyle/>
          <a:p>
            <a:pPr algn="ctr"/>
            <a:r>
              <a:rPr lang="ru-RU" sz="1800" dirty="0">
                <a:solidFill>
                  <a:schemeClr val="tx1"/>
                </a:solidFill>
              </a:rPr>
              <a:t>Центр физкультуры и спорта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031038" y="6093296"/>
            <a:ext cx="4321175" cy="620183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dirty="0" smtClean="0"/>
              <a:t> </a:t>
            </a:r>
            <a:r>
              <a:rPr lang="ru-RU" dirty="0" smtClean="0"/>
              <a:t>Физкультура и спорт. </a:t>
            </a:r>
            <a:br>
              <a:rPr lang="ru-RU" dirty="0" smtClean="0"/>
            </a:br>
            <a:r>
              <a:rPr lang="ru-RU" dirty="0" smtClean="0"/>
              <a:t>Оздоровление и закаливание</a:t>
            </a:r>
            <a:endParaRPr lang="ru-RU" dirty="0"/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СЕКТОР</a:t>
            </a:r>
          </a:p>
        </p:txBody>
      </p:sp>
      <p:pic>
        <p:nvPicPr>
          <p:cNvPr id="13" name="Рисунок 12" descr="Рисунок881.jpg"/>
          <p:cNvPicPr>
            <a:picLocks noGrp="1" noChangeAspect="1"/>
          </p:cNvPicPr>
          <p:nvPr>
            <p:ph type="pic" idx="10"/>
          </p:nvPr>
        </p:nvPicPr>
        <p:blipFill>
          <a:blip r:embed="rId3" cstate="print"/>
          <a:srcRect l="23534" r="23534"/>
          <a:stretch>
            <a:fillRect/>
          </a:stretch>
        </p:blipFill>
        <p:spPr>
          <a:xfrm>
            <a:off x="6551613" y="852201"/>
            <a:ext cx="4583358" cy="5153597"/>
          </a:xfrm>
        </p:spPr>
      </p:pic>
      <p:pic>
        <p:nvPicPr>
          <p:cNvPr id="11" name="Рисунок 10" descr="Рисунок41.png"/>
          <p:cNvPicPr>
            <a:picLocks noGrp="1" noChangeAspect="1"/>
          </p:cNvPicPr>
          <p:nvPr>
            <p:ph type="pic" idx="1"/>
          </p:nvPr>
        </p:nvPicPr>
        <p:blipFill>
          <a:blip r:embed="rId4" cstate="print"/>
          <a:srcRect l="17728" r="17728"/>
          <a:stretch>
            <a:fillRect/>
          </a:stretch>
        </p:blipFill>
        <p:spPr>
          <a:xfrm>
            <a:off x="981844" y="885075"/>
            <a:ext cx="4464496" cy="5064204"/>
          </a:xfrm>
        </p:spPr>
      </p:pic>
    </p:spTree>
    <p:extLst>
      <p:ext uri="{BB962C8B-B14F-4D97-AF65-F5344CB8AC3E}">
        <p14:creationId xmlns="" xmlns:p14="http://schemas.microsoft.com/office/powerpoint/2010/main" val="119611062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3550" y="5933019"/>
            <a:ext cx="10981725" cy="880921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dirty="0">
                <a:solidFill>
                  <a:schemeClr val="tx1"/>
                </a:solidFill>
              </a:rPr>
              <a:t>Модуль «Мир музыки и театра»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>В группе есть куклы различного вида (перчаточные, бибабо, марионетки и т. д.), музыкальные инструменты.  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 </a:t>
            </a:r>
            <a:r>
              <a:rPr lang="ru-RU" sz="16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СЕКТОР</a:t>
            </a:r>
          </a:p>
        </p:txBody>
      </p:sp>
      <p:sp>
        <p:nvSpPr>
          <p:cNvPr id="9" name="Рисунок 8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692676" cy="515144"/>
          </a:xfrm>
        </p:spPr>
      </p:sp>
      <p:pic>
        <p:nvPicPr>
          <p:cNvPr id="4098" name="Picture 2" descr="C:\Users\anna\Desktop\рппс\IMG-20210917-WA00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53851" y="609600"/>
            <a:ext cx="5040561" cy="4979640"/>
          </a:xfrm>
          <a:prstGeom prst="rect">
            <a:avLst/>
          </a:prstGeom>
          <a:noFill/>
        </p:spPr>
      </p:pic>
      <p:pic>
        <p:nvPicPr>
          <p:cNvPr id="4100" name="Picture 4" descr="C:\Users\anna\Desktop\рппс\Рисунок6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55200" y="609600"/>
            <a:ext cx="5125613" cy="49796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0257185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СЕКТОР</a:t>
            </a: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6035675" y="6047721"/>
            <a:ext cx="5476644" cy="77508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Поликлиника</a:t>
            </a:r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537383" y="5941089"/>
            <a:ext cx="5040560" cy="764704"/>
          </a:xfrm>
          <a:prstGeom prst="rect">
            <a:avLst/>
          </a:prstGeom>
        </p:spPr>
        <p:txBody>
          <a:bodyPr>
            <a:normAutofit fontScale="40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,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sz="4500" dirty="0"/>
              <a:t>Центр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sz="4500" dirty="0"/>
              <a:t>изучения правил дорожного движения</a:t>
            </a:r>
          </a:p>
          <a:p>
            <a:pPr algn="ctr"/>
            <a:r>
              <a:rPr lang="ru-RU" sz="4500" dirty="0"/>
              <a:t> </a:t>
            </a:r>
          </a:p>
        </p:txBody>
      </p:sp>
      <p:pic>
        <p:nvPicPr>
          <p:cNvPr id="10" name="Рисунок 9" descr="Изображение выглядит как внутренний, стена, стол, пол&#10;&#10;Автоматически созданное описание">
            <a:extLst>
              <a:ext uri="{FF2B5EF4-FFF2-40B4-BE49-F238E27FC236}">
                <a16:creationId xmlns="" xmlns:a16="http://schemas.microsoft.com/office/drawing/2014/main" id="{A175A5B3-24F0-42B9-8B5A-8AF9E11461D0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963" r="18963"/>
          <a:stretch>
            <a:fillRect/>
          </a:stretch>
        </p:blipFill>
        <p:spPr>
          <a:xfrm rot="5400000">
            <a:off x="6641417" y="519795"/>
            <a:ext cx="5195665" cy="5375275"/>
          </a:xfrm>
        </p:spPr>
      </p:pic>
      <p:pic>
        <p:nvPicPr>
          <p:cNvPr id="11" name="Рисунок 10" descr="Рисунок3331.jpg"/>
          <p:cNvPicPr>
            <a:picLocks noGrp="1" noChangeAspect="1"/>
          </p:cNvPicPr>
          <p:nvPr>
            <p:ph type="pic" idx="1"/>
          </p:nvPr>
        </p:nvPicPr>
        <p:blipFill>
          <a:blip r:embed="rId4" cstate="print"/>
          <a:srcRect l="2580" r="2580"/>
          <a:stretch>
            <a:fillRect/>
          </a:stretch>
        </p:blipFill>
        <p:spPr>
          <a:xfrm>
            <a:off x="608013" y="609600"/>
            <a:ext cx="4974830" cy="5123656"/>
          </a:xfrm>
        </p:spPr>
      </p:pic>
    </p:spTree>
    <p:extLst>
      <p:ext uri="{BB962C8B-B14F-4D97-AF65-F5344CB8AC3E}">
        <p14:creationId xmlns="" xmlns:p14="http://schemas.microsoft.com/office/powerpoint/2010/main" val="10424670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9D42FD24-ACA4-4DF8-ABE2-8CAE5DDC4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6180" y="188640"/>
            <a:ext cx="3528393" cy="720079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СПОКОЙНЫЙ СЕКТОР</a:t>
            </a:r>
            <a:endPara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3056A0CE-3B65-4751-B805-D591730F5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26060" y="6021288"/>
            <a:ext cx="6192688" cy="504056"/>
          </a:xfrm>
        </p:spPr>
        <p:txBody>
          <a:bodyPr>
            <a:normAutofit/>
          </a:bodyPr>
          <a:lstStyle/>
          <a:p>
            <a:pPr algn="ctr"/>
            <a:r>
              <a:rPr lang="ru-RU" sz="2000" b="0" dirty="0"/>
              <a:t>Центр </a:t>
            </a:r>
            <a:r>
              <a:rPr lang="ru-RU" sz="2000" b="0" dirty="0" smtClean="0"/>
              <a:t>творчества</a:t>
            </a:r>
            <a:endParaRPr lang="ru-RU" sz="2000" b="0" dirty="0"/>
          </a:p>
        </p:txBody>
      </p:sp>
      <p:pic>
        <p:nvPicPr>
          <p:cNvPr id="13" name="Содержимое 12" descr="IMG-20210917-WA0027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6022975" y="1196752"/>
            <a:ext cx="5329238" cy="4684142"/>
          </a:xfrm>
        </p:spPr>
      </p:pic>
      <p:pic>
        <p:nvPicPr>
          <p:cNvPr id="11" name="Содержимое 10" descr="Рисунок55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836612" y="1340768"/>
            <a:ext cx="4681736" cy="4582230"/>
          </a:xfrm>
        </p:spPr>
      </p:pic>
    </p:spTree>
    <p:extLst>
      <p:ext uri="{BB962C8B-B14F-4D97-AF65-F5344CB8AC3E}">
        <p14:creationId xmlns="" xmlns:p14="http://schemas.microsoft.com/office/powerpoint/2010/main" val="129793337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4052" y="260648"/>
            <a:ext cx="6480720" cy="792088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СПОКОЙНЫЙ СЕКТОР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/>
          </a:p>
        </p:txBody>
      </p:sp>
      <p:pic>
        <p:nvPicPr>
          <p:cNvPr id="5" name="Содержимое 4" descr="IMG-20210917-WA003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870276" y="836712"/>
            <a:ext cx="6811160" cy="5400575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569" y="1124744"/>
            <a:ext cx="3931213" cy="1368152"/>
          </a:xfrm>
        </p:spPr>
        <p:txBody>
          <a:bodyPr/>
          <a:lstStyle/>
          <a:p>
            <a:pPr>
              <a:lnSpc>
                <a:spcPct val="110000"/>
              </a:lnSpc>
              <a:spcBef>
                <a:spcPts val="0"/>
              </a:spcBef>
              <a:defRPr/>
            </a:pPr>
            <a:r>
              <a:rPr lang="ru-RU" sz="1800" dirty="0" smtClean="0"/>
              <a:t>Силами воспитателей, детей и их родителей </a:t>
            </a:r>
            <a:r>
              <a:rPr lang="ru-RU" sz="1800" dirty="0" smtClean="0"/>
              <a:t> в </a:t>
            </a:r>
            <a:r>
              <a:rPr lang="ru-RU" sz="1800" dirty="0" smtClean="0"/>
              <a:t>группе создан </a:t>
            </a:r>
            <a:endParaRPr lang="ru-RU" sz="1800" dirty="0" smtClean="0"/>
          </a:p>
          <a:p>
            <a:pPr>
              <a:lnSpc>
                <a:spcPct val="110000"/>
              </a:lnSpc>
              <a:spcBef>
                <a:spcPts val="0"/>
              </a:spcBef>
              <a:defRPr/>
            </a:pPr>
            <a:r>
              <a:rPr lang="ru-RU" sz="1800" dirty="0" smtClean="0"/>
              <a:t>мини-музей «Подводный мир</a:t>
            </a:r>
            <a:endParaRPr lang="ru-RU" sz="1800" dirty="0" smtClean="0"/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>
          <a:xfrm>
            <a:off x="603550" y="6148388"/>
            <a:ext cx="6121736" cy="520972"/>
          </a:xfrm>
        </p:spPr>
        <p:txBody>
          <a:bodyPr>
            <a:normAutofit/>
          </a:bodyPr>
          <a:lstStyle/>
          <a:p>
            <a:r>
              <a:rPr lang="ru-RU" sz="2000" dirty="0"/>
              <a:t>Уголок знакомства с книгой</a:t>
            </a:r>
          </a:p>
        </p:txBody>
      </p:sp>
      <p:pic>
        <p:nvPicPr>
          <p:cNvPr id="11" name="Рисунок 10" descr="Изображение выглядит как книга, внутренний, полка, стена&#10;&#10;Автоматически созданное описание">
            <a:extLst>
              <a:ext uri="{FF2B5EF4-FFF2-40B4-BE49-F238E27FC236}">
                <a16:creationId xmlns="" xmlns:a16="http://schemas.microsoft.com/office/drawing/2014/main" id="{4E508818-6B58-4B9B-AF70-817BEC7247F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376" r="16376"/>
          <a:stretch>
            <a:fillRect/>
          </a:stretch>
        </p:blipFill>
        <p:spPr>
          <a:xfrm>
            <a:off x="836613" y="332656"/>
            <a:ext cx="5520371" cy="5472608"/>
          </a:xfrm>
        </p:spPr>
      </p:pic>
      <p:pic>
        <p:nvPicPr>
          <p:cNvPr id="6146" name="Picture 2" descr="C:\Users\anna\Desktop\рппс\IMG-20210917-WA002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51613" y="836712"/>
            <a:ext cx="5303439" cy="38884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343407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33713" y="6237288"/>
            <a:ext cx="3961450" cy="393576"/>
          </a:xfrm>
        </p:spPr>
        <p:txBody>
          <a:bodyPr>
            <a:noAutofit/>
          </a:bodyPr>
          <a:lstStyle/>
          <a:p>
            <a:pPr algn="ctr"/>
            <a:r>
              <a:rPr lang="ru-RU" sz="1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Вход в группу, нижняя левая точка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92603" y="6312744"/>
            <a:ext cx="3124200" cy="318120"/>
          </a:xfrm>
        </p:spPr>
        <p:txBody>
          <a:bodyPr>
            <a:noAutofit/>
          </a:bodyPr>
          <a:lstStyle/>
          <a:p>
            <a:pPr algn="ctr"/>
            <a:r>
              <a:rPr lang="ru-RU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Нижняя правая точка</a:t>
            </a:r>
          </a:p>
        </p:txBody>
      </p:sp>
      <p:sp>
        <p:nvSpPr>
          <p:cNvPr id="16" name="Заголовок 2"/>
          <p:cNvSpPr txBox="1">
            <a:spLocks/>
          </p:cNvSpPr>
          <p:nvPr/>
        </p:nvSpPr>
        <p:spPr>
          <a:xfrm>
            <a:off x="121772" y="2980952"/>
            <a:ext cx="3550920" cy="39357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левая точка</a:t>
            </a:r>
          </a:p>
        </p:txBody>
      </p:sp>
      <p:sp>
        <p:nvSpPr>
          <p:cNvPr id="17" name="Текст 3"/>
          <p:cNvSpPr txBox="1">
            <a:spLocks/>
          </p:cNvSpPr>
          <p:nvPr/>
        </p:nvSpPr>
        <p:spPr>
          <a:xfrm>
            <a:off x="4654252" y="2980952"/>
            <a:ext cx="3124200" cy="318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правая точка</a:t>
            </a:r>
          </a:p>
        </p:txBody>
      </p:sp>
      <p:sp>
        <p:nvSpPr>
          <p:cNvPr id="18" name="Текст 3"/>
          <p:cNvSpPr txBox="1">
            <a:spLocks/>
          </p:cNvSpPr>
          <p:nvPr/>
        </p:nvSpPr>
        <p:spPr>
          <a:xfrm>
            <a:off x="8714243" y="1700808"/>
            <a:ext cx="3124200" cy="39604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 </a:t>
            </a:r>
          </a:p>
          <a:p>
            <a:pPr algn="ctr"/>
            <a:r>
              <a:rPr lang="ru-RU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(ранний возраст</a:t>
            </a:r>
            <a:r>
              <a:rPr lang="ru-RU" u="sng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младший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средний, старший</a:t>
            </a:r>
            <a:r>
              <a:rPr lang="ru-RU" u="sng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подготовительный – нужное подчеркнуть) 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группы с четырех точек по периметру</a:t>
            </a:r>
            <a:endParaRPr lang="ru-RU" sz="2400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9" name="Рисунок 18" descr="IMG-20210917-WA0032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t="4012" b="4012"/>
          <a:stretch>
            <a:fillRect/>
          </a:stretch>
        </p:blipFill>
        <p:spPr>
          <a:xfrm>
            <a:off x="333771" y="154269"/>
            <a:ext cx="3931842" cy="2711615"/>
          </a:xfrm>
        </p:spPr>
      </p:pic>
      <p:pic>
        <p:nvPicPr>
          <p:cNvPr id="21" name="Рисунок 20" descr="IMG-20210917-WA0034.jpg"/>
          <p:cNvPicPr>
            <a:picLocks noGrp="1" noChangeAspect="1"/>
          </p:cNvPicPr>
          <p:nvPr>
            <p:ph type="pic" idx="10"/>
          </p:nvPr>
        </p:nvPicPr>
        <p:blipFill>
          <a:blip r:embed="rId4" cstate="print"/>
          <a:srcRect t="4012" b="4012"/>
          <a:stretch>
            <a:fillRect/>
          </a:stretch>
        </p:blipFill>
        <p:spPr>
          <a:xfrm>
            <a:off x="4726260" y="188640"/>
            <a:ext cx="4035582" cy="2783160"/>
          </a:xfrm>
        </p:spPr>
      </p:pic>
      <p:pic>
        <p:nvPicPr>
          <p:cNvPr id="23" name="Рисунок 22" descr="IMG-20210917-WA0036.jpg"/>
          <p:cNvPicPr>
            <a:picLocks noGrp="1" noChangeAspect="1"/>
          </p:cNvPicPr>
          <p:nvPr>
            <p:ph type="pic" idx="12"/>
          </p:nvPr>
        </p:nvPicPr>
        <p:blipFill>
          <a:blip r:embed="rId5" cstate="print"/>
          <a:srcRect t="4012" b="4012"/>
          <a:stretch>
            <a:fillRect/>
          </a:stretch>
        </p:blipFill>
        <p:spPr>
          <a:xfrm>
            <a:off x="287973" y="3429000"/>
            <a:ext cx="3977640" cy="2743200"/>
          </a:xfrm>
        </p:spPr>
      </p:pic>
      <p:pic>
        <p:nvPicPr>
          <p:cNvPr id="30" name="Рисунок 29" descr="IMG-20210917-WA0003.jpg"/>
          <p:cNvPicPr>
            <a:picLocks noGrp="1" noChangeAspect="1"/>
          </p:cNvPicPr>
          <p:nvPr>
            <p:ph type="pic" idx="11"/>
          </p:nvPr>
        </p:nvPicPr>
        <p:blipFill>
          <a:blip r:embed="rId6" cstate="print"/>
          <a:srcRect t="4030" b="4030"/>
          <a:stretch>
            <a:fillRect/>
          </a:stretch>
        </p:blipFill>
        <p:spPr>
          <a:xfrm>
            <a:off x="4726260" y="3429000"/>
            <a:ext cx="4104456" cy="2830207"/>
          </a:xfrm>
        </p:spPr>
      </p:pic>
    </p:spTree>
    <p:extLst>
      <p:ext uri="{BB962C8B-B14F-4D97-AF65-F5344CB8AC3E}">
        <p14:creationId xmlns="" xmlns:p14="http://schemas.microsoft.com/office/powerpoint/2010/main" val="270508507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4"/>
          <p:cNvSpPr>
            <a:spLocks noGrp="1"/>
          </p:cNvSpPr>
          <p:nvPr>
            <p:ph type="title"/>
          </p:nvPr>
        </p:nvSpPr>
        <p:spPr>
          <a:xfrm rot="10800000" flipV="1">
            <a:off x="837982" y="5877271"/>
            <a:ext cx="4320326" cy="576063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/>
              <a:t>Уголок «Уединения»</a:t>
            </a:r>
            <a:endParaRPr lang="ru-RU" sz="1800" dirty="0"/>
          </a:p>
        </p:txBody>
      </p:sp>
      <p:pic>
        <p:nvPicPr>
          <p:cNvPr id="12" name="Рисунок 11" descr="C:\Users\Андрей\Desktop\Практика 05\DSC00836.JPG"/>
          <p:cNvPicPr>
            <a:picLocks noGrp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608014" y="908720"/>
            <a:ext cx="4694310" cy="4716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Рисунок321.jpg"/>
          <p:cNvPicPr>
            <a:picLocks noGrp="1" noChangeAspect="1"/>
          </p:cNvPicPr>
          <p:nvPr>
            <p:ph type="pic" idx="4294967295"/>
          </p:nvPr>
        </p:nvPicPr>
        <p:blipFill>
          <a:blip r:embed="rId4" cstate="print"/>
          <a:srcRect l="2480" r="2480"/>
          <a:stretch>
            <a:fillRect/>
          </a:stretch>
        </p:blipFill>
        <p:spPr>
          <a:xfrm>
            <a:off x="6310436" y="971515"/>
            <a:ext cx="4680519" cy="4689733"/>
          </a:xfrm>
        </p:spPr>
      </p:pic>
      <p:sp>
        <p:nvSpPr>
          <p:cNvPr id="11" name="Заголовок 2"/>
          <p:cNvSpPr txBox="1">
            <a:spLocks/>
          </p:cNvSpPr>
          <p:nvPr/>
        </p:nvSpPr>
        <p:spPr>
          <a:xfrm>
            <a:off x="1269876" y="5805265"/>
            <a:ext cx="3057542" cy="72008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725319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="" xmlns:a16="http://schemas.microsoft.com/office/drawing/2014/main" id="{DCB7F22A-4490-403B-AE1A-203E6A8CA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773" y="332656"/>
            <a:ext cx="9793087" cy="648072"/>
          </a:xfrm>
        </p:spPr>
        <p:txBody>
          <a:bodyPr>
            <a:normAutofit/>
          </a:bodyPr>
          <a:lstStyle/>
          <a:p>
            <a:pPr algn="ctr"/>
            <a:r>
              <a:rPr lang="ru-RU" altLang="ru-RU" b="1" dirty="0">
                <a:solidFill>
                  <a:srgbClr val="0F426F"/>
                </a:solidFill>
                <a:latin typeface="Cambria" panose="02040503050406030204" pitchFamily="18" charset="0"/>
              </a:rPr>
              <a:t>. 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среды для диалога с родителями</a:t>
            </a:r>
            <a:endParaRPr lang="ru-RU" sz="2000" b="1" dirty="0"/>
          </a:p>
        </p:txBody>
      </p:sp>
      <p:sp>
        <p:nvSpPr>
          <p:cNvPr id="7" name="Текст 6">
            <a:extLst>
              <a:ext uri="{FF2B5EF4-FFF2-40B4-BE49-F238E27FC236}">
                <a16:creationId xmlns="" xmlns:a16="http://schemas.microsoft.com/office/drawing/2014/main" id="{B1831B1B-DD46-45E0-917D-1B4A8A9BEB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33773" y="1772816"/>
            <a:ext cx="3384375" cy="2016224"/>
          </a:xfrm>
        </p:spPr>
        <p:txBody>
          <a:bodyPr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i="1" dirty="0"/>
              <a:t>Среда для диалога с родителями</a:t>
            </a:r>
          </a:p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/>
              <a:t>На стендах представлена информация о режиме дня в детском саду, расписание образовательной деятельности</a:t>
            </a:r>
            <a:r>
              <a:rPr lang="ru-RU" sz="1800" dirty="0"/>
              <a:t>. </a:t>
            </a:r>
            <a:endParaRPr lang="ru-RU" dirty="0"/>
          </a:p>
        </p:txBody>
      </p:sp>
      <p:pic>
        <p:nvPicPr>
          <p:cNvPr id="8" name="Содержимое 7" descr="IMG-20210917-WA00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34172" y="1196752"/>
            <a:ext cx="7086600" cy="5377234"/>
          </a:xfrm>
        </p:spPr>
      </p:pic>
    </p:spTree>
    <p:extLst>
      <p:ext uri="{BB962C8B-B14F-4D97-AF65-F5344CB8AC3E}">
        <p14:creationId xmlns="" xmlns:p14="http://schemas.microsoft.com/office/powerpoint/2010/main" val="328242532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3290AB84-2505-4CF8-AA4D-1224ACD81C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69876" y="476672"/>
            <a:ext cx="8928992" cy="864096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000" b="1" dirty="0"/>
              <a:t>На доске объявлений размещается текущая информация.</a:t>
            </a:r>
          </a:p>
          <a:p>
            <a:pPr algn="ctr"/>
            <a:r>
              <a:rPr lang="ru-RU" dirty="0"/>
              <a:t>Родители могут ознакомиться с рекомендациями воспитателей.</a:t>
            </a:r>
          </a:p>
          <a:p>
            <a:pPr algn="ctr"/>
            <a:endParaRPr lang="ru-RU" dirty="0"/>
          </a:p>
        </p:txBody>
      </p:sp>
      <p:pic>
        <p:nvPicPr>
          <p:cNvPr id="6" name="Рисунок 5" descr="IMG-20210917-WA0008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2965" r="2965"/>
          <a:stretch>
            <a:fillRect/>
          </a:stretch>
        </p:blipFill>
        <p:spPr>
          <a:xfrm>
            <a:off x="2638027" y="1484784"/>
            <a:ext cx="6696745" cy="4752504"/>
          </a:xfrm>
        </p:spPr>
      </p:pic>
    </p:spTree>
    <p:extLst>
      <p:ext uri="{BB962C8B-B14F-4D97-AF65-F5344CB8AC3E}">
        <p14:creationId xmlns="" xmlns:p14="http://schemas.microsoft.com/office/powerpoint/2010/main" val="11310226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-89043" y="6031258"/>
            <a:ext cx="4060501" cy="64012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>
                <a:solidFill>
                  <a:srgbClr val="FF9933"/>
                </a:solidFill>
              </a:rPr>
              <a:t> </a:t>
            </a:r>
          </a:p>
          <a:p>
            <a:pPr algn="ctr"/>
            <a:r>
              <a:rPr lang="ru-RU" sz="1800" dirty="0">
                <a:solidFill>
                  <a:srgbClr val="FF9933"/>
                </a:solidFill>
              </a:rPr>
              <a:t> </a:t>
            </a: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8086776" y="5969123"/>
            <a:ext cx="4105826" cy="7022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endParaRPr lang="ru-RU" sz="1800" dirty="0">
              <a:solidFill>
                <a:srgbClr val="FF9933"/>
              </a:solidFill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200" dirty="0">
                <a:solidFill>
                  <a:srgbClr val="FF9933"/>
                </a:solidFill>
              </a:rPr>
              <a:t> </a:t>
            </a:r>
          </a:p>
        </p:txBody>
      </p:sp>
      <p:sp>
        <p:nvSpPr>
          <p:cNvPr id="14" name="Заголовок 2"/>
          <p:cNvSpPr txBox="1">
            <a:spLocks/>
          </p:cNvSpPr>
          <p:nvPr/>
        </p:nvSpPr>
        <p:spPr>
          <a:xfrm>
            <a:off x="4164745" y="5867302"/>
            <a:ext cx="4164899" cy="8040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endParaRPr lang="ru-RU" sz="1800" dirty="0">
              <a:solidFill>
                <a:srgbClr val="FF9933"/>
              </a:solidFill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solidFill>
                  <a:srgbClr val="FF9933"/>
                </a:solidFill>
              </a:rPr>
              <a:t>  </a:t>
            </a: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3502124" y="1"/>
            <a:ext cx="5832648" cy="47667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1" dirty="0">
                <a:solidFill>
                  <a:schemeClr val="bg2">
                    <a:lumMod val="25000"/>
                  </a:schemeClr>
                </a:solidFill>
              </a:rPr>
              <a:t>Помещение для приёма детей</a:t>
            </a:r>
          </a:p>
        </p:txBody>
      </p:sp>
      <p:pic>
        <p:nvPicPr>
          <p:cNvPr id="12" name="Рисунок 11" descr="IMG-20210917-WA0009.jpg"/>
          <p:cNvPicPr>
            <a:picLocks noGrp="1" noChangeAspect="1"/>
          </p:cNvPicPr>
          <p:nvPr>
            <p:ph type="pic" idx="10"/>
          </p:nvPr>
        </p:nvPicPr>
        <p:blipFill>
          <a:blip r:embed="rId3" cstate="print"/>
          <a:srcRect l="2965" r="2965"/>
          <a:stretch>
            <a:fillRect/>
          </a:stretch>
        </p:blipFill>
        <p:spPr>
          <a:xfrm>
            <a:off x="287973" y="609600"/>
            <a:ext cx="3790215" cy="5638800"/>
          </a:xfrm>
        </p:spPr>
      </p:pic>
      <p:pic>
        <p:nvPicPr>
          <p:cNvPr id="16" name="Рисунок 15" descr="IMG-20210917-WA0008.jpg"/>
          <p:cNvPicPr>
            <a:picLocks noGrp="1" noChangeAspect="1"/>
          </p:cNvPicPr>
          <p:nvPr>
            <p:ph type="pic" idx="13"/>
          </p:nvPr>
        </p:nvPicPr>
        <p:blipFill>
          <a:blip r:embed="rId4" cstate="print"/>
          <a:srcRect l="2965" r="2965"/>
          <a:stretch>
            <a:fillRect/>
          </a:stretch>
        </p:blipFill>
        <p:spPr>
          <a:xfrm>
            <a:off x="8456612" y="609600"/>
            <a:ext cx="3530251" cy="5638800"/>
          </a:xfrm>
        </p:spPr>
      </p:pic>
      <p:pic>
        <p:nvPicPr>
          <p:cNvPr id="19" name="Рисунок 18" descr="IMG-20210917-WA0006.jpg"/>
          <p:cNvPicPr>
            <a:picLocks noGrp="1" noChangeAspect="1"/>
          </p:cNvPicPr>
          <p:nvPr>
            <p:ph type="pic" idx="1"/>
          </p:nvPr>
        </p:nvPicPr>
        <p:blipFill>
          <a:blip r:embed="rId5" cstate="print"/>
          <a:srcRect l="23543" r="23543"/>
          <a:stretch>
            <a:fillRect/>
          </a:stretch>
        </p:blipFill>
        <p:spPr>
          <a:xfrm>
            <a:off x="4265613" y="609600"/>
            <a:ext cx="3977640" cy="5638800"/>
          </a:xfrm>
        </p:spPr>
      </p:pic>
    </p:spTree>
    <p:extLst>
      <p:ext uri="{BB962C8B-B14F-4D97-AF65-F5344CB8AC3E}">
        <p14:creationId xmlns="" xmlns:p14="http://schemas.microsoft.com/office/powerpoint/2010/main" val="221321692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569" y="260648"/>
            <a:ext cx="3931213" cy="2304256"/>
          </a:xfrm>
        </p:spPr>
        <p:txBody>
          <a:bodyPr>
            <a:normAutofit fontScale="90000"/>
          </a:bodyPr>
          <a:lstStyle/>
          <a:p>
            <a:pPr>
              <a:spcBef>
                <a:spcPts val="0"/>
              </a:spcBef>
              <a:defRPr/>
            </a:pPr>
            <a:r>
              <a:rPr lang="ru-RU" sz="1300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13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1300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13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1300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13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1300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13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1300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13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1300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13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1300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13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1300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13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1300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13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1300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13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1300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13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1300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13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1300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13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1300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13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1300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13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1600" dirty="0" smtClean="0"/>
              <a:t>Раздевалка </a:t>
            </a:r>
            <a:r>
              <a:rPr lang="ru-RU" sz="1600" dirty="0" smtClean="0"/>
              <a:t>оформлена воспитателями  в стиле любимого детьми мультсериала </a:t>
            </a:r>
            <a:r>
              <a:rPr lang="ru-RU" sz="1600" dirty="0" smtClean="0"/>
              <a:t>«Маша и медведь» На </a:t>
            </a:r>
            <a:r>
              <a:rPr lang="ru-RU" sz="1600" dirty="0" smtClean="0"/>
              <a:t>стендах размещается информация для родителей (чем заняться с ребенком разные времена года на прогулке), стихи,  сезонные приметы , игры дома. </a:t>
            </a:r>
            <a:br>
              <a:rPr lang="ru-RU" sz="1600" dirty="0" smtClean="0"/>
            </a:br>
            <a:r>
              <a:rPr lang="ru-RU" sz="1600" dirty="0" smtClean="0"/>
              <a:t>Здесь выставляются работы детей.</a:t>
            </a:r>
            <a:br>
              <a:rPr lang="ru-RU" sz="1600" dirty="0" smtClean="0"/>
            </a:br>
            <a:r>
              <a:rPr lang="ru-RU" sz="1600" dirty="0" smtClean="0"/>
              <a:t>Оформлен блок поздравлений с днем рождения</a:t>
            </a:r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</a:rPr>
              <a:t>.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</a:b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5" name="Содержимое 4" descr="IMG-20210917-WA000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8013" y="2708920"/>
            <a:ext cx="2750095" cy="3642404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45940" y="3429000"/>
            <a:ext cx="216024" cy="144016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1026" name="Picture 2" descr="C:\Users\anna\Desktop\рппс\IMG-20210917-WA00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70900" y="179426"/>
            <a:ext cx="3240136" cy="2430102"/>
          </a:xfrm>
          <a:prstGeom prst="rect">
            <a:avLst/>
          </a:prstGeom>
          <a:noFill/>
        </p:spPr>
      </p:pic>
      <p:pic>
        <p:nvPicPr>
          <p:cNvPr id="1027" name="Picture 3" descr="C:\Users\anna\Desktop\рппс\IMG-20210917-WA00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4179" y="188640"/>
            <a:ext cx="3236457" cy="2427343"/>
          </a:xfrm>
          <a:prstGeom prst="rect">
            <a:avLst/>
          </a:prstGeom>
          <a:noFill/>
        </p:spPr>
      </p:pic>
      <p:pic>
        <p:nvPicPr>
          <p:cNvPr id="1028" name="Picture 4" descr="C:\Users\anna\Desktop\рппс\IMG-20210917-WA001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72222" y="2852936"/>
            <a:ext cx="3179991" cy="3395464"/>
          </a:xfrm>
          <a:prstGeom prst="rect">
            <a:avLst/>
          </a:prstGeom>
          <a:noFill/>
        </p:spPr>
      </p:pic>
      <p:pic>
        <p:nvPicPr>
          <p:cNvPr id="1029" name="Picture 5" descr="C:\Users\anna\Desktop\рппс\IMG-20210917-WA000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34172" y="2742435"/>
            <a:ext cx="3600400" cy="350596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8760" y="476672"/>
            <a:ext cx="10270188" cy="72007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dirty="0">
                <a:solidFill>
                  <a:schemeClr val="bg2">
                    <a:lumMod val="25000"/>
                  </a:schemeClr>
                </a:solidFill>
              </a:rPr>
              <a:t>1. </a:t>
            </a:r>
            <a:r>
              <a:rPr lang="en-US" sz="2000" b="1" dirty="0" err="1">
                <a:solidFill>
                  <a:schemeClr val="bg2">
                    <a:lumMod val="25000"/>
                  </a:schemeClr>
                </a:solidFill>
              </a:rPr>
              <a:t>Рабочий</a:t>
            </a:r>
            <a:r>
              <a:rPr lang="en-US" sz="20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bg2">
                    <a:lumMod val="25000"/>
                  </a:schemeClr>
                </a:solidFill>
              </a:rPr>
              <a:t>сектор</a:t>
            </a:r>
            <a:r>
              <a:rPr lang="en-US" sz="20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48762" y="1600201"/>
            <a:ext cx="3650515" cy="2548880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 err="1"/>
              <a:t>Помещение</a:t>
            </a:r>
            <a:r>
              <a:rPr lang="en-US" dirty="0"/>
              <a:t>  </a:t>
            </a:r>
            <a:r>
              <a:rPr lang="en-US" dirty="0" err="1"/>
              <a:t>используется</a:t>
            </a:r>
            <a:r>
              <a:rPr lang="en-US" dirty="0"/>
              <a:t>  </a:t>
            </a:r>
            <a:r>
              <a:rPr lang="en-US" dirty="0" err="1"/>
              <a:t>как</a:t>
            </a:r>
            <a:r>
              <a:rPr lang="en-US" dirty="0"/>
              <a:t>  </a:t>
            </a:r>
            <a:r>
              <a:rPr lang="en-US" dirty="0" err="1"/>
              <a:t>игровая</a:t>
            </a:r>
            <a:r>
              <a:rPr lang="en-US" dirty="0"/>
              <a:t>  </a:t>
            </a:r>
            <a:r>
              <a:rPr lang="en-US" dirty="0" err="1"/>
              <a:t>комната</a:t>
            </a:r>
            <a:r>
              <a:rPr lang="en-US" dirty="0"/>
              <a:t> , </a:t>
            </a:r>
            <a:r>
              <a:rPr lang="en-US" dirty="0" err="1"/>
              <a:t>включает</a:t>
            </a:r>
            <a:r>
              <a:rPr lang="en-US" dirty="0"/>
              <a:t>  в </a:t>
            </a:r>
            <a:r>
              <a:rPr lang="en-US" dirty="0" err="1"/>
              <a:t>себя</a:t>
            </a:r>
            <a:r>
              <a:rPr lang="en-US" dirty="0"/>
              <a:t>: «</a:t>
            </a:r>
            <a:r>
              <a:rPr lang="en-US" dirty="0" err="1"/>
              <a:t>Рабочий</a:t>
            </a:r>
            <a:r>
              <a:rPr lang="en-US" dirty="0"/>
              <a:t> </a:t>
            </a:r>
            <a:r>
              <a:rPr lang="en-US" dirty="0" err="1"/>
              <a:t>сектор</a:t>
            </a:r>
            <a:r>
              <a:rPr lang="en-US" dirty="0"/>
              <a:t> », «</a:t>
            </a:r>
            <a:r>
              <a:rPr lang="en-US" dirty="0" err="1"/>
              <a:t>Активный</a:t>
            </a:r>
            <a:r>
              <a:rPr lang="en-US" dirty="0"/>
              <a:t>  </a:t>
            </a:r>
            <a:r>
              <a:rPr lang="en-US" dirty="0" err="1"/>
              <a:t>сектор</a:t>
            </a:r>
            <a:r>
              <a:rPr lang="en-US" dirty="0"/>
              <a:t>», «</a:t>
            </a:r>
            <a:r>
              <a:rPr lang="en-US" dirty="0" err="1"/>
              <a:t>Спокойный</a:t>
            </a:r>
            <a:r>
              <a:rPr lang="en-US" dirty="0"/>
              <a:t> </a:t>
            </a:r>
            <a:r>
              <a:rPr lang="en-US" dirty="0" err="1"/>
              <a:t>сектор</a:t>
            </a:r>
            <a:r>
              <a:rPr lang="en-US" dirty="0"/>
              <a:t>».  </a:t>
            </a:r>
            <a:r>
              <a:rPr lang="en-US" dirty="0" err="1"/>
              <a:t>Модули</a:t>
            </a:r>
            <a:r>
              <a:rPr lang="en-US" dirty="0"/>
              <a:t> </a:t>
            </a:r>
            <a:r>
              <a:rPr lang="en-US" dirty="0" err="1"/>
              <a:t>практически</a:t>
            </a:r>
            <a:r>
              <a:rPr lang="en-US" dirty="0"/>
              <a:t> </a:t>
            </a:r>
            <a:r>
              <a:rPr lang="en-US" dirty="0" err="1"/>
              <a:t>полностью</a:t>
            </a:r>
            <a:r>
              <a:rPr lang="en-US" dirty="0"/>
              <a:t>  </a:t>
            </a:r>
            <a:r>
              <a:rPr lang="en-US" dirty="0" err="1"/>
              <a:t>обеспечивают</a:t>
            </a:r>
            <a:r>
              <a:rPr lang="en-US" dirty="0"/>
              <a:t>,  </a:t>
            </a:r>
            <a:r>
              <a:rPr lang="en-US" dirty="0" err="1"/>
              <a:t>познавательную</a:t>
            </a:r>
            <a:r>
              <a:rPr lang="en-US" dirty="0"/>
              <a:t>, </a:t>
            </a:r>
            <a:r>
              <a:rPr lang="en-US" dirty="0" err="1"/>
              <a:t>исследовательскую</a:t>
            </a:r>
            <a:r>
              <a:rPr lang="en-US" dirty="0"/>
              <a:t> и </a:t>
            </a:r>
            <a:r>
              <a:rPr lang="en-US" dirty="0" err="1"/>
              <a:t>творческую</a:t>
            </a:r>
            <a:r>
              <a:rPr lang="en-US" dirty="0"/>
              <a:t> </a:t>
            </a:r>
            <a:r>
              <a:rPr lang="en-US" dirty="0" err="1"/>
              <a:t>активность</a:t>
            </a:r>
            <a:r>
              <a:rPr lang="en-US" dirty="0"/>
              <a:t> </a:t>
            </a:r>
            <a:r>
              <a:rPr lang="en-US" dirty="0" err="1"/>
              <a:t>всех</a:t>
            </a:r>
            <a:r>
              <a:rPr lang="en-US" dirty="0"/>
              <a:t>  </a:t>
            </a:r>
            <a:r>
              <a:rPr lang="en-US" dirty="0" err="1"/>
              <a:t>воспитанников</a:t>
            </a:r>
            <a:r>
              <a:rPr lang="en-US" dirty="0"/>
              <a:t>.</a:t>
            </a:r>
          </a:p>
          <a:p>
            <a:pPr marL="34290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6" name="Рисунок 5" descr="IMG-20210917-WA0004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23554" r="23554"/>
          <a:stretch>
            <a:fillRect/>
          </a:stretch>
        </p:blipFill>
        <p:spPr>
          <a:xfrm>
            <a:off x="4265613" y="1548595"/>
            <a:ext cx="3512927" cy="4980010"/>
          </a:xfrm>
        </p:spPr>
      </p:pic>
      <p:pic>
        <p:nvPicPr>
          <p:cNvPr id="2050" name="Picture 2" descr="C:\Users\anna\Desktop\рппс\IMG-20210917-WA00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82644" y="1484784"/>
            <a:ext cx="3680724" cy="50230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3896769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331152" y="6187064"/>
            <a:ext cx="3550920" cy="53648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Рабочий сектор</a:t>
            </a:r>
          </a:p>
          <a:p>
            <a:pPr algn="ctr"/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9" name="Заголовок 2"/>
          <p:cNvSpPr txBox="1">
            <a:spLocks/>
          </p:cNvSpPr>
          <p:nvPr/>
        </p:nvSpPr>
        <p:spPr>
          <a:xfrm>
            <a:off x="4184974" y="5758252"/>
            <a:ext cx="3550920" cy="109331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Рабочий сектор </a:t>
            </a:r>
          </a:p>
          <a:p>
            <a:pPr algn="ctr"/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8593534" y="6097506"/>
            <a:ext cx="3550920" cy="7022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Рабочий сектор </a:t>
            </a:r>
          </a:p>
          <a:p>
            <a:pPr algn="ctr"/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</a:p>
        </p:txBody>
      </p:sp>
      <p:pic>
        <p:nvPicPr>
          <p:cNvPr id="13" name="Рисунок 12" descr="Рисунок111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23347" r="23347"/>
          <a:stretch>
            <a:fillRect/>
          </a:stretch>
        </p:blipFill>
        <p:spPr>
          <a:xfrm>
            <a:off x="261764" y="609600"/>
            <a:ext cx="3657228" cy="5184576"/>
          </a:xfrm>
        </p:spPr>
      </p:pic>
      <p:pic>
        <p:nvPicPr>
          <p:cNvPr id="15" name="Рисунок 14" descr="Рисунок13.jpg"/>
          <p:cNvPicPr>
            <a:picLocks noGrp="1" noChangeAspect="1"/>
          </p:cNvPicPr>
          <p:nvPr>
            <p:ph type="pic" idx="10"/>
          </p:nvPr>
        </p:nvPicPr>
        <p:blipFill>
          <a:blip r:embed="rId4" cstate="print"/>
          <a:srcRect l="22720" r="22720"/>
          <a:stretch>
            <a:fillRect/>
          </a:stretch>
        </p:blipFill>
        <p:spPr>
          <a:xfrm>
            <a:off x="8326660" y="609600"/>
            <a:ext cx="3614255" cy="5123656"/>
          </a:xfrm>
        </p:spPr>
      </p:pic>
      <p:pic>
        <p:nvPicPr>
          <p:cNvPr id="19" name="Рисунок 18" descr="IMG-20210917-WA0014.jpg"/>
          <p:cNvPicPr>
            <a:picLocks noGrp="1" noChangeAspect="1"/>
          </p:cNvPicPr>
          <p:nvPr>
            <p:ph type="pic" idx="13"/>
          </p:nvPr>
        </p:nvPicPr>
        <p:blipFill>
          <a:blip r:embed="rId5" cstate="print"/>
          <a:srcRect l="23543" r="23543"/>
          <a:stretch>
            <a:fillRect/>
          </a:stretch>
        </p:blipFill>
        <p:spPr>
          <a:xfrm>
            <a:off x="4105593" y="609600"/>
            <a:ext cx="3977640" cy="5638800"/>
          </a:xfrm>
        </p:spPr>
      </p:pic>
    </p:spTree>
    <p:extLst>
      <p:ext uri="{BB962C8B-B14F-4D97-AF65-F5344CB8AC3E}">
        <p14:creationId xmlns="" xmlns:p14="http://schemas.microsoft.com/office/powerpoint/2010/main" val="369464638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-89043" y="6031258"/>
            <a:ext cx="4060501" cy="64012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Рабочий сектор</a:t>
            </a:r>
          </a:p>
          <a:p>
            <a:pPr algn="ctr"/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8593534" y="6097506"/>
            <a:ext cx="3550920" cy="7022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Рабочий сектор </a:t>
            </a:r>
          </a:p>
          <a:p>
            <a:pPr algn="ctr"/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4" name="Заголовок 2"/>
          <p:cNvSpPr txBox="1">
            <a:spLocks/>
          </p:cNvSpPr>
          <p:nvPr/>
        </p:nvSpPr>
        <p:spPr>
          <a:xfrm>
            <a:off x="4327418" y="5995685"/>
            <a:ext cx="4247760" cy="8040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Рабочий сектор </a:t>
            </a:r>
          </a:p>
          <a:p>
            <a:pPr algn="ctr"/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</a:p>
        </p:txBody>
      </p:sp>
      <p:pic>
        <p:nvPicPr>
          <p:cNvPr id="17" name="Рисунок 16" descr="IMG-20210917-WA0016.jpg"/>
          <p:cNvPicPr>
            <a:picLocks noGrp="1" noChangeAspect="1"/>
          </p:cNvPicPr>
          <p:nvPr>
            <p:ph type="pic" idx="13"/>
          </p:nvPr>
        </p:nvPicPr>
        <p:blipFill>
          <a:blip r:embed="rId3" cstate="print"/>
          <a:srcRect l="23543" r="23543"/>
          <a:stretch>
            <a:fillRect/>
          </a:stretch>
        </p:blipFill>
        <p:spPr>
          <a:xfrm>
            <a:off x="7374573" y="332656"/>
            <a:ext cx="3977640" cy="5638800"/>
          </a:xfrm>
        </p:spPr>
      </p:pic>
      <p:pic>
        <p:nvPicPr>
          <p:cNvPr id="19" name="Рисунок 18" descr="IMG-20210917-WA0029.jpg"/>
          <p:cNvPicPr>
            <a:picLocks noGrp="1" noChangeAspect="1"/>
          </p:cNvPicPr>
          <p:nvPr>
            <p:ph type="pic" idx="1"/>
          </p:nvPr>
        </p:nvPicPr>
        <p:blipFill>
          <a:blip r:embed="rId4" cstate="print"/>
          <a:srcRect l="23543" r="23543"/>
          <a:stretch>
            <a:fillRect/>
          </a:stretch>
        </p:blipFill>
        <p:spPr>
          <a:xfrm>
            <a:off x="333772" y="609600"/>
            <a:ext cx="3715844" cy="5411688"/>
          </a:xfrm>
        </p:spPr>
      </p:pic>
      <p:pic>
        <p:nvPicPr>
          <p:cNvPr id="21" name="Рисунок 20" descr="IMG-20210917-WA0002.jpg"/>
          <p:cNvPicPr>
            <a:picLocks noGrp="1" noChangeAspect="1"/>
          </p:cNvPicPr>
          <p:nvPr>
            <p:ph type="pic" idx="10"/>
          </p:nvPr>
        </p:nvPicPr>
        <p:blipFill>
          <a:blip r:embed="rId5" cstate="print"/>
          <a:srcRect l="2965" r="2965"/>
          <a:stretch>
            <a:fillRect/>
          </a:stretch>
        </p:blipFill>
        <p:spPr>
          <a:xfrm rot="16200000">
            <a:off x="3624719" y="1333589"/>
            <a:ext cx="4133056" cy="4666278"/>
          </a:xfrm>
        </p:spPr>
      </p:pic>
    </p:spTree>
    <p:extLst>
      <p:ext uri="{BB962C8B-B14F-4D97-AF65-F5344CB8AC3E}">
        <p14:creationId xmlns="" xmlns:p14="http://schemas.microsoft.com/office/powerpoint/2010/main" val="74733083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3772" y="5589241"/>
            <a:ext cx="5328592" cy="864095"/>
          </a:xfrm>
        </p:spPr>
        <p:txBody>
          <a:bodyPr>
            <a:normAutofit/>
          </a:bodyPr>
          <a:lstStyle/>
          <a:p>
            <a:pPr algn="ctr"/>
            <a:r>
              <a:rPr lang="ru-RU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1.6. Рабочий сектор </a:t>
            </a:r>
            <a:br>
              <a:rPr lang="ru-RU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(методическая литература педагога)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18548" y="5805265"/>
            <a:ext cx="3124200" cy="720080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1.7. Рабочий сектор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(ИКТ для педагога)</a:t>
            </a: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</a:p>
        </p:txBody>
      </p:sp>
      <p:pic>
        <p:nvPicPr>
          <p:cNvPr id="11" name="Рисунок 10" descr="IMG-20210917-WA0018.jpg"/>
          <p:cNvPicPr>
            <a:picLocks noGrp="1" noChangeAspect="1"/>
          </p:cNvPicPr>
          <p:nvPr>
            <p:ph type="pic" idx="10"/>
          </p:nvPr>
        </p:nvPicPr>
        <p:blipFill>
          <a:blip r:embed="rId3" cstate="print"/>
          <a:srcRect l="2965" r="2965"/>
          <a:stretch>
            <a:fillRect/>
          </a:stretch>
        </p:blipFill>
        <p:spPr>
          <a:xfrm>
            <a:off x="1197868" y="609600"/>
            <a:ext cx="3888432" cy="4835623"/>
          </a:xfrm>
        </p:spPr>
      </p:pic>
      <p:sp>
        <p:nvSpPr>
          <p:cNvPr id="19" name="Рисунок 18"/>
          <p:cNvSpPr>
            <a:spLocks noGrp="1"/>
          </p:cNvSpPr>
          <p:nvPr>
            <p:ph type="pic" idx="1"/>
          </p:nvPr>
        </p:nvSpPr>
        <p:spPr>
          <a:xfrm rot="10800000" flipH="1" flipV="1">
            <a:off x="7822604" y="2996952"/>
            <a:ext cx="1368152" cy="216024"/>
          </a:xfrm>
        </p:spPr>
      </p:sp>
      <p:pic>
        <p:nvPicPr>
          <p:cNvPr id="3077" name="Picture 5" descr="C:\Users\anna\Desktop\рппс\IMG-20210917-WA00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90356" y="908720"/>
            <a:ext cx="5798774" cy="43490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6644646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18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18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18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200" b="1" dirty="0" smtClean="0"/>
              <a:t>2. Рабочий сектор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2000" dirty="0" smtClean="0"/>
              <a:t>Модуль </a:t>
            </a:r>
            <a:r>
              <a:rPr lang="ru-RU" sz="2000" dirty="0" smtClean="0"/>
              <a:t>«Экспериментирование. Исследовательская деятельность»</a:t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5" name="Содержимое 4" descr="Рисунок33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180403" y="1828800"/>
            <a:ext cx="4729763" cy="3976464"/>
          </a:xfrm>
        </p:spPr>
      </p:pic>
      <p:pic>
        <p:nvPicPr>
          <p:cNvPr id="6" name="Содержимое 5" descr="Рисунок13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624764" y="1828800"/>
            <a:ext cx="4510208" cy="3904456"/>
          </a:xfr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powerpointbase.com-820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6313D3F-4C96-479C-A8EF-55F4C044825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312</Words>
  <Application>Microsoft Office PowerPoint</Application>
  <PresentationFormat>Произвольный</PresentationFormat>
  <Paragraphs>84</Paragraphs>
  <Slides>22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powerpointbase.com-820</vt:lpstr>
      <vt:lpstr>Вторая младшая группа №10, 3-4 года  Тема:«Наш любимый детский сад - дом для маленьких ребят»     </vt:lpstr>
      <vt:lpstr>Вход в группу, нижняя левая точка</vt:lpstr>
      <vt:lpstr>Слайд 3</vt:lpstr>
      <vt:lpstr>               Раздевалка оформлена воспитателями  в стиле любимого детьми мультсериала «Маша и медведь» На стендах размещается информация для родителей (чем заняться с ребенком разные времена года на прогулке), стихи,  сезонные приметы , игры дома.  Здесь выставляются работы детей. Оформлен блок поздравлений с днем рождения. </vt:lpstr>
      <vt:lpstr>1. Рабочий сектор </vt:lpstr>
      <vt:lpstr>Слайд 6</vt:lpstr>
      <vt:lpstr>Слайд 7</vt:lpstr>
      <vt:lpstr>1.6. Рабочий сектор  (методическая литература педагога)</vt:lpstr>
      <vt:lpstr>   2. Рабочий сектор  Модуль «Экспериментирование. Исследовательская деятельность» </vt:lpstr>
      <vt:lpstr>Хранение методической литературы и наглядного материала</vt:lpstr>
      <vt:lpstr>Слайд 11</vt:lpstr>
      <vt:lpstr>Активный центр</vt:lpstr>
      <vt:lpstr>Слайд 13</vt:lpstr>
      <vt:lpstr>Центр физкультуры и спорта</vt:lpstr>
      <vt:lpstr>       Модуль «Мир музыки и театра» В группе есть куклы различного вида (перчаточные, бибабо, марионетки и т. д.), музыкальные инструменты.     </vt:lpstr>
      <vt:lpstr>Слайд 16</vt:lpstr>
      <vt:lpstr>3. СПОКОЙНЫЙ СЕКТОР</vt:lpstr>
      <vt:lpstr>3. СПОКОЙНЫЙ СЕКТОР </vt:lpstr>
      <vt:lpstr>Слайд 19</vt:lpstr>
      <vt:lpstr>Уголок «Уединения»</vt:lpstr>
      <vt:lpstr>. Организация среды для диалога с родителями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2019-09-25T02:11:46Z</dcterms:created>
  <dcterms:modified xsi:type="dcterms:W3CDTF">2021-09-17T08:00:54Z</dcterms:modified>
</cp:coreProperties>
</file>