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8" r:id="rId2"/>
  </p:sldMasterIdLst>
  <p:notesMasterIdLst>
    <p:notesMasterId r:id="rId25"/>
  </p:notesMasterIdLst>
  <p:handoutMasterIdLst>
    <p:handoutMasterId r:id="rId26"/>
  </p:handoutMasterIdLst>
  <p:sldIdLst>
    <p:sldId id="265" r:id="rId3"/>
    <p:sldId id="283" r:id="rId4"/>
    <p:sldId id="301" r:id="rId5"/>
    <p:sldId id="309" r:id="rId6"/>
    <p:sldId id="284" r:id="rId7"/>
    <p:sldId id="285" r:id="rId8"/>
    <p:sldId id="286" r:id="rId9"/>
    <p:sldId id="287" r:id="rId10"/>
    <p:sldId id="310" r:id="rId11"/>
    <p:sldId id="308" r:id="rId12"/>
    <p:sldId id="288" r:id="rId13"/>
    <p:sldId id="311" r:id="rId14"/>
    <p:sldId id="290" r:id="rId15"/>
    <p:sldId id="291" r:id="rId16"/>
    <p:sldId id="292" r:id="rId17"/>
    <p:sldId id="293" r:id="rId18"/>
    <p:sldId id="306" r:id="rId19"/>
    <p:sldId id="312" r:id="rId20"/>
    <p:sldId id="299" r:id="rId21"/>
    <p:sldId id="300" r:id="rId22"/>
    <p:sldId id="303" r:id="rId23"/>
    <p:sldId id="304" r:id="rId24"/>
  </p:sldIdLst>
  <p:sldSz cx="12188825" cy="685800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2912EAC1-7E8C-401B-A66B-3B4E486022B7}">
          <p14:sldIdLst>
            <p14:sldId id="265"/>
            <p14:sldId id="283"/>
            <p14:sldId id="301"/>
            <p14:sldId id="284"/>
            <p14:sldId id="285"/>
            <p14:sldId id="286"/>
            <p14:sldId id="287"/>
            <p14:sldId id="308"/>
            <p14:sldId id="288"/>
            <p14:sldId id="290"/>
            <p14:sldId id="291"/>
            <p14:sldId id="292"/>
            <p14:sldId id="293"/>
            <p14:sldId id="306"/>
            <p14:sldId id="307"/>
            <p14:sldId id="296"/>
            <p14:sldId id="298"/>
            <p14:sldId id="299"/>
            <p14:sldId id="300"/>
            <p14:sldId id="303"/>
            <p14:sldId id="304"/>
            <p14:sldId id="305"/>
          </p14:sldIdLst>
        </p14:section>
        <p14:section name="Раздел без заголовка" id="{EFDDF50C-AD5A-4B1F-98F3-724910AB5C93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3936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2544">
          <p15:clr>
            <a:srgbClr val="A4A3A4"/>
          </p15:clr>
        </p15:guide>
        <p15:guide id="5" orient="horz" pos="1008">
          <p15:clr>
            <a:srgbClr val="A4A3A4"/>
          </p15:clr>
        </p15:guide>
        <p15:guide id="6" orient="horz" pos="384">
          <p15:clr>
            <a:srgbClr val="A4A3A4"/>
          </p15:clr>
        </p15:guide>
        <p15:guide id="7" orient="horz" pos="3312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527">
          <p15:clr>
            <a:srgbClr val="A4A3A4"/>
          </p15:clr>
        </p15:guide>
        <p15:guide id="12" pos="7151">
          <p15:clr>
            <a:srgbClr val="A4A3A4"/>
          </p15:clr>
        </p15:guide>
        <p15:guide id="13" pos="4127">
          <p15:clr>
            <a:srgbClr val="A4A3A4"/>
          </p15:clr>
        </p15:guide>
        <p15:guide id="14" pos="4415">
          <p15:clr>
            <a:srgbClr val="A4A3A4"/>
          </p15:clr>
        </p15:guide>
        <p15:guide id="15" pos="2687">
          <p15:clr>
            <a:srgbClr val="A4A3A4"/>
          </p15:clr>
        </p15:guide>
        <p15:guide id="16" pos="383">
          <p15:clr>
            <a:srgbClr val="A4A3A4"/>
          </p15:clr>
        </p15:guide>
        <p15:guide id="17" pos="7295">
          <p15:clr>
            <a:srgbClr val="A4A3A4"/>
          </p15:clr>
        </p15:guide>
        <p15:guide id="18" pos="5327">
          <p15:clr>
            <a:srgbClr val="A4A3A4"/>
          </p15:clr>
        </p15:guide>
        <p15:guide id="19" pos="381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212">
          <p15:clr>
            <a:srgbClr val="A4A3A4"/>
          </p15:clr>
        </p15:guide>
        <p15:guide id="2" pos="293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29" autoAdjust="0"/>
  </p:normalViewPr>
  <p:slideViewPr>
    <p:cSldViewPr showGuides="1">
      <p:cViewPr varScale="1">
        <p:scale>
          <a:sx n="87" d="100"/>
          <a:sy n="87" d="100"/>
        </p:scale>
        <p:origin x="-606" y="-90"/>
      </p:cViewPr>
      <p:guideLst>
        <p:guide orient="horz" pos="2160"/>
        <p:guide orient="horz" pos="3929"/>
        <p:guide orient="horz" pos="1162"/>
        <p:guide orient="horz" pos="2544"/>
        <p:guide orient="horz" pos="1008"/>
        <p:guide orient="horz" pos="391"/>
        <p:guide orient="horz" pos="3312"/>
        <p:guide pos="3839"/>
        <p:guide pos="959"/>
        <p:guide pos="6719"/>
        <p:guide pos="527"/>
        <p:guide pos="7150"/>
        <p:guide pos="4127"/>
        <p:guide pos="4429"/>
        <p:guide pos="2687"/>
        <p:guide pos="383"/>
        <p:guide pos="7286"/>
        <p:guide pos="5336"/>
        <p:guide pos="37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1734" y="72"/>
      </p:cViewPr>
      <p:guideLst>
        <p:guide orient="horz" pos="2212"/>
        <p:guide pos="293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39FF845-BB4A-479D-8C06-522C1DBAB2F9}" type="datetimeFigureOut">
              <a:rPr lang="ru-RU"/>
              <a:pPr/>
              <a:t>17.09.2021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273003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4FD142E-5B44-489E-8F73-9E67242E680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961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ru-RU"/>
              <a:pPr/>
              <a:t>17.09.2021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27050"/>
            <a:ext cx="4679950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30910" y="3335972"/>
            <a:ext cx="7447280" cy="31603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273003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F93199CD-3E1B-4AE6-990F-76F925F5EA9F}" type="slidenum">
              <a:rPr lang="en-US" sz="1200" b="0" i="0">
                <a:latin typeface="Cambria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758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0892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7315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750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603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9218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22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5478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7589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5874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0726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8920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8795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9950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1234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1122363"/>
            <a:ext cx="103605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17.09.2021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2938579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17.09.2021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9691860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9" y="365125"/>
            <a:ext cx="262821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17.09.2021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6492593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ертикальное изображение титульного слай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0" y="609600"/>
            <a:ext cx="7008813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237411" y="1600200"/>
            <a:ext cx="4343402" cy="3733800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ru-RU" noProof="0" dirty="0"/>
              <a:t>Щелкните, чтобы ввести имя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7411" y="5562600"/>
            <a:ext cx="4343401" cy="762000"/>
          </a:xfrm>
        </p:spPr>
        <p:txBody>
          <a:bodyPr anchor="b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8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7237411" y="533400"/>
            <a:ext cx="4343402" cy="838200"/>
          </a:xfrm>
        </p:spPr>
        <p:txBody>
          <a:bodyPr anchor="ctr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800" b="0" baseline="0">
                <a:solidFill>
                  <a:schemeClr val="accent2"/>
                </a:solidFill>
              </a:defRPr>
            </a:lvl1pPr>
            <a:lvl2pPr marL="0" indent="0" algn="r">
              <a:buNone/>
              <a:defRPr sz="5400" b="0" baseline="0">
                <a:solidFill>
                  <a:schemeClr val="bg1"/>
                </a:solidFill>
              </a:defRPr>
            </a:lvl2pPr>
            <a:lvl3pPr marL="0" indent="0" algn="r">
              <a:buNone/>
              <a:defRPr sz="5400" b="0" baseline="0">
                <a:solidFill>
                  <a:schemeClr val="bg1"/>
                </a:solidFill>
              </a:defRPr>
            </a:lvl3pPr>
            <a:lvl4pPr marL="0" indent="0" algn="r">
              <a:buNone/>
              <a:defRPr sz="5400" b="0" baseline="0">
                <a:solidFill>
                  <a:schemeClr val="bg1"/>
                </a:solidFill>
              </a:defRPr>
            </a:lvl4pPr>
            <a:lvl5pPr marL="0" indent="0" algn="r">
              <a:buNone/>
              <a:defRPr sz="54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noProof="0" dirty="0"/>
              <a:t>Год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17.09.2021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8282723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Четыре левых изображен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63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3523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43523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4109756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" name="Рисунок 2"/>
          <p:cNvSpPr>
            <a:spLocks noGrp="1"/>
          </p:cNvSpPr>
          <p:nvPr>
            <p:ph type="pic" idx="11"/>
          </p:nvPr>
        </p:nvSpPr>
        <p:spPr>
          <a:xfrm>
            <a:off x="4163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idx="12"/>
          </p:nvPr>
        </p:nvSpPr>
        <p:spPr>
          <a:xfrm>
            <a:off x="4109756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17.09.2021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9840598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левых изображен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63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3523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43523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4109756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17.09.2021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4722352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вертикальных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17.09.2021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2532249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правых изображен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3550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17.09.2021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3996854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равных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60350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6153785" y="609600"/>
            <a:ext cx="60350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17.09.2021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074302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17.09.2021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4968779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740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465"/>
            <a:ext cx="1051286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17.09.2021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5839784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17.09.2021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8660782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7"/>
            <a:ext cx="105128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1" y="1681163"/>
            <a:ext cx="515644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1" y="2505075"/>
            <a:ext cx="5156443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17.09.2021</a:t>
            </a:fld>
            <a:endParaRPr lang="ru-RU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026777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17.09.2021</a:t>
            </a:fld>
            <a:endParaRPr lang="ru-R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6318373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17.09.2021</a:t>
            </a:fld>
            <a:endParaRPr lang="ru-RU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8034966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7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17.09.2021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1447313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7"/>
            <a:ext cx="617059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17.09.2021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897022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7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ru-RU" noProof="0" smtClean="0"/>
              <a:pPr/>
              <a:t>17.09.2021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2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77431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061964" y="2420888"/>
            <a:ext cx="8712968" cy="1440160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sz="3600" dirty="0" smtClean="0">
                <a:latin typeface="Cambria"/>
              </a:rPr>
              <a:t>Вторая младшая группа </a:t>
            </a:r>
            <a:r>
              <a:rPr lang="ru-RU" sz="3600" dirty="0" smtClean="0">
                <a:latin typeface="Cambria"/>
              </a:rPr>
              <a:t>№10, </a:t>
            </a:r>
            <a:r>
              <a:rPr lang="ru-RU" sz="3600" dirty="0" smtClean="0">
                <a:latin typeface="Cambria"/>
              </a:rPr>
              <a:t>3-4 года</a:t>
            </a:r>
            <a:r>
              <a:rPr lang="ru-RU" sz="3600" dirty="0" smtClean="0">
                <a:solidFill>
                  <a:srgbClr val="7030A0"/>
                </a:solidFill>
                <a:latin typeface="Cambria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Cambria"/>
              </a:rPr>
            </a:br>
            <a:r>
              <a:rPr lang="ru-RU" sz="4000" dirty="0" smtClean="0">
                <a:latin typeface="Cambria"/>
              </a:rPr>
              <a:t> Тема</a:t>
            </a:r>
            <a:r>
              <a:rPr lang="ru-RU" sz="3600" dirty="0" smtClean="0">
                <a:latin typeface="Cambria"/>
              </a:rPr>
              <a:t>:</a:t>
            </a:r>
            <a:r>
              <a:rPr lang="ru-RU" sz="3600" b="1" dirty="0" smtClean="0"/>
              <a:t>«Наш любимый детский сад - дом для маленьких ребят» </a:t>
            </a:r>
            <a:r>
              <a:rPr lang="ru-RU" sz="3600" b="0" i="0" dirty="0">
                <a:solidFill>
                  <a:schemeClr val="tx1"/>
                </a:solidFill>
                <a:latin typeface="Cambria"/>
                <a:ea typeface="+mj-ea"/>
                <a:cs typeface="+mj-cs"/>
              </a:rPr>
              <a:t/>
            </a:r>
            <a:br>
              <a:rPr lang="ru-RU" sz="3600" b="0" i="0" dirty="0">
                <a:solidFill>
                  <a:schemeClr val="tx1"/>
                </a:solidFill>
                <a:latin typeface="Cambria"/>
                <a:ea typeface="+mj-ea"/>
                <a:cs typeface="+mj-cs"/>
              </a:rPr>
            </a:br>
            <a:r>
              <a:rPr lang="ru-RU" sz="3600" b="0" i="0" dirty="0">
                <a:solidFill>
                  <a:schemeClr val="tx1"/>
                </a:solidFill>
                <a:latin typeface="Cambria"/>
                <a:ea typeface="+mj-ea"/>
                <a:cs typeface="+mj-cs"/>
              </a:rPr>
              <a:t> 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>
                <a:latin typeface="Cambria"/>
              </a:rPr>
              <a:t/>
            </a:r>
            <a:br>
              <a:rPr lang="ru-RU" sz="3100" dirty="0">
                <a:latin typeface="Cambria"/>
              </a:rPr>
            </a:br>
            <a:endParaRPr lang="ru-RU" sz="3100" b="0" i="0" dirty="0">
              <a:solidFill>
                <a:schemeClr val="tx1"/>
              </a:solidFill>
              <a:latin typeface="Cambria"/>
              <a:ea typeface="+mj-ea"/>
              <a:cs typeface="+mj-cs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806380" y="4653136"/>
            <a:ext cx="5999585" cy="1656184"/>
          </a:xfrm>
        </p:spPr>
        <p:txBody>
          <a:bodyPr>
            <a:normAutofit fontScale="92500"/>
          </a:bodyPr>
          <a:lstStyle/>
          <a:p>
            <a:pPr algn="r">
              <a:defRPr/>
            </a:pPr>
            <a:r>
              <a:rPr lang="ru-RU" sz="2100" b="1" dirty="0" err="1" smtClean="0">
                <a:solidFill>
                  <a:schemeClr val="tx1"/>
                </a:solidFill>
              </a:rPr>
              <a:t>Зяблова</a:t>
            </a:r>
            <a:r>
              <a:rPr lang="ru-RU" sz="2100" b="1" dirty="0" smtClean="0">
                <a:solidFill>
                  <a:schemeClr val="tx1"/>
                </a:solidFill>
              </a:rPr>
              <a:t> Анна Анатольевна- </a:t>
            </a:r>
            <a:r>
              <a:rPr lang="ru-RU" sz="2100" b="1" dirty="0">
                <a:solidFill>
                  <a:schemeClr val="tx1"/>
                </a:solidFill>
              </a:rPr>
              <a:t>воспитатель, </a:t>
            </a:r>
            <a:r>
              <a:rPr lang="ru-RU" sz="2100" b="1" dirty="0" smtClean="0">
                <a:solidFill>
                  <a:schemeClr val="tx1"/>
                </a:solidFill>
              </a:rPr>
              <a:t>1КК</a:t>
            </a:r>
            <a:endParaRPr lang="ru-RU" sz="2100" b="1" dirty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ru-RU" sz="2100" b="1" dirty="0" smtClean="0">
                <a:solidFill>
                  <a:schemeClr val="tx1"/>
                </a:solidFill>
              </a:rPr>
              <a:t>Игнатенко Татьяна Юрьевна– </a:t>
            </a:r>
            <a:r>
              <a:rPr lang="ru-RU" sz="2100" b="1" dirty="0">
                <a:solidFill>
                  <a:schemeClr val="tx1"/>
                </a:solidFill>
              </a:rPr>
              <a:t>воспитатель, </a:t>
            </a:r>
            <a:r>
              <a:rPr lang="ru-RU" sz="2100" b="1" dirty="0" smtClean="0">
                <a:solidFill>
                  <a:schemeClr val="tx1"/>
                </a:solidFill>
              </a:rPr>
              <a:t>1КК</a:t>
            </a:r>
            <a:endParaRPr lang="ru-RU" sz="2100" b="1" dirty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ru-RU" sz="2100" b="1" dirty="0">
                <a:solidFill>
                  <a:schemeClr val="tx1"/>
                </a:solidFill>
              </a:rPr>
              <a:t>МБДОУ Детский сад общеразвивающего вида № 144</a:t>
            </a:r>
          </a:p>
          <a:p>
            <a:pPr algn="r">
              <a:defRPr/>
            </a:pPr>
            <a:r>
              <a:rPr lang="ru-RU" sz="2100" b="1" dirty="0">
                <a:solidFill>
                  <a:schemeClr val="tx1"/>
                </a:solidFill>
              </a:rPr>
              <a:t>г. Воронеж, Коминтерновский район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endParaRPr lang="ru-RU" sz="21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3022263" y="478001"/>
            <a:ext cx="6336704" cy="838200"/>
          </a:xfrm>
        </p:spPr>
        <p:txBody>
          <a:bodyPr/>
          <a:lstStyle/>
          <a:p>
            <a:pPr marL="0" indent="0" algn="ctr" defTabSz="914400">
              <a:lnSpc>
                <a:spcPct val="85000"/>
              </a:lnSpc>
              <a:spcBef>
                <a:spcPts val="1800"/>
              </a:spcBef>
              <a:buNone/>
            </a:pPr>
            <a:r>
              <a:rPr lang="ru-RU" sz="3600" b="0" i="0" u="sng" baseline="0" dirty="0" smtClean="0">
                <a:solidFill>
                  <a:schemeClr val="tx1"/>
                </a:solidFill>
                <a:latin typeface="Cambria"/>
                <a:ea typeface="+mn-ea"/>
                <a:cs typeface="+mn-cs"/>
              </a:rPr>
              <a:t>2021 </a:t>
            </a:r>
            <a:r>
              <a:rPr lang="ru-RU" sz="3600" b="0" i="0" u="sng" baseline="0" dirty="0">
                <a:solidFill>
                  <a:schemeClr val="tx1"/>
                </a:solidFill>
                <a:latin typeface="Cambria"/>
                <a:ea typeface="+mn-ea"/>
                <a:cs typeface="+mn-cs"/>
              </a:rPr>
              <a:t>- </a:t>
            </a:r>
            <a:r>
              <a:rPr lang="ru-RU" sz="3600" b="0" i="0" u="sng" baseline="0" dirty="0" smtClean="0">
                <a:solidFill>
                  <a:schemeClr val="tx1"/>
                </a:solidFill>
                <a:latin typeface="Cambria"/>
                <a:ea typeface="+mn-ea"/>
                <a:cs typeface="+mn-cs"/>
              </a:rPr>
              <a:t>2022 </a:t>
            </a:r>
            <a:r>
              <a:rPr lang="ru-RU" sz="3600" b="0" i="0" baseline="0" dirty="0">
                <a:solidFill>
                  <a:schemeClr val="tx1"/>
                </a:solidFill>
                <a:latin typeface="Cambria"/>
                <a:ea typeface="+mn-ea"/>
                <a:cs typeface="+mn-cs"/>
              </a:rPr>
              <a:t>учебный год</a:t>
            </a:r>
          </a:p>
        </p:txBody>
      </p:sp>
    </p:spTree>
    <p:extLst>
      <p:ext uri="{BB962C8B-B14F-4D97-AF65-F5344CB8AC3E}">
        <p14:creationId xmlns=""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06D2844D-B1D1-4B4A-A706-67CFDBD93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5014292" y="1600201"/>
            <a:ext cx="2304256" cy="2188840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Хранение методической литературы и наглядного материала</a:t>
            </a:r>
          </a:p>
        </p:txBody>
      </p:sp>
      <p:pic>
        <p:nvPicPr>
          <p:cNvPr id="9" name="Рисунок 8" descr="Изображение выглядит как внутрен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07C5876F-82C9-47EE-AD39-8D9352043637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543" r="23543"/>
          <a:stretch>
            <a:fillRect/>
          </a:stretch>
        </p:blipFill>
        <p:spPr>
          <a:xfrm>
            <a:off x="7463429" y="188640"/>
            <a:ext cx="4117384" cy="5836904"/>
          </a:xfrm>
        </p:spPr>
      </p:pic>
      <p:pic>
        <p:nvPicPr>
          <p:cNvPr id="6" name="Рисунок 5" descr="IMG-20210917-WA0019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2965" r="2965"/>
          <a:stretch>
            <a:fillRect/>
          </a:stretch>
        </p:blipFill>
        <p:spPr>
          <a:xfrm>
            <a:off x="836613" y="332656"/>
            <a:ext cx="3977640" cy="5638800"/>
          </a:xfrm>
        </p:spPr>
      </p:pic>
    </p:spTree>
    <p:extLst>
      <p:ext uri="{BB962C8B-B14F-4D97-AF65-F5344CB8AC3E}">
        <p14:creationId xmlns="" xmlns:p14="http://schemas.microsoft.com/office/powerpoint/2010/main" val="8220584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3502124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АКТИВНЫЙ СЕКТОР</a:t>
            </a:r>
          </a:p>
        </p:txBody>
      </p:sp>
      <p:pic>
        <p:nvPicPr>
          <p:cNvPr id="5" name="Рисунок 4" descr="IMG-20210917-WA0020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2984" r="2984"/>
          <a:stretch>
            <a:fillRect/>
          </a:stretch>
        </p:blipFill>
        <p:spPr>
          <a:xfrm>
            <a:off x="2854052" y="609600"/>
            <a:ext cx="6265891" cy="5915744"/>
          </a:xfrm>
        </p:spPr>
      </p:pic>
    </p:spTree>
    <p:extLst>
      <p:ext uri="{BB962C8B-B14F-4D97-AF65-F5344CB8AC3E}">
        <p14:creationId xmlns="" xmlns:p14="http://schemas.microsoft.com/office/powerpoint/2010/main" val="4956790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569" y="365127"/>
            <a:ext cx="10512862" cy="903633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/>
              <a:t>Активный центр</a:t>
            </a:r>
            <a:endParaRPr lang="ru-RU" sz="1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Рисунок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36613" y="1287646"/>
            <a:ext cx="4724658" cy="494964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l="9861" r="9861"/>
          <a:stretch>
            <a:fillRect/>
          </a:stretch>
        </p:blipFill>
        <p:spPr>
          <a:xfrm>
            <a:off x="6014162" y="1340768"/>
            <a:ext cx="4913475" cy="4896520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3934172" y="260648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АКТИВНЫЙ СЕКТОР</a:t>
            </a: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304552" y="5908560"/>
            <a:ext cx="5099785" cy="76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6568429" y="5733256"/>
            <a:ext cx="4537207" cy="5040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IMG-20210917-WA0025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4966" b="14966"/>
          <a:stretch>
            <a:fillRect/>
          </a:stretch>
        </p:blipFill>
        <p:spPr>
          <a:xfrm>
            <a:off x="836613" y="609600"/>
            <a:ext cx="5175425" cy="5051648"/>
          </a:xfrm>
        </p:spPr>
      </p:pic>
      <p:sp>
        <p:nvSpPr>
          <p:cNvPr id="11" name="Прямоугольник 10"/>
          <p:cNvSpPr/>
          <p:nvPr/>
        </p:nvSpPr>
        <p:spPr>
          <a:xfrm rot="10800000" flipV="1">
            <a:off x="1989956" y="5819420"/>
            <a:ext cx="2592288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dirty="0" smtClean="0"/>
              <a:t>Центр конструирования</a:t>
            </a:r>
            <a:endParaRPr lang="ru-RU" dirty="0"/>
          </a:p>
        </p:txBody>
      </p:sp>
      <p:pic>
        <p:nvPicPr>
          <p:cNvPr id="13" name="Рисунок 12" descr="Рисунок31.jpg"/>
          <p:cNvPicPr>
            <a:picLocks noGrp="1" noChangeAspect="1"/>
          </p:cNvPicPr>
          <p:nvPr>
            <p:ph type="pic" idx="10"/>
          </p:nvPr>
        </p:nvPicPr>
        <p:blipFill>
          <a:blip r:embed="rId4" cstate="print"/>
          <a:srcRect t="10034" b="10034"/>
          <a:stretch>
            <a:fillRect/>
          </a:stretch>
        </p:blipFill>
        <p:spPr>
          <a:xfrm>
            <a:off x="6886500" y="609600"/>
            <a:ext cx="4465713" cy="5071786"/>
          </a:xfrm>
        </p:spPr>
      </p:pic>
      <p:sp>
        <p:nvSpPr>
          <p:cNvPr id="14" name="Прямоугольник 13"/>
          <p:cNvSpPr/>
          <p:nvPr/>
        </p:nvSpPr>
        <p:spPr>
          <a:xfrm rot="10800000" flipV="1">
            <a:off x="7606580" y="5762197"/>
            <a:ext cx="2736304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ru-RU" dirty="0" smtClean="0"/>
              <a:t>Центр краеведения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017772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34460" y="6021289"/>
            <a:ext cx="4671920" cy="648071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</a:rPr>
              <a:t>Центр физкультуры и спорта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31038" y="6093296"/>
            <a:ext cx="4321175" cy="62018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 </a:t>
            </a:r>
            <a:r>
              <a:rPr lang="ru-RU" dirty="0" smtClean="0"/>
              <a:t>Физкультура и спорт. </a:t>
            </a:r>
            <a:br>
              <a:rPr lang="ru-RU" dirty="0" smtClean="0"/>
            </a:br>
            <a:r>
              <a:rPr lang="ru-RU" dirty="0" smtClean="0"/>
              <a:t>Оздоровление и закаливание</a:t>
            </a:r>
            <a:endParaRPr lang="ru-RU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3934172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АКТИВНЫЙ СЕКТОР</a:t>
            </a:r>
          </a:p>
        </p:txBody>
      </p:sp>
      <p:pic>
        <p:nvPicPr>
          <p:cNvPr id="13" name="Рисунок 12" descr="Рисунок881.jpg"/>
          <p:cNvPicPr>
            <a:picLocks noGrp="1" noChangeAspect="1"/>
          </p:cNvPicPr>
          <p:nvPr>
            <p:ph type="pic" idx="10"/>
          </p:nvPr>
        </p:nvPicPr>
        <p:blipFill>
          <a:blip r:embed="rId3" cstate="print"/>
          <a:srcRect l="23534" r="23534"/>
          <a:stretch>
            <a:fillRect/>
          </a:stretch>
        </p:blipFill>
        <p:spPr>
          <a:xfrm>
            <a:off x="6551613" y="852201"/>
            <a:ext cx="4583358" cy="5153597"/>
          </a:xfrm>
        </p:spPr>
      </p:pic>
      <p:pic>
        <p:nvPicPr>
          <p:cNvPr id="11" name="Рисунок 10" descr="Рисунок41.pn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l="17728" r="17728"/>
          <a:stretch>
            <a:fillRect/>
          </a:stretch>
        </p:blipFill>
        <p:spPr>
          <a:xfrm>
            <a:off x="981844" y="885075"/>
            <a:ext cx="4464496" cy="5064204"/>
          </a:xfrm>
        </p:spPr>
      </p:pic>
    </p:spTree>
    <p:extLst>
      <p:ext uri="{BB962C8B-B14F-4D97-AF65-F5344CB8AC3E}">
        <p14:creationId xmlns="" xmlns:p14="http://schemas.microsoft.com/office/powerpoint/2010/main" val="11961106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3550" y="5933019"/>
            <a:ext cx="10981725" cy="880921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solidFill>
                  <a:schemeClr val="tx1"/>
                </a:solidFill>
              </a:rPr>
              <a:t>Модуль «Мир музыки и театра»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В группе есть куклы различного вида (перчаточные, бибабо, марионетки и т. д.), музыкальные инструменты. 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3934172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АКТИВНЫЙ СЕКТОР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692676" cy="515144"/>
          </a:xfrm>
        </p:spPr>
      </p:sp>
      <p:pic>
        <p:nvPicPr>
          <p:cNvPr id="4098" name="Picture 2" descr="C:\Users\anna\Desktop\рппс\IMG-20210917-WA0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3851" y="609600"/>
            <a:ext cx="5040561" cy="4979640"/>
          </a:xfrm>
          <a:prstGeom prst="rect">
            <a:avLst/>
          </a:prstGeom>
          <a:noFill/>
        </p:spPr>
      </p:pic>
      <p:pic>
        <p:nvPicPr>
          <p:cNvPr id="4100" name="Picture 4" descr="C:\Users\anna\Desktop\рппс\Рисунок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5200" y="609600"/>
            <a:ext cx="5125613" cy="4979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25718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3934172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АКТИВНЫЙ СЕКТОР</a:t>
            </a: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6035675" y="6047721"/>
            <a:ext cx="5476644" cy="77508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Поликлиника</a:t>
            </a: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537383" y="5941089"/>
            <a:ext cx="5040560" cy="764704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4500" dirty="0"/>
              <a:t>Центр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4500" dirty="0"/>
              <a:t>изучения правил дорожного движения</a:t>
            </a:r>
          </a:p>
          <a:p>
            <a:pPr algn="ctr"/>
            <a:r>
              <a:rPr lang="ru-RU" sz="4500" dirty="0"/>
              <a:t> </a:t>
            </a:r>
          </a:p>
        </p:txBody>
      </p:sp>
      <p:pic>
        <p:nvPicPr>
          <p:cNvPr id="10" name="Рисунок 9" descr="Изображение выглядит как внутренний, стена, стол, п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A175A5B3-24F0-42B9-8B5A-8AF9E11461D0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963" r="18963"/>
          <a:stretch>
            <a:fillRect/>
          </a:stretch>
        </p:blipFill>
        <p:spPr>
          <a:xfrm rot="5400000">
            <a:off x="6641417" y="519795"/>
            <a:ext cx="5195665" cy="5375275"/>
          </a:xfrm>
        </p:spPr>
      </p:pic>
      <p:pic>
        <p:nvPicPr>
          <p:cNvPr id="11" name="Рисунок 10" descr="Рисунок3331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l="2580" r="2580"/>
          <a:stretch>
            <a:fillRect/>
          </a:stretch>
        </p:blipFill>
        <p:spPr>
          <a:xfrm>
            <a:off x="608013" y="609600"/>
            <a:ext cx="4974830" cy="5123656"/>
          </a:xfrm>
        </p:spPr>
      </p:pic>
    </p:spTree>
    <p:extLst>
      <p:ext uri="{BB962C8B-B14F-4D97-AF65-F5344CB8AC3E}">
        <p14:creationId xmlns="" xmlns:p14="http://schemas.microsoft.com/office/powerpoint/2010/main" val="10424670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9D42FD24-ACA4-4DF8-ABE2-8CAE5DDC4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6180" y="188640"/>
            <a:ext cx="3528393" cy="720079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СПОКОЙНЫЙ СЕКТОР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056A0CE-3B65-4751-B805-D591730F5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6060" y="6021288"/>
            <a:ext cx="6192688" cy="504056"/>
          </a:xfrm>
        </p:spPr>
        <p:txBody>
          <a:bodyPr>
            <a:normAutofit/>
          </a:bodyPr>
          <a:lstStyle/>
          <a:p>
            <a:pPr algn="ctr"/>
            <a:r>
              <a:rPr lang="ru-RU" sz="2000" b="0" dirty="0"/>
              <a:t>Центр </a:t>
            </a:r>
            <a:r>
              <a:rPr lang="ru-RU" sz="2000" b="0" dirty="0" smtClean="0"/>
              <a:t>творчества</a:t>
            </a:r>
            <a:endParaRPr lang="ru-RU" sz="2000" b="0" dirty="0"/>
          </a:p>
        </p:txBody>
      </p:sp>
      <p:pic>
        <p:nvPicPr>
          <p:cNvPr id="13" name="Содержимое 12" descr="IMG-20210917-WA0027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6022975" y="1196752"/>
            <a:ext cx="5329238" cy="4684142"/>
          </a:xfrm>
        </p:spPr>
      </p:pic>
      <p:pic>
        <p:nvPicPr>
          <p:cNvPr id="11" name="Содержимое 10" descr="Рисунок55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836612" y="1340768"/>
            <a:ext cx="4681736" cy="4582230"/>
          </a:xfrm>
        </p:spPr>
      </p:pic>
    </p:spTree>
    <p:extLst>
      <p:ext uri="{BB962C8B-B14F-4D97-AF65-F5344CB8AC3E}">
        <p14:creationId xmlns="" xmlns:p14="http://schemas.microsoft.com/office/powerpoint/2010/main" val="12979333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4052" y="260648"/>
            <a:ext cx="6480720" cy="79208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СПОКОЙНЫЙ СЕКТОР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5" name="Содержимое 4" descr="IMG-20210917-WA00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70276" y="836712"/>
            <a:ext cx="6811160" cy="54005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569" y="1124744"/>
            <a:ext cx="3931213" cy="1368152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800" dirty="0" smtClean="0"/>
              <a:t>Силами воспитателей, детей и их родителей </a:t>
            </a:r>
            <a:r>
              <a:rPr lang="ru-RU" sz="1800" dirty="0" smtClean="0"/>
              <a:t> в </a:t>
            </a:r>
            <a:r>
              <a:rPr lang="ru-RU" sz="1800" dirty="0" smtClean="0"/>
              <a:t>группе создан </a:t>
            </a:r>
            <a:endParaRPr lang="ru-RU" sz="1800" dirty="0" smtClean="0"/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800" dirty="0" smtClean="0"/>
              <a:t>мини-музей «Подводный мир</a:t>
            </a:r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603550" y="6148388"/>
            <a:ext cx="6121736" cy="520972"/>
          </a:xfrm>
        </p:spPr>
        <p:txBody>
          <a:bodyPr>
            <a:normAutofit/>
          </a:bodyPr>
          <a:lstStyle/>
          <a:p>
            <a:r>
              <a:rPr lang="ru-RU" sz="2000" dirty="0"/>
              <a:t>Уголок знакомства с книгой</a:t>
            </a:r>
          </a:p>
        </p:txBody>
      </p:sp>
      <p:pic>
        <p:nvPicPr>
          <p:cNvPr id="11" name="Рисунок 10" descr="Изображение выглядит как книга, внутренний, полка, сте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4E508818-6B58-4B9B-AF70-817BEC7247F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376" r="16376"/>
          <a:stretch>
            <a:fillRect/>
          </a:stretch>
        </p:blipFill>
        <p:spPr>
          <a:xfrm>
            <a:off x="836613" y="332656"/>
            <a:ext cx="5520371" cy="5472608"/>
          </a:xfrm>
        </p:spPr>
      </p:pic>
      <p:pic>
        <p:nvPicPr>
          <p:cNvPr id="6146" name="Picture 2" descr="C:\Users\anna\Desktop\рппс\IMG-20210917-WA0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1613" y="836712"/>
            <a:ext cx="5303439" cy="3888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43407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713" y="6237288"/>
            <a:ext cx="3961450" cy="393576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Вход в группу, нижняя левая точка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92603" y="6312744"/>
            <a:ext cx="3124200" cy="318120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Нижняя правая точка</a:t>
            </a:r>
          </a:p>
        </p:txBody>
      </p:sp>
      <p:sp>
        <p:nvSpPr>
          <p:cNvPr id="16" name="Заголовок 2"/>
          <p:cNvSpPr txBox="1">
            <a:spLocks/>
          </p:cNvSpPr>
          <p:nvPr/>
        </p:nvSpPr>
        <p:spPr>
          <a:xfrm>
            <a:off x="121772" y="2980952"/>
            <a:ext cx="3550920" cy="3935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Верхняя левая точка</a:t>
            </a:r>
          </a:p>
        </p:txBody>
      </p:sp>
      <p:sp>
        <p:nvSpPr>
          <p:cNvPr id="17" name="Текст 3"/>
          <p:cNvSpPr txBox="1">
            <a:spLocks/>
          </p:cNvSpPr>
          <p:nvPr/>
        </p:nvSpPr>
        <p:spPr>
          <a:xfrm>
            <a:off x="4654252" y="2980952"/>
            <a:ext cx="3124200" cy="318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SzPct val="8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Верхняя правая точка</a:t>
            </a:r>
          </a:p>
        </p:txBody>
      </p:sp>
      <p:sp>
        <p:nvSpPr>
          <p:cNvPr id="18" name="Текст 3"/>
          <p:cNvSpPr txBox="1">
            <a:spLocks/>
          </p:cNvSpPr>
          <p:nvPr/>
        </p:nvSpPr>
        <p:spPr>
          <a:xfrm>
            <a:off x="8714243" y="1700808"/>
            <a:ext cx="3124200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SzPct val="8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 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(ранний возраст</a:t>
            </a:r>
            <a:r>
              <a:rPr lang="ru-RU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младший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средний, старший</a:t>
            </a:r>
            <a:r>
              <a:rPr lang="ru-RU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подготовительный – нужное подчеркнуть)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 с четырех точек по периметру</a:t>
            </a:r>
            <a:endParaRPr lang="ru-RU" sz="2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Рисунок 18" descr="IMG-20210917-WA0032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4012" b="4012"/>
          <a:stretch>
            <a:fillRect/>
          </a:stretch>
        </p:blipFill>
        <p:spPr>
          <a:xfrm>
            <a:off x="333771" y="154269"/>
            <a:ext cx="3931842" cy="2711615"/>
          </a:xfrm>
        </p:spPr>
      </p:pic>
      <p:pic>
        <p:nvPicPr>
          <p:cNvPr id="21" name="Рисунок 20" descr="IMG-20210917-WA0034.jpg"/>
          <p:cNvPicPr>
            <a:picLocks noGrp="1" noChangeAspect="1"/>
          </p:cNvPicPr>
          <p:nvPr>
            <p:ph type="pic" idx="10"/>
          </p:nvPr>
        </p:nvPicPr>
        <p:blipFill>
          <a:blip r:embed="rId4" cstate="print"/>
          <a:srcRect t="4012" b="4012"/>
          <a:stretch>
            <a:fillRect/>
          </a:stretch>
        </p:blipFill>
        <p:spPr>
          <a:xfrm>
            <a:off x="4726260" y="188640"/>
            <a:ext cx="4035582" cy="2783160"/>
          </a:xfrm>
        </p:spPr>
      </p:pic>
      <p:pic>
        <p:nvPicPr>
          <p:cNvPr id="23" name="Рисунок 22" descr="IMG-20210917-WA0036.jpg"/>
          <p:cNvPicPr>
            <a:picLocks noGrp="1" noChangeAspect="1"/>
          </p:cNvPicPr>
          <p:nvPr>
            <p:ph type="pic" idx="12"/>
          </p:nvPr>
        </p:nvPicPr>
        <p:blipFill>
          <a:blip r:embed="rId5" cstate="print"/>
          <a:srcRect t="4012" b="4012"/>
          <a:stretch>
            <a:fillRect/>
          </a:stretch>
        </p:blipFill>
        <p:spPr>
          <a:xfrm>
            <a:off x="287973" y="3429000"/>
            <a:ext cx="3977640" cy="2743200"/>
          </a:xfrm>
        </p:spPr>
      </p:pic>
      <p:pic>
        <p:nvPicPr>
          <p:cNvPr id="30" name="Рисунок 29" descr="IMG-20210917-WA0003.jpg"/>
          <p:cNvPicPr>
            <a:picLocks noGrp="1" noChangeAspect="1"/>
          </p:cNvPicPr>
          <p:nvPr>
            <p:ph type="pic" idx="11"/>
          </p:nvPr>
        </p:nvPicPr>
        <p:blipFill>
          <a:blip r:embed="rId6" cstate="print"/>
          <a:srcRect t="4030" b="4030"/>
          <a:stretch>
            <a:fillRect/>
          </a:stretch>
        </p:blipFill>
        <p:spPr>
          <a:xfrm>
            <a:off x="4726260" y="3429000"/>
            <a:ext cx="4104456" cy="2830207"/>
          </a:xfrm>
        </p:spPr>
      </p:pic>
    </p:spTree>
    <p:extLst>
      <p:ext uri="{BB962C8B-B14F-4D97-AF65-F5344CB8AC3E}">
        <p14:creationId xmlns="" xmlns:p14="http://schemas.microsoft.com/office/powerpoint/2010/main" val="27050850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 rot="10800000" flipV="1">
            <a:off x="837982" y="5877271"/>
            <a:ext cx="4320326" cy="576063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Уголок «Уединения»</a:t>
            </a:r>
            <a:endParaRPr lang="ru-RU" sz="1800" dirty="0"/>
          </a:p>
        </p:txBody>
      </p:sp>
      <p:pic>
        <p:nvPicPr>
          <p:cNvPr id="12" name="Рисунок 11" descr="C:\Users\Андрей\Desktop\Практика 05\DSC00836.JPG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08014" y="908720"/>
            <a:ext cx="4694310" cy="471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Рисунок321.jpg"/>
          <p:cNvPicPr>
            <a:picLocks noGrp="1" noChangeAspect="1"/>
          </p:cNvPicPr>
          <p:nvPr>
            <p:ph type="pic" idx="4294967295"/>
          </p:nvPr>
        </p:nvPicPr>
        <p:blipFill>
          <a:blip r:embed="rId4" cstate="print"/>
          <a:srcRect l="2480" r="2480"/>
          <a:stretch>
            <a:fillRect/>
          </a:stretch>
        </p:blipFill>
        <p:spPr>
          <a:xfrm>
            <a:off x="6310436" y="971515"/>
            <a:ext cx="4680519" cy="4689733"/>
          </a:xfrm>
        </p:spPr>
      </p:pic>
      <p:sp>
        <p:nvSpPr>
          <p:cNvPr id="11" name="Заголовок 2"/>
          <p:cNvSpPr txBox="1">
            <a:spLocks/>
          </p:cNvSpPr>
          <p:nvPr/>
        </p:nvSpPr>
        <p:spPr>
          <a:xfrm>
            <a:off x="1269876" y="5805265"/>
            <a:ext cx="3057542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25319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DCB7F22A-4490-403B-AE1A-203E6A8CA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73" y="332656"/>
            <a:ext cx="9793087" cy="648072"/>
          </a:xfrm>
        </p:spPr>
        <p:txBody>
          <a:bodyPr>
            <a:normAutofit/>
          </a:bodyPr>
          <a:lstStyle/>
          <a:p>
            <a:pPr algn="ctr"/>
            <a:r>
              <a:rPr lang="ru-RU" altLang="ru-RU" b="1" dirty="0">
                <a:solidFill>
                  <a:srgbClr val="0F426F"/>
                </a:solidFill>
                <a:latin typeface="Cambria" panose="02040503050406030204" pitchFamily="18" charset="0"/>
              </a:rPr>
              <a:t>.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среды для диалога с родителями</a:t>
            </a:r>
            <a:endParaRPr lang="ru-RU" sz="2000" b="1" dirty="0"/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B1831B1B-DD46-45E0-917D-1B4A8A9BE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3773" y="1772816"/>
            <a:ext cx="3384375" cy="2016224"/>
          </a:xfrm>
        </p:spPr>
        <p:txBody>
          <a:bodyPr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i="1" dirty="0"/>
              <a:t>Среда для диалога с родителями</a:t>
            </a:r>
          </a:p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/>
              <a:t>На стендах представлена информация о режиме дня в детском саду, расписание образовательной деятельности</a:t>
            </a:r>
            <a:r>
              <a:rPr lang="ru-RU" sz="1800" dirty="0"/>
              <a:t>. </a:t>
            </a:r>
            <a:endParaRPr lang="ru-RU" dirty="0"/>
          </a:p>
        </p:txBody>
      </p:sp>
      <p:pic>
        <p:nvPicPr>
          <p:cNvPr id="8" name="Содержимое 7" descr="IMG-20210917-WA0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34172" y="1196752"/>
            <a:ext cx="7086600" cy="5377234"/>
          </a:xfrm>
        </p:spPr>
      </p:pic>
    </p:spTree>
    <p:extLst>
      <p:ext uri="{BB962C8B-B14F-4D97-AF65-F5344CB8AC3E}">
        <p14:creationId xmlns="" xmlns:p14="http://schemas.microsoft.com/office/powerpoint/2010/main" val="32824253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290AB84-2505-4CF8-AA4D-1224ACD81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9876" y="476672"/>
            <a:ext cx="8928992" cy="86409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b="1" dirty="0"/>
              <a:t>На доске объявлений размещается текущая информация.</a:t>
            </a:r>
          </a:p>
          <a:p>
            <a:pPr algn="ctr"/>
            <a:r>
              <a:rPr lang="ru-RU" dirty="0"/>
              <a:t>Родители могут ознакомиться с рекомендациями воспитателей.</a:t>
            </a:r>
          </a:p>
          <a:p>
            <a:pPr algn="ctr"/>
            <a:endParaRPr lang="ru-RU" dirty="0"/>
          </a:p>
        </p:txBody>
      </p:sp>
      <p:pic>
        <p:nvPicPr>
          <p:cNvPr id="6" name="Рисунок 5" descr="IMG-20210917-WA000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965" r="2965"/>
          <a:stretch>
            <a:fillRect/>
          </a:stretch>
        </p:blipFill>
        <p:spPr>
          <a:xfrm>
            <a:off x="2638027" y="1484784"/>
            <a:ext cx="6696745" cy="4752504"/>
          </a:xfrm>
        </p:spPr>
      </p:pic>
    </p:spTree>
    <p:extLst>
      <p:ext uri="{BB962C8B-B14F-4D97-AF65-F5344CB8AC3E}">
        <p14:creationId xmlns="" xmlns:p14="http://schemas.microsoft.com/office/powerpoint/2010/main" val="11310226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 txBox="1">
            <a:spLocks/>
          </p:cNvSpPr>
          <p:nvPr/>
        </p:nvSpPr>
        <p:spPr>
          <a:xfrm>
            <a:off x="-89043" y="6031258"/>
            <a:ext cx="4060501" cy="6401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>
                <a:solidFill>
                  <a:srgbClr val="FF9933"/>
                </a:solidFill>
              </a:rPr>
              <a:t> </a:t>
            </a:r>
          </a:p>
          <a:p>
            <a:pPr algn="ctr"/>
            <a:r>
              <a:rPr lang="ru-RU" sz="1800" dirty="0">
                <a:solidFill>
                  <a:srgbClr val="FF9933"/>
                </a:solidFill>
              </a:rPr>
              <a:t> </a:t>
            </a: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8086776" y="5969123"/>
            <a:ext cx="4105826" cy="7022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FF9933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solidFill>
                  <a:srgbClr val="FF9933"/>
                </a:solidFill>
              </a:rPr>
              <a:t> </a:t>
            </a: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4164745" y="5867302"/>
            <a:ext cx="4164899" cy="8040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FF9933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FF9933"/>
                </a:solidFill>
              </a:rPr>
              <a:t>  </a:t>
            </a:r>
          </a:p>
        </p:txBody>
      </p:sp>
      <p:sp>
        <p:nvSpPr>
          <p:cNvPr id="15" name="Заголовок 2"/>
          <p:cNvSpPr txBox="1">
            <a:spLocks/>
          </p:cNvSpPr>
          <p:nvPr/>
        </p:nvSpPr>
        <p:spPr>
          <a:xfrm>
            <a:off x="3502124" y="1"/>
            <a:ext cx="583264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Помещение для приёма детей</a:t>
            </a:r>
          </a:p>
        </p:txBody>
      </p:sp>
      <p:pic>
        <p:nvPicPr>
          <p:cNvPr id="12" name="Рисунок 11" descr="IMG-20210917-WA0009.jpg"/>
          <p:cNvPicPr>
            <a:picLocks noGrp="1" noChangeAspect="1"/>
          </p:cNvPicPr>
          <p:nvPr>
            <p:ph type="pic" idx="10"/>
          </p:nvPr>
        </p:nvPicPr>
        <p:blipFill>
          <a:blip r:embed="rId3" cstate="print"/>
          <a:srcRect l="2965" r="2965"/>
          <a:stretch>
            <a:fillRect/>
          </a:stretch>
        </p:blipFill>
        <p:spPr>
          <a:xfrm>
            <a:off x="287973" y="609600"/>
            <a:ext cx="3790215" cy="5638800"/>
          </a:xfrm>
        </p:spPr>
      </p:pic>
      <p:pic>
        <p:nvPicPr>
          <p:cNvPr id="16" name="Рисунок 15" descr="IMG-20210917-WA0008.jpg"/>
          <p:cNvPicPr>
            <a:picLocks noGrp="1" noChangeAspect="1"/>
          </p:cNvPicPr>
          <p:nvPr>
            <p:ph type="pic" idx="13"/>
          </p:nvPr>
        </p:nvPicPr>
        <p:blipFill>
          <a:blip r:embed="rId4" cstate="print"/>
          <a:srcRect l="2965" r="2965"/>
          <a:stretch>
            <a:fillRect/>
          </a:stretch>
        </p:blipFill>
        <p:spPr>
          <a:xfrm>
            <a:off x="8456612" y="609600"/>
            <a:ext cx="3530251" cy="5638800"/>
          </a:xfrm>
        </p:spPr>
      </p:pic>
      <p:pic>
        <p:nvPicPr>
          <p:cNvPr id="19" name="Рисунок 18" descr="IMG-20210917-WA0006.jpg"/>
          <p:cNvPicPr>
            <a:picLocks noGrp="1" noChangeAspect="1"/>
          </p:cNvPicPr>
          <p:nvPr>
            <p:ph type="pic" idx="1"/>
          </p:nvPr>
        </p:nvPicPr>
        <p:blipFill>
          <a:blip r:embed="rId5" cstate="print"/>
          <a:srcRect l="23543" r="23543"/>
          <a:stretch>
            <a:fillRect/>
          </a:stretch>
        </p:blipFill>
        <p:spPr>
          <a:xfrm>
            <a:off x="4265613" y="609600"/>
            <a:ext cx="3977640" cy="5638800"/>
          </a:xfrm>
        </p:spPr>
      </p:pic>
    </p:spTree>
    <p:extLst>
      <p:ext uri="{BB962C8B-B14F-4D97-AF65-F5344CB8AC3E}">
        <p14:creationId xmlns="" xmlns:p14="http://schemas.microsoft.com/office/powerpoint/2010/main" val="22132169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569" y="260648"/>
            <a:ext cx="3931213" cy="2304256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defRPr/>
            </a:pP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13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13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13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13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13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13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13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13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13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13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13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13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13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13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13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 smtClean="0"/>
              <a:t>Раздевалка </a:t>
            </a:r>
            <a:r>
              <a:rPr lang="ru-RU" sz="1600" dirty="0" smtClean="0"/>
              <a:t>оформлена воспитателями  в стиле любимого детьми мультсериала </a:t>
            </a:r>
            <a:r>
              <a:rPr lang="ru-RU" sz="1600" dirty="0" smtClean="0"/>
              <a:t>«Маша и медведь» На </a:t>
            </a:r>
            <a:r>
              <a:rPr lang="ru-RU" sz="1600" dirty="0" smtClean="0"/>
              <a:t>стендах размещается информация для родителей (чем заняться с ребенком разные времена года на прогулке), стихи,  сезонные приметы , игры дома. </a:t>
            </a:r>
            <a:br>
              <a:rPr lang="ru-RU" sz="1600" dirty="0" smtClean="0"/>
            </a:br>
            <a:r>
              <a:rPr lang="ru-RU" sz="1600" dirty="0" smtClean="0"/>
              <a:t>Здесь выставляются работы детей.</a:t>
            </a:r>
            <a:br>
              <a:rPr lang="ru-RU" sz="1600" dirty="0" smtClean="0"/>
            </a:br>
            <a:r>
              <a:rPr lang="ru-RU" sz="1600" dirty="0" smtClean="0"/>
              <a:t>Оформлен блок поздравлений с днем рождения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Содержимое 4" descr="IMG-20210917-WA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8013" y="2708920"/>
            <a:ext cx="2750095" cy="364240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45940" y="3429000"/>
            <a:ext cx="216024" cy="1440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C:\Users\anna\Desktop\рппс\IMG-20210917-WA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0900" y="179426"/>
            <a:ext cx="3240136" cy="2430102"/>
          </a:xfrm>
          <a:prstGeom prst="rect">
            <a:avLst/>
          </a:prstGeom>
          <a:noFill/>
        </p:spPr>
      </p:pic>
      <p:pic>
        <p:nvPicPr>
          <p:cNvPr id="1027" name="Picture 3" descr="C:\Users\anna\Desktop\рппс\IMG-20210917-WA0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4179" y="188640"/>
            <a:ext cx="3236457" cy="2427343"/>
          </a:xfrm>
          <a:prstGeom prst="rect">
            <a:avLst/>
          </a:prstGeom>
          <a:noFill/>
        </p:spPr>
      </p:pic>
      <p:pic>
        <p:nvPicPr>
          <p:cNvPr id="1028" name="Picture 4" descr="C:\Users\anna\Desktop\рппс\IMG-20210917-WA0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222" y="2852936"/>
            <a:ext cx="3179991" cy="3395464"/>
          </a:xfrm>
          <a:prstGeom prst="rect">
            <a:avLst/>
          </a:prstGeom>
          <a:noFill/>
        </p:spPr>
      </p:pic>
      <p:pic>
        <p:nvPicPr>
          <p:cNvPr id="1029" name="Picture 5" descr="C:\Users\anna\Desktop\рппс\IMG-20210917-WA00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34172" y="2742435"/>
            <a:ext cx="3600400" cy="350596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8760" y="476672"/>
            <a:ext cx="10270188" cy="7200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1.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</a:rPr>
              <a:t>Рабочий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</a:rPr>
              <a:t>сектор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8762" y="1600201"/>
            <a:ext cx="3650515" cy="254888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Помещение</a:t>
            </a:r>
            <a:r>
              <a:rPr lang="en-US" dirty="0"/>
              <a:t>  </a:t>
            </a:r>
            <a:r>
              <a:rPr lang="en-US" dirty="0" err="1"/>
              <a:t>используется</a:t>
            </a:r>
            <a:r>
              <a:rPr lang="en-US" dirty="0"/>
              <a:t>  </a:t>
            </a:r>
            <a:r>
              <a:rPr lang="en-US" dirty="0" err="1"/>
              <a:t>как</a:t>
            </a:r>
            <a:r>
              <a:rPr lang="en-US" dirty="0"/>
              <a:t>  </a:t>
            </a:r>
            <a:r>
              <a:rPr lang="en-US" dirty="0" err="1"/>
              <a:t>игровая</a:t>
            </a:r>
            <a:r>
              <a:rPr lang="en-US" dirty="0"/>
              <a:t>  </a:t>
            </a:r>
            <a:r>
              <a:rPr lang="en-US" dirty="0" err="1"/>
              <a:t>комната</a:t>
            </a:r>
            <a:r>
              <a:rPr lang="en-US" dirty="0"/>
              <a:t> , </a:t>
            </a:r>
            <a:r>
              <a:rPr lang="en-US" dirty="0" err="1"/>
              <a:t>включает</a:t>
            </a:r>
            <a:r>
              <a:rPr lang="en-US" dirty="0"/>
              <a:t>  в </a:t>
            </a:r>
            <a:r>
              <a:rPr lang="en-US" dirty="0" err="1"/>
              <a:t>себя</a:t>
            </a:r>
            <a:r>
              <a:rPr lang="en-US" dirty="0"/>
              <a:t>: «</a:t>
            </a:r>
            <a:r>
              <a:rPr lang="en-US" dirty="0" err="1"/>
              <a:t>Рабочий</a:t>
            </a:r>
            <a:r>
              <a:rPr lang="en-US" dirty="0"/>
              <a:t> </a:t>
            </a:r>
            <a:r>
              <a:rPr lang="en-US" dirty="0" err="1"/>
              <a:t>сектор</a:t>
            </a:r>
            <a:r>
              <a:rPr lang="en-US" dirty="0"/>
              <a:t> », «</a:t>
            </a:r>
            <a:r>
              <a:rPr lang="en-US" dirty="0" err="1"/>
              <a:t>Активный</a:t>
            </a:r>
            <a:r>
              <a:rPr lang="en-US" dirty="0"/>
              <a:t>  </a:t>
            </a:r>
            <a:r>
              <a:rPr lang="en-US" dirty="0" err="1"/>
              <a:t>сектор</a:t>
            </a:r>
            <a:r>
              <a:rPr lang="en-US" dirty="0"/>
              <a:t>», «</a:t>
            </a:r>
            <a:r>
              <a:rPr lang="en-US" dirty="0" err="1"/>
              <a:t>Спокойный</a:t>
            </a:r>
            <a:r>
              <a:rPr lang="en-US" dirty="0"/>
              <a:t> </a:t>
            </a:r>
            <a:r>
              <a:rPr lang="en-US" dirty="0" err="1"/>
              <a:t>сектор</a:t>
            </a:r>
            <a:r>
              <a:rPr lang="en-US" dirty="0"/>
              <a:t>».  </a:t>
            </a:r>
            <a:r>
              <a:rPr lang="en-US" dirty="0" err="1"/>
              <a:t>Модули</a:t>
            </a:r>
            <a:r>
              <a:rPr lang="en-US" dirty="0"/>
              <a:t> </a:t>
            </a:r>
            <a:r>
              <a:rPr lang="en-US" dirty="0" err="1"/>
              <a:t>практически</a:t>
            </a:r>
            <a:r>
              <a:rPr lang="en-US" dirty="0"/>
              <a:t> </a:t>
            </a:r>
            <a:r>
              <a:rPr lang="en-US" dirty="0" err="1"/>
              <a:t>полностью</a:t>
            </a:r>
            <a:r>
              <a:rPr lang="en-US" dirty="0"/>
              <a:t>  </a:t>
            </a:r>
            <a:r>
              <a:rPr lang="en-US" dirty="0" err="1"/>
              <a:t>обеспечивают</a:t>
            </a:r>
            <a:r>
              <a:rPr lang="en-US" dirty="0"/>
              <a:t>,  </a:t>
            </a:r>
            <a:r>
              <a:rPr lang="en-US" dirty="0" err="1"/>
              <a:t>познавательную</a:t>
            </a:r>
            <a:r>
              <a:rPr lang="en-US" dirty="0"/>
              <a:t>, </a:t>
            </a:r>
            <a:r>
              <a:rPr lang="en-US" dirty="0" err="1"/>
              <a:t>исследовательскую</a:t>
            </a:r>
            <a:r>
              <a:rPr lang="en-US" dirty="0"/>
              <a:t> и </a:t>
            </a:r>
            <a:r>
              <a:rPr lang="en-US" dirty="0" err="1"/>
              <a:t>творческую</a:t>
            </a:r>
            <a:r>
              <a:rPr lang="en-US" dirty="0"/>
              <a:t> </a:t>
            </a:r>
            <a:r>
              <a:rPr lang="en-US" dirty="0" err="1"/>
              <a:t>активность</a:t>
            </a:r>
            <a:r>
              <a:rPr lang="en-US" dirty="0"/>
              <a:t> </a:t>
            </a:r>
            <a:r>
              <a:rPr lang="en-US" dirty="0" err="1"/>
              <a:t>всех</a:t>
            </a:r>
            <a:r>
              <a:rPr lang="en-US" dirty="0"/>
              <a:t>  </a:t>
            </a:r>
            <a:r>
              <a:rPr lang="en-US" dirty="0" err="1"/>
              <a:t>воспитанников</a:t>
            </a:r>
            <a:r>
              <a:rPr lang="en-US" dirty="0"/>
              <a:t>.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Рисунок 5" descr="IMG-20210917-WA0004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23554" r="23554"/>
          <a:stretch>
            <a:fillRect/>
          </a:stretch>
        </p:blipFill>
        <p:spPr>
          <a:xfrm>
            <a:off x="4265613" y="1548595"/>
            <a:ext cx="3512927" cy="4980010"/>
          </a:xfrm>
        </p:spPr>
      </p:pic>
      <p:pic>
        <p:nvPicPr>
          <p:cNvPr id="2050" name="Picture 2" descr="C:\Users\anna\Desktop\рппс\IMG-20210917-WA0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2644" y="1484784"/>
            <a:ext cx="3680724" cy="5023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896769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 txBox="1">
            <a:spLocks/>
          </p:cNvSpPr>
          <p:nvPr/>
        </p:nvSpPr>
        <p:spPr>
          <a:xfrm>
            <a:off x="331152" y="6187064"/>
            <a:ext cx="3550920" cy="5364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Рабочий сектор</a:t>
            </a:r>
          </a:p>
          <a:p>
            <a:pPr algn="ctr"/>
            <a:r>
              <a:rPr lang="ru-RU" sz="18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4184974" y="5758252"/>
            <a:ext cx="3550920" cy="1093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Рабочий сектор </a:t>
            </a:r>
          </a:p>
          <a:p>
            <a:pPr algn="ctr"/>
            <a:r>
              <a:rPr lang="ru-RU" sz="16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8593534" y="6097506"/>
            <a:ext cx="3550920" cy="7022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Рабочий сектор </a:t>
            </a:r>
          </a:p>
          <a:p>
            <a:pPr algn="ctr"/>
            <a:endParaRPr lang="ru-RU" sz="18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3502124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РАБОЧИЙ СЕКТОР</a:t>
            </a:r>
          </a:p>
        </p:txBody>
      </p:sp>
      <p:pic>
        <p:nvPicPr>
          <p:cNvPr id="13" name="Рисунок 12" descr="Рисунок11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23347" r="23347"/>
          <a:stretch>
            <a:fillRect/>
          </a:stretch>
        </p:blipFill>
        <p:spPr>
          <a:xfrm>
            <a:off x="261764" y="609600"/>
            <a:ext cx="3657228" cy="5184576"/>
          </a:xfrm>
        </p:spPr>
      </p:pic>
      <p:pic>
        <p:nvPicPr>
          <p:cNvPr id="15" name="Рисунок 14" descr="Рисунок13.jpg"/>
          <p:cNvPicPr>
            <a:picLocks noGrp="1" noChangeAspect="1"/>
          </p:cNvPicPr>
          <p:nvPr>
            <p:ph type="pic" idx="10"/>
          </p:nvPr>
        </p:nvPicPr>
        <p:blipFill>
          <a:blip r:embed="rId4" cstate="print"/>
          <a:srcRect l="22720" r="22720"/>
          <a:stretch>
            <a:fillRect/>
          </a:stretch>
        </p:blipFill>
        <p:spPr>
          <a:xfrm>
            <a:off x="8326660" y="609600"/>
            <a:ext cx="3614255" cy="5123656"/>
          </a:xfrm>
        </p:spPr>
      </p:pic>
      <p:pic>
        <p:nvPicPr>
          <p:cNvPr id="19" name="Рисунок 18" descr="IMG-20210917-WA0014.jpg"/>
          <p:cNvPicPr>
            <a:picLocks noGrp="1" noChangeAspect="1"/>
          </p:cNvPicPr>
          <p:nvPr>
            <p:ph type="pic" idx="13"/>
          </p:nvPr>
        </p:nvPicPr>
        <p:blipFill>
          <a:blip r:embed="rId5" cstate="print"/>
          <a:srcRect l="23543" r="23543"/>
          <a:stretch>
            <a:fillRect/>
          </a:stretch>
        </p:blipFill>
        <p:spPr>
          <a:xfrm>
            <a:off x="4105593" y="609600"/>
            <a:ext cx="3977640" cy="5638800"/>
          </a:xfrm>
        </p:spPr>
      </p:pic>
    </p:spTree>
    <p:extLst>
      <p:ext uri="{BB962C8B-B14F-4D97-AF65-F5344CB8AC3E}">
        <p14:creationId xmlns="" xmlns:p14="http://schemas.microsoft.com/office/powerpoint/2010/main" val="36946463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 txBox="1">
            <a:spLocks/>
          </p:cNvSpPr>
          <p:nvPr/>
        </p:nvSpPr>
        <p:spPr>
          <a:xfrm>
            <a:off x="-89043" y="6031258"/>
            <a:ext cx="4060501" cy="6401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Рабочий сектор</a:t>
            </a:r>
          </a:p>
          <a:p>
            <a:pPr algn="ctr"/>
            <a:r>
              <a:rPr lang="ru-RU" sz="18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8593534" y="6097506"/>
            <a:ext cx="3550920" cy="7022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Рабочий сектор </a:t>
            </a:r>
          </a:p>
          <a:p>
            <a:pPr algn="ctr"/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4327418" y="5995685"/>
            <a:ext cx="4247760" cy="8040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Рабочий сектор </a:t>
            </a:r>
          </a:p>
          <a:p>
            <a:pPr algn="ctr"/>
            <a:r>
              <a:rPr lang="ru-RU" sz="18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5" name="Заголовок 2"/>
          <p:cNvSpPr txBox="1">
            <a:spLocks/>
          </p:cNvSpPr>
          <p:nvPr/>
        </p:nvSpPr>
        <p:spPr>
          <a:xfrm>
            <a:off x="3502124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РАБОЧИЙ СЕКТОР</a:t>
            </a:r>
          </a:p>
        </p:txBody>
      </p:sp>
      <p:pic>
        <p:nvPicPr>
          <p:cNvPr id="17" name="Рисунок 16" descr="IMG-20210917-WA0016.jpg"/>
          <p:cNvPicPr>
            <a:picLocks noGrp="1" noChangeAspect="1"/>
          </p:cNvPicPr>
          <p:nvPr>
            <p:ph type="pic" idx="13"/>
          </p:nvPr>
        </p:nvPicPr>
        <p:blipFill>
          <a:blip r:embed="rId3" cstate="print"/>
          <a:srcRect l="23543" r="23543"/>
          <a:stretch>
            <a:fillRect/>
          </a:stretch>
        </p:blipFill>
        <p:spPr>
          <a:xfrm>
            <a:off x="7374573" y="332656"/>
            <a:ext cx="3977640" cy="5638800"/>
          </a:xfrm>
        </p:spPr>
      </p:pic>
      <p:pic>
        <p:nvPicPr>
          <p:cNvPr id="19" name="Рисунок 18" descr="IMG-20210917-WA0029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l="23543" r="23543"/>
          <a:stretch>
            <a:fillRect/>
          </a:stretch>
        </p:blipFill>
        <p:spPr>
          <a:xfrm>
            <a:off x="333772" y="609600"/>
            <a:ext cx="3715844" cy="5411688"/>
          </a:xfrm>
        </p:spPr>
      </p:pic>
      <p:pic>
        <p:nvPicPr>
          <p:cNvPr id="21" name="Рисунок 20" descr="IMG-20210917-WA0002.jpg"/>
          <p:cNvPicPr>
            <a:picLocks noGrp="1" noChangeAspect="1"/>
          </p:cNvPicPr>
          <p:nvPr>
            <p:ph type="pic" idx="10"/>
          </p:nvPr>
        </p:nvPicPr>
        <p:blipFill>
          <a:blip r:embed="rId5" cstate="print"/>
          <a:srcRect l="2965" r="2965"/>
          <a:stretch>
            <a:fillRect/>
          </a:stretch>
        </p:blipFill>
        <p:spPr>
          <a:xfrm rot="16200000">
            <a:off x="3624719" y="1333589"/>
            <a:ext cx="4133056" cy="4666278"/>
          </a:xfrm>
        </p:spPr>
      </p:pic>
    </p:spTree>
    <p:extLst>
      <p:ext uri="{BB962C8B-B14F-4D97-AF65-F5344CB8AC3E}">
        <p14:creationId xmlns="" xmlns:p14="http://schemas.microsoft.com/office/powerpoint/2010/main" val="7473308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3772" y="5589241"/>
            <a:ext cx="5328592" cy="864095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1.6. Рабочий сектор </a:t>
            </a:r>
            <a:b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(методическая литература педагога)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18548" y="5805265"/>
            <a:ext cx="3124200" cy="72008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1.7. Рабочий сектор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(ИКТ для педагога)</a:t>
            </a: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3502124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РАБОЧИЙ СЕКТОР</a:t>
            </a:r>
          </a:p>
        </p:txBody>
      </p:sp>
      <p:pic>
        <p:nvPicPr>
          <p:cNvPr id="11" name="Рисунок 10" descr="IMG-20210917-WA0018.jpg"/>
          <p:cNvPicPr>
            <a:picLocks noGrp="1" noChangeAspect="1"/>
          </p:cNvPicPr>
          <p:nvPr>
            <p:ph type="pic" idx="10"/>
          </p:nvPr>
        </p:nvPicPr>
        <p:blipFill>
          <a:blip r:embed="rId3" cstate="print"/>
          <a:srcRect l="2965" r="2965"/>
          <a:stretch>
            <a:fillRect/>
          </a:stretch>
        </p:blipFill>
        <p:spPr>
          <a:xfrm>
            <a:off x="1197868" y="609600"/>
            <a:ext cx="3888432" cy="4835623"/>
          </a:xfrm>
        </p:spPr>
      </p:pic>
      <p:sp>
        <p:nvSpPr>
          <p:cNvPr id="19" name="Рисунок 18"/>
          <p:cNvSpPr>
            <a:spLocks noGrp="1"/>
          </p:cNvSpPr>
          <p:nvPr>
            <p:ph type="pic" idx="1"/>
          </p:nvPr>
        </p:nvSpPr>
        <p:spPr>
          <a:xfrm rot="10800000" flipH="1" flipV="1">
            <a:off x="7822604" y="2996952"/>
            <a:ext cx="1368152" cy="216024"/>
          </a:xfrm>
        </p:spPr>
      </p:sp>
      <p:pic>
        <p:nvPicPr>
          <p:cNvPr id="3077" name="Picture 5" descr="C:\Users\anna\Desktop\рппс\IMG-20210917-WA0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0356" y="908720"/>
            <a:ext cx="5798774" cy="4349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644646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200" b="1" dirty="0" smtClean="0"/>
              <a:t>2. Рабочий сектор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/>
              <a:t>Модуль </a:t>
            </a:r>
            <a:r>
              <a:rPr lang="ru-RU" sz="2000" dirty="0" smtClean="0"/>
              <a:t>«Экспериментирование. Исследовательская деятельность»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Содержимое 4" descr="Рисунок3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0403" y="1828800"/>
            <a:ext cx="4729763" cy="3976464"/>
          </a:xfrm>
        </p:spPr>
      </p:pic>
      <p:pic>
        <p:nvPicPr>
          <p:cNvPr id="6" name="Содержимое 5" descr="Рисунок13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624764" y="1828800"/>
            <a:ext cx="4510208" cy="3904456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owerpointbase.com-820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GraduationAlbum_16x9">
      <a:dk1>
        <a:sysClr val="windowText" lastClr="000000"/>
      </a:dk1>
      <a:lt1>
        <a:sysClr val="window" lastClr="FFFFFF"/>
      </a:lt1>
      <a:dk2>
        <a:srgbClr val="292929"/>
      </a:dk2>
      <a:lt2>
        <a:srgbClr val="DDDDDD"/>
      </a:lt2>
      <a:accent1>
        <a:srgbClr val="E1AC16"/>
      </a:accent1>
      <a:accent2>
        <a:srgbClr val="1E83DE"/>
      </a:accent2>
      <a:accent3>
        <a:srgbClr val="BA1010"/>
      </a:accent3>
      <a:accent4>
        <a:srgbClr val="DC7106"/>
      </a:accent4>
      <a:accent5>
        <a:srgbClr val="407F21"/>
      </a:accent5>
      <a:accent6>
        <a:srgbClr val="6C4576"/>
      </a:accent6>
      <a:hlink>
        <a:srgbClr val="E1AC16"/>
      </a:hlink>
      <a:folHlink>
        <a:srgbClr val="969696"/>
      </a:folHlink>
    </a:clrScheme>
    <a:fontScheme name="GraduationAlbum_16x9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aduationAlbum_16x9">
      <a:dk1>
        <a:sysClr val="windowText" lastClr="000000"/>
      </a:dk1>
      <a:lt1>
        <a:sysClr val="window" lastClr="FFFFFF"/>
      </a:lt1>
      <a:dk2>
        <a:srgbClr val="292929"/>
      </a:dk2>
      <a:lt2>
        <a:srgbClr val="DDDDDD"/>
      </a:lt2>
      <a:accent1>
        <a:srgbClr val="E1AC16"/>
      </a:accent1>
      <a:accent2>
        <a:srgbClr val="1E83DE"/>
      </a:accent2>
      <a:accent3>
        <a:srgbClr val="BA1010"/>
      </a:accent3>
      <a:accent4>
        <a:srgbClr val="DC7106"/>
      </a:accent4>
      <a:accent5>
        <a:srgbClr val="407F21"/>
      </a:accent5>
      <a:accent6>
        <a:srgbClr val="6C4576"/>
      </a:accent6>
      <a:hlink>
        <a:srgbClr val="E1AC16"/>
      </a:hlink>
      <a:folHlink>
        <a:srgbClr val="969696"/>
      </a:folHlink>
    </a:clrScheme>
    <a:fontScheme name="GraduationAlbum_16x9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6313D3F-4C96-479C-A8EF-55F4C04482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</Words>
  <Application>Microsoft Office PowerPoint</Application>
  <PresentationFormat>Произвольный</PresentationFormat>
  <Paragraphs>84</Paragraphs>
  <Slides>22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powerpointbase.com-820</vt:lpstr>
      <vt:lpstr>Вторая младшая группа №10, 3-4 года  Тема:«Наш любимый детский сад - дом для маленьких ребят»     </vt:lpstr>
      <vt:lpstr>Вход в группу, нижняя левая точка</vt:lpstr>
      <vt:lpstr>Слайд 3</vt:lpstr>
      <vt:lpstr>               Раздевалка оформлена воспитателями  в стиле любимого детьми мультсериала «Маша и медведь» На стендах размещается информация для родителей (чем заняться с ребенком разные времена года на прогулке), стихи,  сезонные приметы , игры дома.  Здесь выставляются работы детей. Оформлен блок поздравлений с днем рождения. </vt:lpstr>
      <vt:lpstr>1. Рабочий сектор </vt:lpstr>
      <vt:lpstr>Слайд 6</vt:lpstr>
      <vt:lpstr>Слайд 7</vt:lpstr>
      <vt:lpstr>1.6. Рабочий сектор  (методическая литература педагога)</vt:lpstr>
      <vt:lpstr>   2. Рабочий сектор  Модуль «Экспериментирование. Исследовательская деятельность» </vt:lpstr>
      <vt:lpstr>Хранение методической литературы и наглядного материала</vt:lpstr>
      <vt:lpstr>Слайд 11</vt:lpstr>
      <vt:lpstr>Активный центр</vt:lpstr>
      <vt:lpstr>Слайд 13</vt:lpstr>
      <vt:lpstr>Центр физкультуры и спорта</vt:lpstr>
      <vt:lpstr>       Модуль «Мир музыки и театра» В группе есть куклы различного вида (перчаточные, бибабо, марионетки и т. д.), музыкальные инструменты.     </vt:lpstr>
      <vt:lpstr>Слайд 16</vt:lpstr>
      <vt:lpstr>3. СПОКОЙНЫЙ СЕКТОР</vt:lpstr>
      <vt:lpstr>3. СПОКОЙНЫЙ СЕКТОР </vt:lpstr>
      <vt:lpstr>Слайд 19</vt:lpstr>
      <vt:lpstr>Уголок «Уединения»</vt:lpstr>
      <vt:lpstr>. Организация среды для диалога с родителями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2019-09-25T02:11:46Z</dcterms:created>
  <dcterms:modified xsi:type="dcterms:W3CDTF">2021-09-17T08:00:54Z</dcterms:modified>
</cp:coreProperties>
</file>