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9" r:id="rId4"/>
    <p:sldId id="268" r:id="rId5"/>
    <p:sldId id="258" r:id="rId6"/>
    <p:sldId id="271" r:id="rId7"/>
    <p:sldId id="266" r:id="rId8"/>
    <p:sldId id="267" r:id="rId9"/>
    <p:sldId id="270" r:id="rId10"/>
    <p:sldId id="272" r:id="rId11"/>
    <p:sldId id="275" r:id="rId12"/>
    <p:sldId id="276" r:id="rId13"/>
    <p:sldId id="274" r:id="rId14"/>
    <p:sldId id="27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13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7E0B69-150F-4780-A081-DBD0F3E12597}" type="doc">
      <dgm:prSet loTypeId="urn:microsoft.com/office/officeart/2005/8/layout/pyramid2" loCatId="list" qsTypeId="urn:microsoft.com/office/officeart/2005/8/quickstyle/simple1" qsCatId="simple" csTypeId="urn:microsoft.com/office/officeart/2005/8/colors/colorful2" csCatId="colorful" phldr="1"/>
      <dgm:spPr/>
    </dgm:pt>
    <dgm:pt modelId="{9420665B-856F-4125-A5FA-088067C7F1B9}">
      <dgm:prSet phldrT="[Текст]"/>
      <dgm:spPr/>
      <dgm:t>
        <a:bodyPr/>
        <a:lstStyle/>
        <a:p>
          <a:r>
            <a:rPr lang="ru-RU" dirty="0" smtClean="0"/>
            <a:t>Нереализованные ожидания</a:t>
          </a:r>
          <a:endParaRPr lang="ru-RU" dirty="0"/>
        </a:p>
      </dgm:t>
    </dgm:pt>
    <dgm:pt modelId="{EDF06B7D-C69E-4027-B119-0BCCB9097923}" type="parTrans" cxnId="{7CAD8F32-F6D8-444F-BC22-B35805616C83}">
      <dgm:prSet/>
      <dgm:spPr/>
      <dgm:t>
        <a:bodyPr/>
        <a:lstStyle/>
        <a:p>
          <a:endParaRPr lang="ru-RU"/>
        </a:p>
      </dgm:t>
    </dgm:pt>
    <dgm:pt modelId="{65EC2C4E-1A1B-4EC8-A393-791C08ADD4A2}" type="sibTrans" cxnId="{7CAD8F32-F6D8-444F-BC22-B35805616C83}">
      <dgm:prSet/>
      <dgm:spPr/>
      <dgm:t>
        <a:bodyPr/>
        <a:lstStyle/>
        <a:p>
          <a:endParaRPr lang="ru-RU"/>
        </a:p>
      </dgm:t>
    </dgm:pt>
    <dgm:pt modelId="{2BB4A132-0EF9-4594-B22B-F662DCA33D03}">
      <dgm:prSet phldrT="[Текст]"/>
      <dgm:spPr/>
      <dgm:t>
        <a:bodyPr/>
        <a:lstStyle/>
        <a:p>
          <a:r>
            <a:rPr lang="ru-RU" dirty="0" smtClean="0"/>
            <a:t>Трудности в общении</a:t>
          </a:r>
          <a:endParaRPr lang="ru-RU" dirty="0"/>
        </a:p>
      </dgm:t>
    </dgm:pt>
    <dgm:pt modelId="{C9DB6CB0-1460-479F-91C7-4A9814AD12BF}" type="parTrans" cxnId="{1E4CE215-F76F-465C-BAE3-F6CE9FEF5351}">
      <dgm:prSet/>
      <dgm:spPr/>
      <dgm:t>
        <a:bodyPr/>
        <a:lstStyle/>
        <a:p>
          <a:endParaRPr lang="ru-RU"/>
        </a:p>
      </dgm:t>
    </dgm:pt>
    <dgm:pt modelId="{64D517DD-DD8C-4AE2-B97B-11F9A3641B38}" type="sibTrans" cxnId="{1E4CE215-F76F-465C-BAE3-F6CE9FEF5351}">
      <dgm:prSet/>
      <dgm:spPr/>
      <dgm:t>
        <a:bodyPr/>
        <a:lstStyle/>
        <a:p>
          <a:endParaRPr lang="ru-RU"/>
        </a:p>
      </dgm:t>
    </dgm:pt>
    <dgm:pt modelId="{7E462B18-7E83-4AF6-AC90-3CDD918DCA9A}">
      <dgm:prSet phldrT="[Текст]"/>
      <dgm:spPr/>
      <dgm:t>
        <a:bodyPr/>
        <a:lstStyle/>
        <a:p>
          <a:r>
            <a:rPr lang="ru-RU" dirty="0" smtClean="0"/>
            <a:t>Низкая познавательная активность</a:t>
          </a:r>
          <a:endParaRPr lang="ru-RU" dirty="0"/>
        </a:p>
      </dgm:t>
    </dgm:pt>
    <dgm:pt modelId="{F055A8D1-6BD2-41D4-8006-06E2687109B5}" type="parTrans" cxnId="{A9952CCC-F380-4EAD-900B-7113C9D21018}">
      <dgm:prSet/>
      <dgm:spPr/>
      <dgm:t>
        <a:bodyPr/>
        <a:lstStyle/>
        <a:p>
          <a:endParaRPr lang="ru-RU"/>
        </a:p>
      </dgm:t>
    </dgm:pt>
    <dgm:pt modelId="{84659CF6-60BF-4AE3-A120-F969339FB5BD}" type="sibTrans" cxnId="{A9952CCC-F380-4EAD-900B-7113C9D21018}">
      <dgm:prSet/>
      <dgm:spPr/>
      <dgm:t>
        <a:bodyPr/>
        <a:lstStyle/>
        <a:p>
          <a:endParaRPr lang="ru-RU"/>
        </a:p>
      </dgm:t>
    </dgm:pt>
    <dgm:pt modelId="{121E3BB2-C60A-44FD-9009-5A3B11A8A450}" type="pres">
      <dgm:prSet presAssocID="{647E0B69-150F-4780-A081-DBD0F3E12597}" presName="compositeShape" presStyleCnt="0">
        <dgm:presLayoutVars>
          <dgm:dir/>
          <dgm:resizeHandles/>
        </dgm:presLayoutVars>
      </dgm:prSet>
      <dgm:spPr/>
    </dgm:pt>
    <dgm:pt modelId="{920D0B90-A368-40A3-84E7-CA1BB39DBC25}" type="pres">
      <dgm:prSet presAssocID="{647E0B69-150F-4780-A081-DBD0F3E12597}" presName="pyramid" presStyleLbl="node1" presStyleIdx="0" presStyleCnt="1"/>
      <dgm:spPr/>
    </dgm:pt>
    <dgm:pt modelId="{D0D65812-FF6A-46AE-A0CD-BB62B35DEDF5}" type="pres">
      <dgm:prSet presAssocID="{647E0B69-150F-4780-A081-DBD0F3E12597}" presName="theList" presStyleCnt="0"/>
      <dgm:spPr/>
    </dgm:pt>
    <dgm:pt modelId="{724783C0-C2D2-459A-AF76-E6630F5EC8E3}" type="pres">
      <dgm:prSet presAssocID="{9420665B-856F-4125-A5FA-088067C7F1B9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85178F-A095-4060-B084-D056DF717251}" type="pres">
      <dgm:prSet presAssocID="{9420665B-856F-4125-A5FA-088067C7F1B9}" presName="aSpace" presStyleCnt="0"/>
      <dgm:spPr/>
    </dgm:pt>
    <dgm:pt modelId="{2382BA4F-1F12-4546-9033-7E952DA74DD4}" type="pres">
      <dgm:prSet presAssocID="{2BB4A132-0EF9-4594-B22B-F662DCA33D03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B05E4-A054-41B8-A536-C459A6566D8F}" type="pres">
      <dgm:prSet presAssocID="{2BB4A132-0EF9-4594-B22B-F662DCA33D03}" presName="aSpace" presStyleCnt="0"/>
      <dgm:spPr/>
    </dgm:pt>
    <dgm:pt modelId="{4BA082E6-7B22-4CDF-B2F2-F95855444A29}" type="pres">
      <dgm:prSet presAssocID="{7E462B18-7E83-4AF6-AC90-3CDD918DCA9A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96F459-53E4-46D9-A858-9BD73408F1F3}" type="pres">
      <dgm:prSet presAssocID="{7E462B18-7E83-4AF6-AC90-3CDD918DCA9A}" presName="aSpace" presStyleCnt="0"/>
      <dgm:spPr/>
    </dgm:pt>
  </dgm:ptLst>
  <dgm:cxnLst>
    <dgm:cxn modelId="{DBD458A8-CBF2-4AE7-86A8-CE6CD1C62895}" type="presOf" srcId="{9420665B-856F-4125-A5FA-088067C7F1B9}" destId="{724783C0-C2D2-459A-AF76-E6630F5EC8E3}" srcOrd="0" destOrd="0" presId="urn:microsoft.com/office/officeart/2005/8/layout/pyramid2"/>
    <dgm:cxn modelId="{34FDA6CD-15DB-4957-9405-99D9CF33236E}" type="presOf" srcId="{647E0B69-150F-4780-A081-DBD0F3E12597}" destId="{121E3BB2-C60A-44FD-9009-5A3B11A8A450}" srcOrd="0" destOrd="0" presId="urn:microsoft.com/office/officeart/2005/8/layout/pyramid2"/>
    <dgm:cxn modelId="{A9952CCC-F380-4EAD-900B-7113C9D21018}" srcId="{647E0B69-150F-4780-A081-DBD0F3E12597}" destId="{7E462B18-7E83-4AF6-AC90-3CDD918DCA9A}" srcOrd="2" destOrd="0" parTransId="{F055A8D1-6BD2-41D4-8006-06E2687109B5}" sibTransId="{84659CF6-60BF-4AE3-A120-F969339FB5BD}"/>
    <dgm:cxn modelId="{7FB51F24-BEE6-407B-9653-173ABCA77207}" type="presOf" srcId="{7E462B18-7E83-4AF6-AC90-3CDD918DCA9A}" destId="{4BA082E6-7B22-4CDF-B2F2-F95855444A29}" srcOrd="0" destOrd="0" presId="urn:microsoft.com/office/officeart/2005/8/layout/pyramid2"/>
    <dgm:cxn modelId="{9BB33155-C90A-4FA1-A18E-BF39E662970C}" type="presOf" srcId="{2BB4A132-0EF9-4594-B22B-F662DCA33D03}" destId="{2382BA4F-1F12-4546-9033-7E952DA74DD4}" srcOrd="0" destOrd="0" presId="urn:microsoft.com/office/officeart/2005/8/layout/pyramid2"/>
    <dgm:cxn modelId="{7CAD8F32-F6D8-444F-BC22-B35805616C83}" srcId="{647E0B69-150F-4780-A081-DBD0F3E12597}" destId="{9420665B-856F-4125-A5FA-088067C7F1B9}" srcOrd="0" destOrd="0" parTransId="{EDF06B7D-C69E-4027-B119-0BCCB9097923}" sibTransId="{65EC2C4E-1A1B-4EC8-A393-791C08ADD4A2}"/>
    <dgm:cxn modelId="{1E4CE215-F76F-465C-BAE3-F6CE9FEF5351}" srcId="{647E0B69-150F-4780-A081-DBD0F3E12597}" destId="{2BB4A132-0EF9-4594-B22B-F662DCA33D03}" srcOrd="1" destOrd="0" parTransId="{C9DB6CB0-1460-479F-91C7-4A9814AD12BF}" sibTransId="{64D517DD-DD8C-4AE2-B97B-11F9A3641B38}"/>
    <dgm:cxn modelId="{24198C34-B321-49F5-806A-A31B20E3F5F5}" type="presParOf" srcId="{121E3BB2-C60A-44FD-9009-5A3B11A8A450}" destId="{920D0B90-A368-40A3-84E7-CA1BB39DBC25}" srcOrd="0" destOrd="0" presId="urn:microsoft.com/office/officeart/2005/8/layout/pyramid2"/>
    <dgm:cxn modelId="{A7378EB4-E212-4CEE-B2D0-A9DD413403FC}" type="presParOf" srcId="{121E3BB2-C60A-44FD-9009-5A3B11A8A450}" destId="{D0D65812-FF6A-46AE-A0CD-BB62B35DEDF5}" srcOrd="1" destOrd="0" presId="urn:microsoft.com/office/officeart/2005/8/layout/pyramid2"/>
    <dgm:cxn modelId="{CB130DE2-3147-46E6-8889-7E3C2200E978}" type="presParOf" srcId="{D0D65812-FF6A-46AE-A0CD-BB62B35DEDF5}" destId="{724783C0-C2D2-459A-AF76-E6630F5EC8E3}" srcOrd="0" destOrd="0" presId="urn:microsoft.com/office/officeart/2005/8/layout/pyramid2"/>
    <dgm:cxn modelId="{1F0B7A6E-0179-4A72-9502-FDCE020ED67E}" type="presParOf" srcId="{D0D65812-FF6A-46AE-A0CD-BB62B35DEDF5}" destId="{D185178F-A095-4060-B084-D056DF717251}" srcOrd="1" destOrd="0" presId="urn:microsoft.com/office/officeart/2005/8/layout/pyramid2"/>
    <dgm:cxn modelId="{A2D93893-2B5B-412C-A54F-DE8BBA107AAB}" type="presParOf" srcId="{D0D65812-FF6A-46AE-A0CD-BB62B35DEDF5}" destId="{2382BA4F-1F12-4546-9033-7E952DA74DD4}" srcOrd="2" destOrd="0" presId="urn:microsoft.com/office/officeart/2005/8/layout/pyramid2"/>
    <dgm:cxn modelId="{97C841C3-3003-4C83-9243-96AA59B38107}" type="presParOf" srcId="{D0D65812-FF6A-46AE-A0CD-BB62B35DEDF5}" destId="{90CB05E4-A054-41B8-A536-C459A6566D8F}" srcOrd="3" destOrd="0" presId="urn:microsoft.com/office/officeart/2005/8/layout/pyramid2"/>
    <dgm:cxn modelId="{05CCB77A-B082-45DE-9C44-E389CF9F84D9}" type="presParOf" srcId="{D0D65812-FF6A-46AE-A0CD-BB62B35DEDF5}" destId="{4BA082E6-7B22-4CDF-B2F2-F95855444A29}" srcOrd="4" destOrd="0" presId="urn:microsoft.com/office/officeart/2005/8/layout/pyramid2"/>
    <dgm:cxn modelId="{01D981CB-36BC-4338-837E-1CE9BC3062A0}" type="presParOf" srcId="{D0D65812-FF6A-46AE-A0CD-BB62B35DEDF5}" destId="{6096F459-53E4-46D9-A858-9BD73408F1F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5000">
    <p:checke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5000"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0" presetClass="entr" presetSubtype="0" decel="10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+.3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500042"/>
            <a:ext cx="8103274" cy="4500594"/>
          </a:xfrm>
        </p:spPr>
        <p:txBody>
          <a:bodyPr/>
          <a:lstStyle/>
          <a:p>
            <a:pPr algn="ctr"/>
            <a:r>
              <a:rPr lang="ru-RU" sz="3200" dirty="0" smtClean="0"/>
              <a:t>«Использование технологии интерактивного взаимодействия в развитии познавательных способностей старших дошкольников»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1643042" y="5143512"/>
            <a:ext cx="6472254" cy="1054089"/>
          </a:xfrm>
        </p:spPr>
        <p:txBody>
          <a:bodyPr/>
          <a:lstStyle/>
          <a:p>
            <a:pPr algn="ctr"/>
            <a:endParaRPr lang="ru-RU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935060"/>
            <a:ext cx="3328982" cy="519110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642918"/>
            <a:ext cx="4038600" cy="4525963"/>
          </a:xfrm>
        </p:spPr>
        <p:txBody>
          <a:bodyPr/>
          <a:lstStyle/>
          <a:p>
            <a:pPr algn="ctr"/>
            <a:r>
              <a:rPr lang="ru-RU" sz="2400" b="1" dirty="0" smtClean="0"/>
              <a:t>Игра «Земля, вода, огонь, воздух».</a:t>
            </a:r>
            <a:endParaRPr lang="ru-RU" sz="2400" dirty="0" smtClean="0"/>
          </a:p>
          <a:p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</a:rPr>
              <a:t>Возрастная группа: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 старший дошкольный возраст</a:t>
            </a:r>
          </a:p>
          <a:p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</a:rPr>
              <a:t>Цель: умение находить ассоциации, развивать умение классифицировать, закрепление знаний дошкольников об окружающем мире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000" i="1" dirty="0" smtClean="0">
                <a:solidFill>
                  <a:schemeClr val="accent5">
                    <a:lumMod val="50000"/>
                  </a:schemeClr>
                </a:solidFill>
              </a:rPr>
              <a:t>Порядок выполнения и инструкция.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Дети образуют круг. В середине - ведущий. Он бросает мяч кому-нибудь из играющих, произнося при этом одно из четырех слов: «земля», «вода», «огонь», «воздух».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0" y="1214422"/>
            <a:ext cx="4038600" cy="4525963"/>
          </a:xfrm>
        </p:spPr>
        <p:txBody>
          <a:bodyPr/>
          <a:lstStyle/>
          <a:p>
            <a:r>
              <a:rPr lang="ru-RU" dirty="0" smtClean="0"/>
              <a:t>«Земля» - назвать животное;</a:t>
            </a:r>
          </a:p>
          <a:p>
            <a:r>
              <a:rPr lang="ru-RU" dirty="0" smtClean="0"/>
              <a:t>«Вода» - рыбу;</a:t>
            </a:r>
          </a:p>
          <a:p>
            <a:r>
              <a:rPr lang="ru-RU" dirty="0" smtClean="0"/>
              <a:t>«Воздух» - птицу;</a:t>
            </a:r>
          </a:p>
          <a:p>
            <a:r>
              <a:rPr lang="ru-RU" dirty="0" smtClean="0"/>
              <a:t>«Огонь» - повернуться кругом.</a:t>
            </a:r>
          </a:p>
          <a:p>
            <a:endParaRPr lang="ru-RU" dirty="0"/>
          </a:p>
        </p:txBody>
      </p:sp>
      <p:pic>
        <p:nvPicPr>
          <p:cNvPr id="5" name="Рисунок 7" descr="209.gif"/>
          <p:cNvPicPr>
            <a:picLocks noChangeAspect="1"/>
          </p:cNvPicPr>
          <p:nvPr/>
        </p:nvPicPr>
        <p:blipFill>
          <a:blip r:embed="rId2" cstate="print"/>
          <a:srcRect l="46875" t="4166" r="3125" b="47917"/>
          <a:stretch>
            <a:fillRect/>
          </a:stretch>
        </p:blipFill>
        <p:spPr bwMode="auto">
          <a:xfrm>
            <a:off x="5429256" y="3571875"/>
            <a:ext cx="34290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29600" cy="1143000"/>
          </a:xfrm>
        </p:spPr>
        <p:txBody>
          <a:bodyPr/>
          <a:lstStyle/>
          <a:p>
            <a:r>
              <a:rPr lang="ru-RU" b="1" dirty="0" smtClean="0"/>
              <a:t>Блок игр в совместной образовательной деятельности взрослого и детей: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357430"/>
            <a:ext cx="3471858" cy="3768733"/>
          </a:xfrm>
        </p:spPr>
        <p:txBody>
          <a:bodyPr/>
          <a:lstStyle/>
          <a:p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Вход в игру в качестве одного из участников сюжета с постановкой определенной проблемной  ситуации.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146" name="Picture 2" descr="C:\Documents and Settings\Елена\Рабочий стол\фото\Фото для Педсовета1\DSC02285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2285992"/>
            <a:ext cx="3916593" cy="43648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/>
          <a:lstStyle/>
          <a:p>
            <a:r>
              <a:rPr lang="ru-RU" b="1" dirty="0" smtClean="0"/>
              <a:t>Блок игр, применяемых в непосредственно-образовательной деятельности: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857496"/>
            <a:ext cx="4038600" cy="3625857"/>
          </a:xfrm>
        </p:spPr>
        <p:txBody>
          <a:bodyPr/>
          <a:lstStyle/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Активное слушание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«Плюс – минус»</a:t>
            </a:r>
          </a:p>
          <a:p>
            <a:r>
              <a:rPr lang="ru-RU" sz="3200" dirty="0" smtClean="0">
                <a:solidFill>
                  <a:schemeClr val="accent5">
                    <a:lumMod val="50000"/>
                  </a:schemeClr>
                </a:solidFill>
              </a:rPr>
              <a:t>«Неоконченные рассказы»</a:t>
            </a:r>
          </a:p>
          <a:p>
            <a:endParaRPr lang="ru-RU" dirty="0"/>
          </a:p>
        </p:txBody>
      </p:sp>
      <p:pic>
        <p:nvPicPr>
          <p:cNvPr id="3074" name="Picture 2" descr="C:\Documents and Settings\Елена\Рабочий стол\фото\занятия\SAM_289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9058" y="2384423"/>
            <a:ext cx="4757742" cy="356830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357166"/>
            <a:ext cx="4400552" cy="5768997"/>
          </a:xfrm>
        </p:spPr>
        <p:txBody>
          <a:bodyPr/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Творческие задания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«Примири героев  Теремка»,  при конструировании- возможность замены деталей в постройке, переделка бросового материала ( как из коробки сделать аквариум, из баночки – вазу, и т.д. </a:t>
            </a:r>
          </a:p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</a:rPr>
              <a:t>Темы для подсказки: </a:t>
            </a: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</a:rPr>
              <a:t>станцуй «бабочку», «зайчика», «кошку», «лошадку», «дерево», «цветок», «чайник», «утюг», «конфету», «молоток», «мячик» и др.</a:t>
            </a:r>
          </a:p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229600" cy="11430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ru-RU" sz="2400" dirty="0" smtClean="0"/>
              <a:t>-Положительная взаимозависимость  с участниками образовательного процесса. Непосредственное взаимодействие в тесном контакте друг с другом.</a:t>
            </a:r>
            <a:br>
              <a:rPr lang="ru-RU" sz="2400" dirty="0" smtClean="0"/>
            </a:br>
            <a:r>
              <a:rPr lang="ru-RU" sz="2400" dirty="0" smtClean="0"/>
              <a:t>-Индивидуальная ответственность </a:t>
            </a:r>
            <a:br>
              <a:rPr lang="ru-RU" sz="2400" dirty="0" smtClean="0"/>
            </a:br>
            <a:r>
              <a:rPr lang="ru-RU" sz="2400" dirty="0" smtClean="0"/>
              <a:t>-Развитие навыков совместной работы </a:t>
            </a:r>
            <a:br>
              <a:rPr lang="ru-RU" sz="2400" dirty="0" smtClean="0"/>
            </a:br>
            <a:r>
              <a:rPr lang="ru-RU" sz="2400" dirty="0" smtClean="0"/>
              <a:t>-Повышение уровня  развития компетентностей ребенка-дошкольника, развитие его познавательных способностей.</a:t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785794"/>
            <a:ext cx="6500858" cy="4857784"/>
          </a:xfrm>
        </p:spPr>
        <p:txBody>
          <a:bodyPr/>
          <a:lstStyle/>
          <a:p>
            <a:r>
              <a:rPr lang="ru-RU" sz="3600" i="1" dirty="0" smtClean="0">
                <a:solidFill>
                  <a:schemeClr val="accent5">
                    <a:lumMod val="50000"/>
                  </a:schemeClr>
                </a:solidFill>
              </a:rPr>
              <a:t>10% информации я усваиваю из того, что я слышу,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i="1" dirty="0" smtClean="0">
                <a:solidFill>
                  <a:schemeClr val="accent5">
                    <a:lumMod val="50000"/>
                  </a:schemeClr>
                </a:solidFill>
              </a:rPr>
              <a:t>50% - из того, что вижу,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i="1" dirty="0" smtClean="0">
                <a:solidFill>
                  <a:schemeClr val="accent5">
                    <a:lumMod val="50000"/>
                  </a:schemeClr>
                </a:solidFill>
              </a:rPr>
              <a:t>70% - что проговариваю,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3600" i="1" dirty="0" smtClean="0">
                <a:solidFill>
                  <a:schemeClr val="accent5">
                    <a:lumMod val="50000"/>
                  </a:schemeClr>
                </a:solidFill>
              </a:rPr>
              <a:t>90% - что делаю сам. </a:t>
            </a:r>
            <a:endParaRPr lang="ru-RU" sz="3600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6" name="Рисунок 7" descr="209.gif"/>
          <p:cNvPicPr>
            <a:picLocks noChangeAspect="1"/>
          </p:cNvPicPr>
          <p:nvPr/>
        </p:nvPicPr>
        <p:blipFill>
          <a:blip r:embed="rId2" cstate="print"/>
          <a:srcRect l="46875" t="4166" r="3125" b="47917"/>
          <a:stretch>
            <a:fillRect/>
          </a:stretch>
        </p:blipFill>
        <p:spPr bwMode="auto">
          <a:xfrm>
            <a:off x="5429256" y="3286124"/>
            <a:ext cx="34290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Проблемы современного дошкольника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428660" y="164305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Рисунок 7" descr="209.gif"/>
          <p:cNvPicPr>
            <a:picLocks noChangeAspect="1"/>
          </p:cNvPicPr>
          <p:nvPr/>
        </p:nvPicPr>
        <p:blipFill>
          <a:blip r:embed="rId7" cstate="print"/>
          <a:srcRect l="46875" t="4166" r="3125" b="47917"/>
          <a:stretch>
            <a:fillRect/>
          </a:stretch>
        </p:blipFill>
        <p:spPr bwMode="auto">
          <a:xfrm>
            <a:off x="6500826" y="4313045"/>
            <a:ext cx="2357430" cy="2259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Построение образовательной деятельности на основе индивидуальных особенностей каждого ребенка, при котором сам ребенок становится активным  в выборе содержания своего образования, становится субъектом  образования. </a:t>
            </a:r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( проект ФГОС дошкольного образования)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Интерактивное обучение – это обучение с хорошо организованной обратной связью субъектов и объектов обучения, с двусторонним обменом информации между ними.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7" descr="209.gif"/>
          <p:cNvPicPr>
            <a:picLocks noChangeAspect="1"/>
          </p:cNvPicPr>
          <p:nvPr/>
        </p:nvPicPr>
        <p:blipFill>
          <a:blip r:embed="rId2" cstate="print"/>
          <a:srcRect l="46875" t="4166" r="3125" b="47917"/>
          <a:stretch>
            <a:fillRect/>
          </a:stretch>
        </p:blipFill>
        <p:spPr bwMode="auto">
          <a:xfrm>
            <a:off x="6786578" y="4872642"/>
            <a:ext cx="2071678" cy="198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Отличительные черты интерактивной игры: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Свободная развивающая деятельность, предпринимаемая по желанию ребёнка.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Творческий, импровизационный, очень активный характер этой деятельности.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Эмоциональная приподнятость деятельности, соперничество.</a:t>
            </a:r>
          </a:p>
          <a:p>
            <a:pPr lvl="0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Наличие прямых и косвенных правил.</a:t>
            </a:r>
          </a:p>
          <a:p>
            <a:endParaRPr lang="ru-RU" dirty="0"/>
          </a:p>
        </p:txBody>
      </p:sp>
      <p:pic>
        <p:nvPicPr>
          <p:cNvPr id="4" name="Рисунок 7" descr="209.gif"/>
          <p:cNvPicPr>
            <a:picLocks noChangeAspect="1"/>
          </p:cNvPicPr>
          <p:nvPr/>
        </p:nvPicPr>
        <p:blipFill>
          <a:blip r:embed="rId2" cstate="print"/>
          <a:srcRect l="46875" t="4166" r="3125" b="47917"/>
          <a:stretch>
            <a:fillRect/>
          </a:stretch>
        </p:blipFill>
        <p:spPr bwMode="auto">
          <a:xfrm>
            <a:off x="6786578" y="4872642"/>
            <a:ext cx="2071678" cy="198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 smtClean="0"/>
              <a:t>Классификация интерактивных игр </a:t>
            </a:r>
            <a:br>
              <a:rPr lang="ru-RU" sz="3200" dirty="0" smtClean="0"/>
            </a:br>
            <a:r>
              <a:rPr lang="ru-RU" sz="3200" dirty="0" smtClean="0"/>
              <a:t>по типу формирования детских компетентностей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/>
          <a:lstStyle/>
          <a:p>
            <a:pPr lvl="0"/>
            <a:r>
              <a:rPr lang="ru-RU" sz="2000" dirty="0" smtClean="0"/>
              <a:t>Социальные игры, формирующие у детей важнейшие жизненные навыки, необходимые для успешной социализации ребенка в коллективе, обществе, адаптации к школе и быстроменяющимися условиями жизни</a:t>
            </a:r>
          </a:p>
          <a:p>
            <a:pPr lvl="0"/>
            <a:r>
              <a:rPr lang="ru-RU" sz="2000" dirty="0" smtClean="0"/>
              <a:t>Информационно-коммуникативные игры, развивающие способности ребенка работать в информационном пространстве и помогающие овладеть языковыми, коммуникативными нормами</a:t>
            </a:r>
            <a:r>
              <a:rPr lang="ru-RU" sz="2000" i="1" dirty="0" smtClean="0"/>
              <a:t>.</a:t>
            </a:r>
            <a:endParaRPr lang="ru-RU" sz="2000" dirty="0" smtClean="0"/>
          </a:p>
          <a:p>
            <a:pPr lvl="0"/>
            <a:r>
              <a:rPr lang="ru-RU" sz="2000" dirty="0" smtClean="0"/>
              <a:t>Познавательно-интеллектуальные игры, развивающие у детей адекватные представления об окружающем мире</a:t>
            </a:r>
          </a:p>
          <a:p>
            <a:pPr lvl="0"/>
            <a:r>
              <a:rPr lang="ru-RU" sz="2000" dirty="0" smtClean="0"/>
              <a:t> Художественно-творческие игры, формирующие у детей этические, эстетические и нравственные суждения и представления, развивающие художественно-творческие способности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r>
              <a:rPr lang="ru-RU" dirty="0" smtClean="0"/>
              <a:t>Чтобы было весело играть, пять правил нужно выполнять: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1) игру всем вместе начинать;</a:t>
            </a:r>
          </a:p>
          <a:p>
            <a:r>
              <a:rPr lang="ru-RU" dirty="0" smtClean="0"/>
              <a:t>2) по очереди отвечать, друг друга не перебивать;</a:t>
            </a:r>
          </a:p>
          <a:p>
            <a:r>
              <a:rPr lang="ru-RU" dirty="0" smtClean="0"/>
              <a:t>3) активным быть, все выполнять;</a:t>
            </a:r>
          </a:p>
          <a:p>
            <a:r>
              <a:rPr lang="ru-RU" dirty="0" smtClean="0"/>
              <a:t>4) по имени всех называть;</a:t>
            </a:r>
          </a:p>
          <a:p>
            <a:r>
              <a:rPr lang="ru-RU" dirty="0" smtClean="0"/>
              <a:t>5) друг над другом не смеяться, а лучше чаще улыбаться.</a:t>
            </a:r>
            <a:endParaRPr lang="ru-RU" dirty="0"/>
          </a:p>
        </p:txBody>
      </p:sp>
      <p:pic>
        <p:nvPicPr>
          <p:cNvPr id="4" name="Рисунок 7" descr="209.gif"/>
          <p:cNvPicPr>
            <a:picLocks noChangeAspect="1"/>
          </p:cNvPicPr>
          <p:nvPr/>
        </p:nvPicPr>
        <p:blipFill>
          <a:blip r:embed="rId2" cstate="print"/>
          <a:srcRect l="46875" t="4166" r="3125" b="47917"/>
          <a:stretch>
            <a:fillRect/>
          </a:stretch>
        </p:blipFill>
        <p:spPr bwMode="auto">
          <a:xfrm>
            <a:off x="6786578" y="4872642"/>
            <a:ext cx="2071678" cy="19853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85720" y="785794"/>
            <a:ext cx="4038600" cy="5626121"/>
          </a:xfrm>
        </p:spPr>
        <p:txBody>
          <a:bodyPr/>
          <a:lstStyle/>
          <a:p>
            <a:pPr algn="ctr"/>
            <a:r>
              <a:rPr lang="ru-RU" sz="2400" b="1" dirty="0" smtClean="0"/>
              <a:t>УПРАЖНЕНИЕ  «ДОТРОНЬСЯ ДО ЦВЕТА»</a:t>
            </a:r>
            <a:endParaRPr lang="ru-RU" sz="2400" dirty="0" smtClean="0"/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Возрастная группа: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5-8 лет.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Цель: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развитие внимания, поднятие эмоционального фона.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Порядок выполнения и инструкция.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Ведущий говорит предложения, в которых есть слова, обозначающие названия какого-либо  цвета. Задача участников — глазами быстро найти предмет </a:t>
            </a:r>
            <a:r>
              <a:rPr lang="ru-RU" sz="2000" b="1" dirty="0" err="1" smtClean="0">
                <a:solidFill>
                  <a:schemeClr val="accent5">
                    <a:lumMod val="50000"/>
                  </a:schemeClr>
                </a:solidFill>
              </a:rPr>
              <a:t>такого-же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</a:rPr>
              <a:t> цвета и на счет ≪раз-два-три≫ дотронуться до него.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836712"/>
            <a:ext cx="4038600" cy="5289451"/>
          </a:xfrm>
        </p:spPr>
        <p:txBody>
          <a:bodyPr/>
          <a:lstStyle/>
          <a:p>
            <a:pPr algn="ctr">
              <a:buNone/>
            </a:pPr>
            <a:r>
              <a:rPr lang="ru-RU" sz="1800" b="1" dirty="0" smtClean="0"/>
              <a:t>УПРАЖНЕНИЕ  «ПОЗДОРОВАТЬСЯ ЧАСТЯМИ ТЕЛА»</a:t>
            </a:r>
            <a:endParaRPr lang="ru-RU" sz="1800" dirty="0" smtClean="0"/>
          </a:p>
          <a:p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Возрастная группа: 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 без ограничений</a:t>
            </a:r>
          </a:p>
          <a:p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Цель: 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повышение эмоционального фона, установление тактильного контакта, </a:t>
            </a:r>
            <a:r>
              <a:rPr lang="ru-RU" sz="1800" dirty="0" err="1" smtClean="0">
                <a:solidFill>
                  <a:schemeClr val="accent5">
                    <a:lumMod val="50000"/>
                  </a:schemeClr>
                </a:solidFill>
              </a:rPr>
              <a:t>психосексуальная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 разгрузка.</a:t>
            </a:r>
          </a:p>
          <a:p>
            <a:r>
              <a:rPr lang="ru-RU" sz="1800" i="1" dirty="0" smtClean="0">
                <a:solidFill>
                  <a:schemeClr val="accent5">
                    <a:lumMod val="50000"/>
                  </a:schemeClr>
                </a:solidFill>
              </a:rPr>
              <a:t>Порядок выполнения и инструкция. </a:t>
            </a:r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Ведущий говорит:</a:t>
            </a:r>
          </a:p>
          <a:p>
            <a:r>
              <a:rPr lang="ru-RU" sz="1800" dirty="0" smtClean="0">
                <a:solidFill>
                  <a:schemeClr val="accent5">
                    <a:lumMod val="50000"/>
                  </a:schemeClr>
                </a:solidFill>
              </a:rPr>
              <a:t> -Ну что ж, словами мы с вами поздоровались, а теперь поздороваемся частями тела.</a:t>
            </a:r>
          </a:p>
          <a:p>
            <a:endParaRPr lang="ru-RU" sz="1800" dirty="0" smtClean="0"/>
          </a:p>
          <a:p>
            <a:endParaRPr lang="ru-RU" sz="1800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аздник детский 1">
  <a:themeElements>
    <a:clrScheme name="Другая 50">
      <a:dk1>
        <a:srgbClr val="99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237468</Template>
  <TotalTime>180</TotalTime>
  <Words>624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Arial Narrow</vt:lpstr>
      <vt:lpstr>Calibri</vt:lpstr>
      <vt:lpstr>Праздник детский 1</vt:lpstr>
      <vt:lpstr>«Использование технологии интерактивного взаимодействия в развитии познавательных способностей старших дошкольников»</vt:lpstr>
      <vt:lpstr>Презентация PowerPoint</vt:lpstr>
      <vt:lpstr>Проблемы современного дошкольника</vt:lpstr>
      <vt:lpstr>Презентация PowerPoint</vt:lpstr>
      <vt:lpstr>Презентация PowerPoint</vt:lpstr>
      <vt:lpstr>Отличительные черты интерактивной игры:</vt:lpstr>
      <vt:lpstr>Классификация интерактивных игр  по типу формирования детских компетентностей</vt:lpstr>
      <vt:lpstr>Чтобы было весело играть, пять правил нужно выполнять: </vt:lpstr>
      <vt:lpstr>Презентация PowerPoint</vt:lpstr>
      <vt:lpstr>Презентация PowerPoint</vt:lpstr>
      <vt:lpstr>Блок игр в совместной образовательной деятельности взрослого и детей: </vt:lpstr>
      <vt:lpstr>Блок игр, применяемых в непосредственно-образовательной деятельности:</vt:lpstr>
      <vt:lpstr>Презентация PowerPoint</vt:lpstr>
      <vt:lpstr>-Положительная взаимозависимость  с участниками образовательного процесса. Непосредственное взаимодействие в тесном контакте друг с другом. -Индивидуальная ответственность  -Развитие навыков совместной работы  -Повышение уровня  развития компетентностей ребенка-дошкольника, развитие его познавательных способностей.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технологии интерактивного взаимодействия в развитии познавательных способностей старших дошкольников</dc:title>
  <dc:creator>860230</dc:creator>
  <cp:lastModifiedBy>860230</cp:lastModifiedBy>
  <cp:revision>17</cp:revision>
  <dcterms:modified xsi:type="dcterms:W3CDTF">2020-10-03T14:56:04Z</dcterms:modified>
</cp:coreProperties>
</file>