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52" r:id="rId2"/>
  </p:sldMasterIdLst>
  <p:notesMasterIdLst>
    <p:notesMasterId r:id="rId16"/>
  </p:notesMasterIdLst>
  <p:handoutMasterIdLst>
    <p:handoutMasterId r:id="rId17"/>
  </p:handoutMasterIdLst>
  <p:sldIdLst>
    <p:sldId id="265" r:id="rId3"/>
    <p:sldId id="283" r:id="rId4"/>
    <p:sldId id="284" r:id="rId5"/>
    <p:sldId id="285" r:id="rId6"/>
    <p:sldId id="286" r:id="rId7"/>
    <p:sldId id="287" r:id="rId8"/>
    <p:sldId id="288" r:id="rId9"/>
    <p:sldId id="290" r:id="rId10"/>
    <p:sldId id="291" r:id="rId11"/>
    <p:sldId id="302" r:id="rId12"/>
    <p:sldId id="292" r:id="rId13"/>
    <p:sldId id="298" r:id="rId14"/>
    <p:sldId id="301" r:id="rId15"/>
  </p:sldIdLst>
  <p:sldSz cx="12188825" cy="6858000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2912EAC1-7E8C-401B-A66B-3B4E486022B7}">
          <p14:sldIdLst>
            <p14:sldId id="265"/>
            <p14:sldId id="283"/>
            <p14:sldId id="284"/>
            <p14:sldId id="285"/>
            <p14:sldId id="286"/>
            <p14:sldId id="287"/>
            <p14:sldId id="288"/>
            <p14:sldId id="290"/>
            <p14:sldId id="291"/>
            <p14:sldId id="302"/>
            <p14:sldId id="292"/>
            <p14:sldId id="298"/>
            <p14:sldId id="301"/>
          </p14:sldIdLst>
        </p14:section>
        <p14:section name="Раздел без заголовка" id="{EFDDF50C-AD5A-4B1F-98F3-724910AB5C93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29" autoAdjust="0"/>
  </p:normalViewPr>
  <p:slideViewPr>
    <p:cSldViewPr showGuides="1">
      <p:cViewPr>
        <p:scale>
          <a:sx n="65" d="100"/>
          <a:sy n="65" d="100"/>
        </p:scale>
        <p:origin x="-1315" y="-864"/>
      </p:cViewPr>
      <p:guideLst>
        <p:guide orient="horz" pos="2160"/>
        <p:guide orient="horz" pos="3936"/>
        <p:guide orient="horz" pos="1152"/>
        <p:guide orient="horz" pos="2544"/>
        <p:guide orient="horz" pos="1008"/>
        <p:guide orient="horz" pos="384"/>
        <p:guide orient="horz" pos="3312"/>
        <p:guide pos="3839"/>
        <p:guide pos="958"/>
        <p:guide pos="6720"/>
        <p:guide pos="527"/>
        <p:guide pos="7151"/>
        <p:guide pos="4127"/>
        <p:guide pos="4415"/>
        <p:guide pos="2687"/>
        <p:guide pos="383"/>
        <p:guide pos="7295"/>
        <p:guide pos="5327"/>
        <p:guide pos="38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39FF845-BB4A-479D-8C06-522C1DBAB2F9}" type="datetimeFigureOut">
              <a:rPr lang="ru-RU"/>
              <a:pPr/>
              <a:t>09.09.2021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4FD142E-5B44-489E-8F73-9E67242E680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/>
              <a:pPr/>
              <a:t>09.09.2021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/>
              <a:t>Образец текста</a:t>
            </a:r>
          </a:p>
          <a:p>
            <a:pPr lvl="1"/>
            <a:r>
              <a:rPr/>
              <a:t>Второй уровень</a:t>
            </a:r>
          </a:p>
          <a:p>
            <a:pPr lvl="2"/>
            <a:r>
              <a:rPr/>
              <a:t>Третий уровень</a:t>
            </a:r>
          </a:p>
          <a:p>
            <a:pPr lvl="3"/>
            <a:r>
              <a:rPr/>
              <a:t>Четвертый уровень</a:t>
            </a:r>
          </a:p>
          <a:p>
            <a:pPr lvl="4"/>
            <a:r>
              <a:rPr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08922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73150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8191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5478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22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7589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5874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0726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8920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8795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1234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089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88825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88825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88825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88825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4548" y="5052546"/>
            <a:ext cx="7514056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9825" y="3132290"/>
            <a:ext cx="9564643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39338" y="731519"/>
            <a:ext cx="8532178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7943" y="376518"/>
            <a:ext cx="2742486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0997" y="731520"/>
            <a:ext cx="6437372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1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dirty="0" smtClean="0"/>
              <a:t>Щелкните, чтобы ввести имя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3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dirty="0" smtClean="0"/>
              <a:t>Год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287267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4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7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4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7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071646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4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7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714154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1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093542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1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1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376885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6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67066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3603" y="731520"/>
            <a:ext cx="8532178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88825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88825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88825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88825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221" y="2172648"/>
            <a:ext cx="7953483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882" y="4607511"/>
            <a:ext cx="7958586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602" y="731519"/>
            <a:ext cx="446111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1923" y="731520"/>
            <a:ext cx="446111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3603" y="731520"/>
            <a:ext cx="446111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528" y="1400327"/>
            <a:ext cx="4461110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4789" y="731520"/>
            <a:ext cx="446111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1399032"/>
            <a:ext cx="4461110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503" y="2209801"/>
            <a:ext cx="4846851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3092" y="731520"/>
            <a:ext cx="5354719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3980" y="3497802"/>
            <a:ext cx="4517037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88825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88825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88825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88825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5346" y="1143000"/>
            <a:ext cx="5484971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211" y="1010486"/>
            <a:ext cx="4924203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438" y="4464421"/>
            <a:ext cx="8509167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88825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88825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88825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88825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0430" y="4372168"/>
            <a:ext cx="8681087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3603" y="732260"/>
            <a:ext cx="8532178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7457" y="6172201"/>
            <a:ext cx="3351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441" y="6172201"/>
            <a:ext cx="44692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78677" y="6172201"/>
            <a:ext cx="24377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3767" r:id="rId15"/>
    <p:sldLayoutId id="2147483768" r:id="rId16"/>
    <p:sldLayoutId id="2147483769" r:id="rId17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998068" y="2564904"/>
            <a:ext cx="6264696" cy="1036712"/>
          </a:xfrm>
        </p:spPr>
        <p:txBody>
          <a:bodyPr>
            <a:normAutofit fontScale="90000"/>
          </a:bodyPr>
          <a:lstStyle/>
          <a:p>
            <a:pPr algn="ctr" defTabSz="91440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Cambria"/>
              </a:rPr>
              <a:t>Развивающая предметно-пространственная среда кабинета учителя-логопеда</a:t>
            </a:r>
            <a:endParaRPr lang="ru-RU" sz="36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7462565" y="4869160"/>
            <a:ext cx="4343401" cy="1440160"/>
          </a:xfrm>
        </p:spPr>
        <p:txBody>
          <a:bodyPr>
            <a:normAutofit fontScale="77500" lnSpcReduction="20000"/>
          </a:bodyPr>
          <a:lstStyle/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err="1" smtClean="0"/>
              <a:t>Шумаева</a:t>
            </a:r>
            <a:r>
              <a:rPr lang="ru-RU" sz="2100" b="1" dirty="0" smtClean="0"/>
              <a:t> Г.С.  Учитель-логопед ВКК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МБДОУ «Детский сад общеразвивающего вида №144» 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г. Воронежа Коминтерновского района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3022263" y="478001"/>
            <a:ext cx="6336704" cy="838200"/>
          </a:xfrm>
        </p:spPr>
        <p:txBody>
          <a:bodyPr/>
          <a:lstStyle/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en-US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2021-2022</a:t>
            </a:r>
            <a:r>
              <a:rPr lang="ru-RU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 учебный год</a:t>
            </a:r>
            <a:endParaRPr lang="ru-RU" sz="3600" b="0" i="0" baseline="0" dirty="0">
              <a:solidFill>
                <a:srgbClr val="1E83DE"/>
              </a:solidFill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8920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82044" y="5517232"/>
            <a:ext cx="5760640" cy="1124743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Игры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3" y="-171400"/>
            <a:ext cx="4392487" cy="79265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55" t="1744" r="66"/>
          <a:stretch/>
        </p:blipFill>
        <p:spPr>
          <a:xfrm>
            <a:off x="1723289" y="836712"/>
            <a:ext cx="8814253" cy="5055299"/>
          </a:xfrm>
        </p:spPr>
      </p:pic>
    </p:spTree>
    <p:extLst>
      <p:ext uri="{BB962C8B-B14F-4D97-AF65-F5344CB8AC3E}">
        <p14:creationId xmlns:p14="http://schemas.microsoft.com/office/powerpoint/2010/main" xmlns="" val="224335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73933" y="5933020"/>
            <a:ext cx="7056783" cy="8271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09660" y="6148390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3" y="44061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157" r="30157"/>
          <a:stretch>
            <a:fillRect/>
          </a:stretch>
        </p:blipFill>
        <p:spPr>
          <a:xfrm>
            <a:off x="621804" y="548680"/>
            <a:ext cx="3977640" cy="5638800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855" t="1" r="7801" b="4716"/>
          <a:stretch/>
        </p:blipFill>
        <p:spPr>
          <a:xfrm rot="10800000">
            <a:off x="4942284" y="1412776"/>
            <a:ext cx="7048079" cy="4702604"/>
          </a:xfrm>
        </p:spPr>
      </p:pic>
    </p:spTree>
    <p:extLst>
      <p:ext uri="{BB962C8B-B14F-4D97-AF65-F5344CB8AC3E}">
        <p14:creationId xmlns:p14="http://schemas.microsoft.com/office/powerpoint/2010/main" xmlns="" val="4025718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485" r="18485"/>
          <a:stretch>
            <a:fillRect/>
          </a:stretch>
        </p:blipFill>
        <p:spPr>
          <a:xfrm>
            <a:off x="2580046" y="424290"/>
            <a:ext cx="6768752" cy="5302171"/>
          </a:xfrm>
        </p:spPr>
      </p:pic>
      <p:sp>
        <p:nvSpPr>
          <p:cNvPr id="9" name="Заголовок 2"/>
          <p:cNvSpPr txBox="1">
            <a:spLocks/>
          </p:cNvSpPr>
          <p:nvPr/>
        </p:nvSpPr>
        <p:spPr>
          <a:xfrm>
            <a:off x="3934173" y="44061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  <a:endParaRPr lang="ru-RU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-344501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4090578" y="6097507"/>
            <a:ext cx="4095360" cy="351131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Подушки для релаксации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95180" y="6156252"/>
            <a:ext cx="33123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3871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765820" y="6031260"/>
            <a:ext cx="4536504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rgbClr val="FF9933"/>
                </a:solidFill>
              </a:rPr>
              <a:t> Стенд</a:t>
            </a:r>
          </a:p>
          <a:p>
            <a:pPr algn="ctr"/>
            <a:r>
              <a:rPr lang="ru-RU" sz="1800" dirty="0" smtClean="0">
                <a:solidFill>
                  <a:srgbClr val="FF9933"/>
                </a:solidFill>
              </a:rPr>
              <a:t> </a:t>
            </a:r>
            <a:endParaRPr lang="ru-RU" sz="1800" dirty="0">
              <a:solidFill>
                <a:srgbClr val="FF9933"/>
              </a:solidFill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7061627" y="6154836"/>
            <a:ext cx="4105826" cy="39297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solidFill>
                  <a:srgbClr val="FF9933"/>
                </a:solidFill>
              </a:rPr>
              <a:t> Консультирование </a:t>
            </a:r>
            <a:endParaRPr lang="ru-RU" sz="2200" dirty="0">
              <a:solidFill>
                <a:srgbClr val="FF9933"/>
              </a:solidFill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5" y="44061"/>
            <a:ext cx="5832647" cy="352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9933"/>
                </a:solidFill>
              </a:rPr>
              <a:t>4</a:t>
            </a:r>
            <a:r>
              <a:rPr lang="ru-RU" sz="1800" b="1" dirty="0" smtClean="0">
                <a:solidFill>
                  <a:srgbClr val="FF9933"/>
                </a:solidFill>
              </a:rPr>
              <a:t>. </a:t>
            </a:r>
            <a:r>
              <a:rPr lang="ru-RU" sz="1800" b="1" dirty="0">
                <a:solidFill>
                  <a:srgbClr val="FF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среды для диалога с родителями</a:t>
            </a:r>
            <a:endParaRPr lang="ru-RU" sz="1800" b="1" dirty="0">
              <a:solidFill>
                <a:srgbClr val="FF9933"/>
              </a:solidFill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84" r="2984"/>
          <a:stretch>
            <a:fillRect/>
          </a:stretch>
        </p:blipFill>
        <p:spPr>
          <a:xfrm>
            <a:off x="7031039" y="396875"/>
            <a:ext cx="3976687" cy="5638800"/>
          </a:xfrm>
        </p:spPr>
      </p:pic>
      <p:pic>
        <p:nvPicPr>
          <p:cNvPr id="3" name="Рисунок 2"/>
          <p:cNvPicPr>
            <a:picLocks noGrp="1" noChangeAspect="1"/>
          </p:cNvPicPr>
          <p:nvPr>
            <p:ph type="pic" idx="10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08" r="2260"/>
          <a:stretch/>
        </p:blipFill>
        <p:spPr>
          <a:xfrm rot="16200000">
            <a:off x="485004" y="1133441"/>
            <a:ext cx="5507242" cy="4288396"/>
          </a:xfrm>
        </p:spPr>
      </p:pic>
    </p:spTree>
    <p:extLst>
      <p:ext uri="{BB962C8B-B14F-4D97-AF65-F5344CB8AC3E}">
        <p14:creationId xmlns:p14="http://schemas.microsoft.com/office/powerpoint/2010/main" xmlns="" val="2213216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132" b="24132"/>
          <a:stretch>
            <a:fillRect/>
          </a:stretch>
        </p:blipFill>
        <p:spPr/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715" y="6237288"/>
            <a:ext cx="3961449" cy="39357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в группу, нижняя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92603" y="6312744"/>
            <a:ext cx="3124200" cy="318120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142" b="24142"/>
          <a:stretch>
            <a:fillRect/>
          </a:stretch>
        </p:blipFill>
        <p:spPr>
          <a:xfrm>
            <a:off x="4870277" y="376660"/>
            <a:ext cx="4200826" cy="2648296"/>
          </a:xfrm>
        </p:spPr>
      </p:pic>
      <p:pic>
        <p:nvPicPr>
          <p:cNvPr id="11" name="Рисунок 10"/>
          <p:cNvPicPr>
            <a:picLocks noGrp="1" noChangeAspect="1"/>
          </p:cNvPicPr>
          <p:nvPr>
            <p:ph type="pic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142" b="24142"/>
          <a:stretch>
            <a:fillRect/>
          </a:stretch>
        </p:blipFill>
        <p:spPr>
          <a:xfrm>
            <a:off x="4735968" y="3374528"/>
            <a:ext cx="4310772" cy="2743200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142" b="24142"/>
          <a:stretch>
            <a:fillRect/>
          </a:stretch>
        </p:blipFill>
        <p:spPr>
          <a:xfrm>
            <a:off x="333774" y="329208"/>
            <a:ext cx="3978274" cy="2743200"/>
          </a:xfrm>
        </p:spPr>
      </p:pic>
      <p:sp>
        <p:nvSpPr>
          <p:cNvPr id="16" name="Заголовок 2"/>
          <p:cNvSpPr txBox="1">
            <a:spLocks/>
          </p:cNvSpPr>
          <p:nvPr/>
        </p:nvSpPr>
        <p:spPr>
          <a:xfrm>
            <a:off x="121772" y="2980952"/>
            <a:ext cx="3550920" cy="393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4654251" y="2980952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Текст 3"/>
          <p:cNvSpPr txBox="1">
            <a:spLocks/>
          </p:cNvSpPr>
          <p:nvPr/>
        </p:nvSpPr>
        <p:spPr>
          <a:xfrm>
            <a:off x="9478788" y="1646806"/>
            <a:ext cx="2359655" cy="3960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 flipH="1">
            <a:off x="9478787" y="1484785"/>
            <a:ext cx="25202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Кабинет используется </a:t>
            </a:r>
            <a:r>
              <a:rPr lang="ru-RU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игровая комната, включает в себя «Рабочий сектор», «Активный сектор», «Спокойный сектор»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5085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554" r="23554"/>
          <a:stretch>
            <a:fillRect/>
          </a:stretch>
        </p:blipFill>
        <p:spPr>
          <a:xfrm>
            <a:off x="477788" y="332656"/>
            <a:ext cx="5616624" cy="607084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590356" y="1124744"/>
            <a:ext cx="6408712" cy="1185664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1. Рабочий сектор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26460" y="3068960"/>
            <a:ext cx="4969255" cy="1828800"/>
          </a:xfrm>
        </p:spPr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ru-RU" dirty="0">
                <a:latin typeface="Calibri" panose="020F0502020204030204" pitchFamily="34" charset="0"/>
              </a:rPr>
              <a:t>Рабочий </a:t>
            </a:r>
            <a:r>
              <a:rPr lang="ru-RU" dirty="0" smtClean="0">
                <a:latin typeface="Calibri" panose="020F0502020204030204" pitchFamily="34" charset="0"/>
              </a:rPr>
              <a:t>стол учителя-логопеда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9676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331153" y="6187064"/>
            <a:ext cx="3550920" cy="5364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</a:t>
            </a:r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184974" y="6309320"/>
            <a:ext cx="3550920" cy="4142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сектор </a:t>
            </a:r>
            <a:endParaRPr lang="ru-RU" sz="16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Рабочий 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</a:t>
            </a:r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527138" y="-99392"/>
            <a:ext cx="4233768" cy="64863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Рисунок 1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105" r="18105"/>
          <a:stretch>
            <a:fillRect/>
          </a:stretch>
        </p:blipFill>
        <p:spPr>
          <a:xfrm>
            <a:off x="4062620" y="548680"/>
            <a:ext cx="4020613" cy="5699720"/>
          </a:xfrm>
        </p:spPr>
      </p:pic>
      <p:pic>
        <p:nvPicPr>
          <p:cNvPr id="13" name="Рисунок 12"/>
          <p:cNvPicPr>
            <a:picLocks noGrp="1" noChangeAspect="1"/>
          </p:cNvPicPr>
          <p:nvPr>
            <p:ph type="pic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61" t="74" r="45207" b="2152"/>
          <a:stretch/>
        </p:blipFill>
        <p:spPr>
          <a:xfrm>
            <a:off x="218820" y="1033455"/>
            <a:ext cx="3775586" cy="5153609"/>
          </a:xfrm>
        </p:spPr>
      </p:pic>
      <p:pic>
        <p:nvPicPr>
          <p:cNvPr id="14" name="Рисунок 13"/>
          <p:cNvPicPr>
            <a:picLocks noGrp="1" noChangeAspect="1"/>
          </p:cNvPicPr>
          <p:nvPr>
            <p:ph type="pic" idx="10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276" t="731" r="2049" b="591"/>
          <a:stretch/>
        </p:blipFill>
        <p:spPr>
          <a:xfrm>
            <a:off x="8182644" y="711734"/>
            <a:ext cx="3583859" cy="5564203"/>
          </a:xfrm>
        </p:spPr>
      </p:pic>
    </p:spTree>
    <p:extLst>
      <p:ext uri="{BB962C8B-B14F-4D97-AF65-F5344CB8AC3E}">
        <p14:creationId xmlns:p14="http://schemas.microsoft.com/office/powerpoint/2010/main" xmlns="" val="3694646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693812" y="6031260"/>
            <a:ext cx="3277646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</a:t>
            </a:r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327418" y="5995687"/>
            <a:ext cx="4247760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6" y="44061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765820" y="415925"/>
            <a:ext cx="4766554" cy="5638800"/>
          </a:xfrm>
        </p:spPr>
      </p:pic>
      <p:sp>
        <p:nvSpPr>
          <p:cNvPr id="12" name="Прямоугольник 11"/>
          <p:cNvSpPr/>
          <p:nvPr/>
        </p:nvSpPr>
        <p:spPr>
          <a:xfrm flipH="1">
            <a:off x="6451298" y="2508063"/>
            <a:ext cx="47525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/>
            <a:r>
              <a:rPr lang="ru-RU" sz="2000" dirty="0" smtClean="0">
                <a:latin typeface="Calibri" panose="020F0502020204030204" pitchFamily="34" charset="0"/>
              </a:rPr>
              <a:t>Игры с крупой  , фасолью и природными материалами</a:t>
            </a:r>
            <a:endParaRPr lang="ru-RU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7330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3774" y="6189041"/>
            <a:ext cx="4392486" cy="612441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1.6. Рабочий сектор </a:t>
            </a:r>
            <a:r>
              <a:rPr lang="ru-RU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методическая литература педагога)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18548" y="6189042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1.7. Рабочий сектор </a:t>
            </a:r>
            <a:endParaRPr lang="ru-RU" sz="1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(ИКТ для педагога</a:t>
            </a: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6" y="44061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7246540" y="548680"/>
            <a:ext cx="3977640" cy="5638800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981844" y="620688"/>
            <a:ext cx="3977640" cy="5638800"/>
          </a:xfrm>
        </p:spPr>
      </p:pic>
    </p:spTree>
    <p:extLst>
      <p:ext uri="{BB962C8B-B14F-4D97-AF65-F5344CB8AC3E}">
        <p14:creationId xmlns:p14="http://schemas.microsoft.com/office/powerpoint/2010/main" xmlns="" val="2664464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926" b="12926"/>
          <a:stretch>
            <a:fillRect/>
          </a:stretch>
        </p:blipFill>
        <p:spPr/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02124" y="6094420"/>
            <a:ext cx="4537207" cy="60960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сектор </a:t>
            </a: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6" y="44061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30516" y="2204864"/>
            <a:ext cx="48245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/>
            <a:r>
              <a:rPr lang="ru-RU" sz="2000" dirty="0" smtClean="0">
                <a:latin typeface="Calibri" panose="020F0502020204030204" pitchFamily="34" charset="0"/>
              </a:rPr>
              <a:t>Игры для развития мелкой моторики</a:t>
            </a:r>
            <a:endParaRPr lang="ru-RU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5679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3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304553" y="5908560"/>
            <a:ext cx="5099785" cy="760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</a:t>
            </a: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  <a:r>
              <a:rPr lang="ru-RU" sz="1600" dirty="0">
                <a:solidFill>
                  <a:srgbClr val="407F21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1125860" y="6364560"/>
            <a:ext cx="4537207" cy="304800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</a:t>
            </a:r>
            <a:endParaRPr lang="ru-RU" sz="1600" dirty="0" smtClean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808" b="10808"/>
          <a:stretch>
            <a:fillRect/>
          </a:stretch>
        </p:blipFill>
        <p:spPr>
          <a:xfrm>
            <a:off x="2053121" y="624397"/>
            <a:ext cx="7822603" cy="6044963"/>
          </a:xfrm>
        </p:spPr>
      </p:pic>
    </p:spTree>
    <p:extLst>
      <p:ext uri="{BB962C8B-B14F-4D97-AF65-F5344CB8AC3E}">
        <p14:creationId xmlns:p14="http://schemas.microsoft.com/office/powerpoint/2010/main" xmlns="" val="3801777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64" r="-46" b="243"/>
          <a:stretch/>
        </p:blipFill>
        <p:spPr>
          <a:xfrm rot="16200000">
            <a:off x="3823010" y="-420278"/>
            <a:ext cx="4612085" cy="784614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82044" y="5733256"/>
            <a:ext cx="5760640" cy="1124743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Игры</a:t>
            </a:r>
            <a:r>
              <a:rPr lang="en-US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развитие фонематического слуха, закрепление лексико-грамматических категорий, развитие связной речи </a:t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3" y="44061"/>
            <a:ext cx="4392487" cy="79265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6110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0</TotalTime>
  <Words>207</Words>
  <Application>Microsoft Office PowerPoint</Application>
  <PresentationFormat>Произвольный</PresentationFormat>
  <Paragraphs>65</Paragraphs>
  <Slides>13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Развивающая предметно-пространственная среда кабинета учителя-логопеда</vt:lpstr>
      <vt:lpstr>Вход в группу, нижняя левая точка</vt:lpstr>
      <vt:lpstr>1. Рабочий сектор  </vt:lpstr>
      <vt:lpstr>Слайд 4</vt:lpstr>
      <vt:lpstr>Слайд 5</vt:lpstr>
      <vt:lpstr>1.6. Рабочий сектор  (методическая литература педагога)</vt:lpstr>
      <vt:lpstr>  Активный сектор   </vt:lpstr>
      <vt:lpstr>Слайд 8</vt:lpstr>
      <vt:lpstr>Игры на развитие фонематического слуха, закрепление лексико-грамматических категорий, развитие связной речи   </vt:lpstr>
      <vt:lpstr>Игры</vt:lpstr>
      <vt:lpstr> 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2018-04-22T15:15:56Z</dcterms:created>
  <dcterms:modified xsi:type="dcterms:W3CDTF">2021-09-09T05:38:19Z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TC028133329991</vt:lpwstr>
  </property>
</Properties>
</file>