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5" r:id="rId2"/>
  </p:sldMasterIdLst>
  <p:notesMasterIdLst>
    <p:notesMasterId r:id="rId16"/>
  </p:notesMasterIdLst>
  <p:handoutMasterIdLst>
    <p:handoutMasterId r:id="rId17"/>
  </p:handoutMasterIdLst>
  <p:sldIdLst>
    <p:sldId id="265" r:id="rId3"/>
    <p:sldId id="283" r:id="rId4"/>
    <p:sldId id="284" r:id="rId5"/>
    <p:sldId id="285" r:id="rId6"/>
    <p:sldId id="287" r:id="rId7"/>
    <p:sldId id="286" r:id="rId8"/>
    <p:sldId id="288" r:id="rId9"/>
    <p:sldId id="293" r:id="rId10"/>
    <p:sldId id="290" r:id="rId11"/>
    <p:sldId id="291" r:id="rId12"/>
    <p:sldId id="292" r:id="rId13"/>
    <p:sldId id="298" r:id="rId14"/>
    <p:sldId id="301" r:id="rId1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7"/>
            <p14:sldId id="286"/>
            <p14:sldId id="288"/>
            <p14:sldId id="293"/>
            <p14:sldId id="290"/>
            <p14:sldId id="291"/>
            <p14:sldId id="292"/>
            <p14:sldId id="298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>
        <p:scale>
          <a:sx n="72" d="100"/>
          <a:sy n="72" d="100"/>
        </p:scale>
        <p:origin x="-91" y="29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02.06.2020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02.06.2020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654" y="1447801"/>
            <a:ext cx="8823360" cy="3329581"/>
          </a:xfrm>
        </p:spPr>
        <p:txBody>
          <a:bodyPr anchor="b"/>
          <a:lstStyle>
            <a:lvl1pPr>
              <a:defRPr sz="7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654" y="4777380"/>
            <a:ext cx="8823360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302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6" y="4800587"/>
            <a:ext cx="8823359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654" y="685800"/>
            <a:ext cx="8823360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5" y="5367325"/>
            <a:ext cx="882335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3293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1447800"/>
            <a:ext cx="8823361" cy="1981200"/>
          </a:xfrm>
        </p:spPr>
        <p:txBody>
          <a:bodyPr/>
          <a:lstStyle>
            <a:lvl1pPr>
              <a:defRPr sz="47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657600"/>
            <a:ext cx="8823361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58702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391" y="1447800"/>
            <a:ext cx="7997232" cy="2323374"/>
          </a:xfrm>
        </p:spPr>
        <p:txBody>
          <a:bodyPr/>
          <a:lstStyle>
            <a:lvl1pPr>
              <a:defRPr sz="47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29898" y="3771174"/>
            <a:ext cx="7277753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4350657"/>
            <a:ext cx="8823361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061" y="971253"/>
            <a:ext cx="80170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19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8060" y="2613787"/>
            <a:ext cx="80170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19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791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3" y="3124201"/>
            <a:ext cx="8823362" cy="165318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4777381"/>
            <a:ext cx="8823361" cy="860400"/>
          </a:xfrm>
        </p:spPr>
        <p:txBody>
          <a:bodyPr anchor="t"/>
          <a:lstStyle>
            <a:lvl1pPr marL="0" indent="0" algn="l">
              <a:buNone/>
              <a:defRPr sz="1999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9078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782" y="1981200"/>
            <a:ext cx="294609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293" y="2667000"/>
            <a:ext cx="292658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2648" y="1981200"/>
            <a:ext cx="2935476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2097" y="2667000"/>
            <a:ext cx="2946027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2845" y="1981200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2845" y="2667000"/>
            <a:ext cx="2931349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517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0414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49511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293" y="4250949"/>
            <a:ext cx="293928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293" y="2209800"/>
            <a:ext cx="293928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293" y="4827212"/>
            <a:ext cx="2939284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8363" y="4250949"/>
            <a:ext cx="292976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8362" y="2209800"/>
            <a:ext cx="292976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7009" y="4827211"/>
            <a:ext cx="293364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2845" y="4250949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2844" y="2209800"/>
            <a:ext cx="2931349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2720" y="4827209"/>
            <a:ext cx="293523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517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0414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91180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937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2050" y="430214"/>
            <a:ext cx="1752145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294" y="887414"/>
            <a:ext cx="7421216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9474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57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0578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7375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20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6401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013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469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6" y="2861734"/>
            <a:ext cx="8823359" cy="1915647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4777381"/>
            <a:ext cx="8823360" cy="860400"/>
          </a:xfrm>
        </p:spPr>
        <p:txBody>
          <a:bodyPr anchor="t"/>
          <a:lstStyle>
            <a:lvl1pPr marL="0" indent="0" algn="l">
              <a:buNone/>
              <a:defRPr sz="1999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853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025" y="2060576"/>
            <a:ext cx="4395194" cy="4195763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3021" y="2056093"/>
            <a:ext cx="4395196" cy="4200245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1817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026" y="1905000"/>
            <a:ext cx="439519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025" y="2514600"/>
            <a:ext cx="4395194" cy="3741738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3023" y="1905000"/>
            <a:ext cx="439519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3023" y="2514600"/>
            <a:ext cx="4395194" cy="3741738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9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536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4775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2" y="1447800"/>
            <a:ext cx="3400178" cy="1447800"/>
          </a:xfrm>
        </p:spPr>
        <p:txBody>
          <a:bodyPr anchor="b"/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370" y="1447800"/>
            <a:ext cx="5194644" cy="4572000"/>
          </a:xfrm>
        </p:spPr>
        <p:txBody>
          <a:bodyPr anchor="ctr"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3" y="3129281"/>
            <a:ext cx="340017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02.06.2020</a:t>
            </a:fld>
            <a:endParaRPr lang="ru-RU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345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606" y="1854192"/>
            <a:ext cx="5091580" cy="1574808"/>
          </a:xfrm>
        </p:spPr>
        <p:txBody>
          <a:bodyPr anchor="b">
            <a:normAutofit/>
          </a:bodyPr>
          <a:lstStyle>
            <a:lvl1pPr algn="l">
              <a:defRPr sz="35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7736" y="1143000"/>
            <a:ext cx="3199567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657600"/>
            <a:ext cx="5083655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300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4035961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522016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6770" y="1676400"/>
            <a:ext cx="2818666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7330" y="1"/>
            <a:ext cx="1602969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3637" y="6096000"/>
            <a:ext cx="99347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943" y="452718"/>
            <a:ext cx="940227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025" y="2052919"/>
            <a:ext cx="894421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2866" y="1790741"/>
            <a:ext cx="990599" cy="30472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02.06.2020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48740" y="3225337"/>
            <a:ext cx="3859795" cy="304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49844" y="295730"/>
            <a:ext cx="837981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799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7137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  <p:sldLayoutId id="2147483893" r:id="rId18"/>
    <p:sldLayoutId id="2147483894" r:id="rId19"/>
    <p:sldLayoutId id="2147483895" r:id="rId20"/>
    <p:sldLayoutId id="2147483896" r:id="rId21"/>
    <p:sldLayoutId id="2147483897" r:id="rId22"/>
    <p:sldLayoutId id="2147483898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4199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999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799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24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494012" y="2204864"/>
            <a:ext cx="6624736" cy="216024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u="sng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Подготовительные</a:t>
            </a:r>
            <a:r>
              <a:rPr lang="ru-RU" sz="36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600" b="0" i="0" u="sng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>группы,6-7 лет </a:t>
            </a:r>
            <a:r>
              <a:rPr lang="ru-RU" sz="3600" b="0" i="0" dirty="0" smtClean="0">
                <a:solidFill>
                  <a:srgbClr val="0070C0"/>
                </a:solidFill>
                <a:latin typeface="Cambria"/>
                <a:ea typeface="+mj-ea"/>
                <a:cs typeface="+mj-cs"/>
              </a:rPr>
              <a:t>тема :</a:t>
            </a:r>
            <a:r>
              <a:rPr lang="ru-RU" sz="36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600" b="0" i="0" dirty="0" smtClean="0">
                <a:solidFill>
                  <a:srgbClr val="7030A0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rgbClr val="0070C0"/>
                </a:solidFill>
                <a:latin typeface="Cambria"/>
                <a:ea typeface="+mj-ea"/>
                <a:cs typeface="+mj-cs"/>
              </a:rPr>
              <a:t>« </a:t>
            </a:r>
            <a:r>
              <a:rPr lang="ru-RU" sz="3600" b="1" dirty="0" smtClean="0">
                <a:solidFill>
                  <a:srgbClr val="0070C0"/>
                </a:solidFill>
                <a:latin typeface="Cambria"/>
              </a:rPr>
              <a:t>Наш любимый детский </a:t>
            </a:r>
            <a:r>
              <a:rPr lang="ru-RU" sz="3600" b="1" dirty="0" smtClean="0">
                <a:solidFill>
                  <a:srgbClr val="0070C0"/>
                </a:solidFill>
                <a:latin typeface="Cambria"/>
              </a:rPr>
              <a:t>сад – </a:t>
            </a:r>
            <a:r>
              <a:rPr lang="ru-RU" sz="3600" b="1" dirty="0" smtClean="0">
                <a:solidFill>
                  <a:srgbClr val="0070C0"/>
                </a:solidFill>
                <a:latin typeface="Cambria"/>
              </a:rPr>
              <a:t>дом для маленьких ребят </a:t>
            </a:r>
            <a:r>
              <a:rPr lang="ru-RU" sz="3600" b="0" i="0" dirty="0" smtClean="0">
                <a:solidFill>
                  <a:srgbClr val="0070C0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62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>
              <a:solidFill>
                <a:schemeClr val="tx1"/>
              </a:solidFill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>
              <a:solidFill>
                <a:schemeClr val="tx1"/>
              </a:solidFill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>
                <a:solidFill>
                  <a:schemeClr val="tx1"/>
                </a:solidFill>
              </a:rPr>
              <a:t>Стрельникова Елена Васильевна, музыкальный руководитель МБДОУ «Детский сад общеразвивающего вида №144»</a:t>
            </a:r>
            <a:endParaRPr lang="ru-RU" sz="1800" b="0" i="0" baseline="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FF0000"/>
                </a:solidFill>
                <a:latin typeface="Cambria"/>
                <a:ea typeface="+mn-ea"/>
                <a:cs typeface="+mn-cs"/>
              </a:rPr>
              <a:t>_______</a:t>
            </a:r>
            <a:r>
              <a:rPr lang="ru-RU" sz="3600" b="0" i="0" u="sng" baseline="0" dirty="0" smtClean="0">
                <a:solidFill>
                  <a:schemeClr val="bg1"/>
                </a:solidFill>
                <a:latin typeface="Cambria"/>
                <a:ea typeface="+mn-ea"/>
                <a:cs typeface="+mn-cs"/>
              </a:rPr>
              <a:t>2019-2020</a:t>
            </a:r>
            <a:r>
              <a:rPr lang="ru-RU" sz="3600" b="0" i="0" baseline="0" dirty="0" smtClean="0">
                <a:solidFill>
                  <a:schemeClr val="bg1"/>
                </a:solidFill>
                <a:latin typeface="Cambria"/>
                <a:ea typeface="+mn-ea"/>
                <a:cs typeface="+mn-cs"/>
              </a:rPr>
              <a:t>_______  учебный год</a:t>
            </a:r>
            <a:endParaRPr lang="ru-RU" sz="3600" b="0" i="0" baseline="0" dirty="0">
              <a:solidFill>
                <a:schemeClr val="bg1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333772" y="571011"/>
            <a:ext cx="3978275" cy="543969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61964" y="6061905"/>
            <a:ext cx="7848872" cy="6074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звука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7750596" y="236899"/>
            <a:ext cx="3976687" cy="5471443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2283572"/>
            <a:ext cx="4492171" cy="337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1341439" y="419100"/>
            <a:ext cx="3816870" cy="54100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5859" y="5851262"/>
            <a:ext cx="4464497" cy="909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Ударно-шумовые инструменты для коллективных занятий и выступлений</a:t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021288"/>
            <a:ext cx="3124200" cy="7395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2.2.5. Активный сектор </a:t>
            </a:r>
            <a:endParaRPr lang="ru-RU" sz="1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Реквизит в форме музыкальных инструментов  для танцевальных и игровых постановок </a:t>
            </a:r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7246939" y="390525"/>
            <a:ext cx="3888034" cy="5513093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208463" y="623687"/>
            <a:ext cx="3830165" cy="5431037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257432" y="609600"/>
            <a:ext cx="3831695" cy="5431038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6478"/>
          <a:stretch>
            <a:fillRect/>
          </a:stretch>
        </p:blipFill>
        <p:spPr>
          <a:xfrm>
            <a:off x="8254652" y="609600"/>
            <a:ext cx="3831084" cy="543103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549796" y="5805264"/>
            <a:ext cx="10873208" cy="8661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Среда для диалога с родителями, 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наглядно-информационные стенды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</a:rPr>
              <a:t>4</a:t>
            </a:r>
            <a:r>
              <a:rPr lang="ru-RU" sz="1800" b="1" dirty="0" smtClean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5" r="23575"/>
          <a:stretch>
            <a:fillRect/>
          </a:stretch>
        </p:blipFill>
        <p:spPr>
          <a:xfrm>
            <a:off x="4146551" y="400050"/>
            <a:ext cx="3748062" cy="5312496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256589" y="377825"/>
            <a:ext cx="3727550" cy="5283423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11125" y="411163"/>
            <a:ext cx="3751039" cy="5316716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98" b="26998"/>
          <a:stretch>
            <a:fillRect/>
          </a:stretch>
        </p:blipFill>
        <p:spPr>
          <a:xfrm>
            <a:off x="83603" y="3374528"/>
            <a:ext cx="3977640" cy="2743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20" name="Рисунок 1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529138" y="3433763"/>
            <a:ext cx="3978275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(ранний возраст, младший,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старший,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музыкального зала с четырех точек по периметру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6" r="26486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1. </a:t>
            </a:r>
            <a:r>
              <a:rPr lang="ru-RU" sz="2400" dirty="0">
                <a:solidFill>
                  <a:srgbClr val="002060"/>
                </a:solidFill>
              </a:rPr>
              <a:t>Рабочий сектор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1988841"/>
            <a:ext cx="4969255" cy="309634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Музыкальный зал- это место ежедневных музыкальных занятий и развлечений, концертная и театральная сцена, место для встреч с родителями и педагогами. Поэтому, создание предметно- пространственной среды в музыкальном зале является важной составляющей организации оптимальных условий для повышения качества учебно- воспитательного процесса и создания возможности творческой самореализации детей и взрослых. 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09419" y="6011613"/>
            <a:ext cx="3550920" cy="8463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зал </a:t>
            </a:r>
            <a:r>
              <a:rPr lang="ru-RU" sz="4800" dirty="0" smtClean="0">
                <a:solidFill>
                  <a:schemeClr val="bg1"/>
                </a:solidFill>
              </a:rPr>
              <a:t>оборудован </a:t>
            </a:r>
            <a:r>
              <a:rPr lang="ru-RU" sz="4800" dirty="0">
                <a:solidFill>
                  <a:schemeClr val="bg1"/>
                </a:solidFill>
              </a:rPr>
              <a:t>разнообразными современными техническими средствами: настенным экраном, современным проектором, позволяющим выводить яркое изображение даже в солнечную погоду. Имеются и постоянно используются в работе: акустическая система, микшерный пульт, зеркальный шар, </a:t>
            </a:r>
            <a:r>
              <a:rPr lang="ru-RU" sz="4800" dirty="0" smtClean="0">
                <a:solidFill>
                  <a:schemeClr val="bg1"/>
                </a:solidFill>
              </a:rPr>
              <a:t>микрофоны, </a:t>
            </a:r>
            <a:r>
              <a:rPr lang="ru-RU" sz="4800" dirty="0">
                <a:solidFill>
                  <a:schemeClr val="bg1"/>
                </a:solidFill>
              </a:rPr>
              <a:t>музыкальный центр, телевизор, фонотека; детские музыкальные </a:t>
            </a:r>
            <a:r>
              <a:rPr lang="ru-RU" sz="4800" dirty="0" err="1" smtClean="0">
                <a:solidFill>
                  <a:schemeClr val="bg1"/>
                </a:solidFill>
              </a:rPr>
              <a:t>инструменты,пианино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dirty="0">
                <a:solidFill>
                  <a:schemeClr val="bg1"/>
                </a:solidFill>
              </a:rPr>
              <a:t>и </a:t>
            </a:r>
            <a:r>
              <a:rPr lang="ru-RU" sz="4800" dirty="0" smtClean="0">
                <a:solidFill>
                  <a:schemeClr val="bg1"/>
                </a:solidFill>
              </a:rPr>
              <a:t>синтезатор</a:t>
            </a:r>
            <a:endParaRPr lang="ru-RU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953383"/>
            <a:ext cx="3550920" cy="846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Мультимедийный ноутбук ориентирован </a:t>
            </a:r>
            <a:r>
              <a:rPr lang="ru-RU" sz="1200" dirty="0">
                <a:solidFill>
                  <a:schemeClr val="bg1"/>
                </a:solidFill>
              </a:rPr>
              <a:t> </a:t>
            </a:r>
            <a:r>
              <a:rPr lang="ru-RU" sz="1200" dirty="0" smtClean="0">
                <a:solidFill>
                  <a:schemeClr val="bg1"/>
                </a:solidFill>
              </a:rPr>
              <a:t>, </a:t>
            </a:r>
            <a:r>
              <a:rPr lang="ru-RU" sz="1200" dirty="0">
                <a:solidFill>
                  <a:schemeClr val="bg1"/>
                </a:solidFill>
              </a:rPr>
              <a:t>прежде всего, на использование </a:t>
            </a:r>
            <a:r>
              <a:rPr lang="ru-RU" sz="1200" dirty="0" smtClean="0">
                <a:solidFill>
                  <a:schemeClr val="bg1"/>
                </a:solidFill>
              </a:rPr>
              <a:t>в </a:t>
            </a:r>
            <a:r>
              <a:rPr lang="ru-RU" sz="1200" dirty="0">
                <a:solidFill>
                  <a:schemeClr val="bg1"/>
                </a:solidFill>
              </a:rPr>
              <a:t>качестве развлекательного центра с хорошей графикой и звуком.</a:t>
            </a:r>
            <a:endParaRPr lang="ru-RU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165304"/>
            <a:ext cx="3550920" cy="432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распоряжении музыкального руководителя имеется два синтезатора и два фортепиано</a:t>
            </a:r>
            <a:endParaRPr lang="ru-RU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133850" y="473075"/>
            <a:ext cx="3976688" cy="5404197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95741" y="-243408"/>
            <a:ext cx="3978275" cy="5404197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8174731" y="116632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125860" y="620713"/>
            <a:ext cx="3104802" cy="440074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7868" y="5085184"/>
            <a:ext cx="4320480" cy="1656184"/>
          </a:xfrm>
        </p:spPr>
        <p:txBody>
          <a:bodyPr>
            <a:normAutofit fontScale="90000"/>
          </a:bodyPr>
          <a:lstStyle/>
          <a:p>
            <a:r>
              <a:rPr lang="ru-RU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годы работы в МБДОУ накоплена значительная база методической литературы, как то:</a:t>
            </a:r>
            <a:b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1000" dirty="0" smtClean="0">
                <a:solidFill>
                  <a:schemeClr val="bg1"/>
                </a:solidFill>
              </a:rPr>
              <a:t>печатные </a:t>
            </a:r>
            <a:r>
              <a:rPr lang="ru-RU" sz="1000" dirty="0">
                <a:solidFill>
                  <a:schemeClr val="bg1"/>
                </a:solidFill>
              </a:rPr>
              <a:t>(учебные пособия, книги </a:t>
            </a:r>
            <a:r>
              <a:rPr lang="ru-RU" sz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1000" dirty="0">
                <a:solidFill>
                  <a:schemeClr val="bg1"/>
                </a:solidFill>
              </a:rPr>
              <a:t> </a:t>
            </a:r>
            <a:r>
              <a:rPr lang="ru-RU" sz="1000" dirty="0" smtClean="0">
                <a:solidFill>
                  <a:schemeClr val="bg1"/>
                </a:solidFill>
              </a:rPr>
              <a:t/>
            </a:r>
            <a:br>
              <a:rPr lang="ru-RU" sz="1000" dirty="0" smtClean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-</a:t>
            </a:r>
            <a:r>
              <a:rPr lang="ru-RU" sz="1000" dirty="0" smtClean="0">
                <a:solidFill>
                  <a:schemeClr val="bg1"/>
                </a:solidFill>
              </a:rPr>
              <a:t>электронные </a:t>
            </a:r>
            <a:r>
              <a:rPr lang="ru-RU" sz="1000" dirty="0">
                <a:solidFill>
                  <a:schemeClr val="bg1"/>
                </a:solidFill>
              </a:rPr>
              <a:t>образовательные ресурсы (часто называемые образовательные мультимедиа мультимедийные </a:t>
            </a:r>
            <a:r>
              <a:rPr lang="ru-RU" sz="1000" dirty="0" smtClean="0">
                <a:solidFill>
                  <a:schemeClr val="bg1"/>
                </a:solidFill>
              </a:rPr>
              <a:t>учебники), </a:t>
            </a:r>
            <a:br>
              <a:rPr lang="ru-RU" sz="1000" dirty="0" smtClean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>- обширная фонотека на разнообразных носителях;</a:t>
            </a:r>
            <a:br>
              <a:rPr lang="ru-RU" sz="1000" dirty="0" smtClean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-</a:t>
            </a:r>
            <a:r>
              <a:rPr lang="ru-RU" sz="1000" dirty="0" smtClean="0">
                <a:solidFill>
                  <a:schemeClr val="bg1"/>
                </a:solidFill>
              </a:rPr>
              <a:t>сетевые </a:t>
            </a:r>
            <a:r>
              <a:rPr lang="ru-RU" sz="1000" dirty="0">
                <a:solidFill>
                  <a:schemeClr val="bg1"/>
                </a:solidFill>
              </a:rPr>
              <a:t>образовательные ресурсы и т.п.);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>-аудиовизуальные </a:t>
            </a:r>
            <a:r>
              <a:rPr lang="ru-RU" sz="1000" dirty="0">
                <a:solidFill>
                  <a:schemeClr val="bg1"/>
                </a:solidFill>
              </a:rPr>
              <a:t>(слайды);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>-наглядные </a:t>
            </a:r>
            <a:r>
              <a:rPr lang="ru-RU" sz="1000" dirty="0">
                <a:solidFill>
                  <a:schemeClr val="bg1"/>
                </a:solidFill>
              </a:rPr>
              <a:t>плоскостные (плакаты, карты настенные, иллюстрации </a:t>
            </a:r>
            <a:r>
              <a:rPr lang="ru-RU" sz="1000" dirty="0" smtClean="0">
                <a:solidFill>
                  <a:schemeClr val="bg1"/>
                </a:solidFill>
              </a:rPr>
              <a:t>-настенные</a:t>
            </a:r>
            <a:r>
              <a:rPr lang="ru-RU" sz="1000" dirty="0">
                <a:solidFill>
                  <a:schemeClr val="bg1"/>
                </a:solidFill>
              </a:rPr>
              <a:t>, магнитные доски);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>-демонстрационные </a:t>
            </a:r>
            <a:r>
              <a:rPr lang="ru-RU" sz="1000" dirty="0">
                <a:solidFill>
                  <a:schemeClr val="bg1"/>
                </a:solidFill>
              </a:rPr>
              <a:t>(гербарии, муляжи, макеты, стенды, модели демонстрационные</a:t>
            </a:r>
            <a:r>
              <a:rPr lang="ru-RU" sz="1000" dirty="0" smtClean="0">
                <a:solidFill>
                  <a:schemeClr val="bg1"/>
                </a:solidFill>
              </a:rPr>
              <a:t>).</a:t>
            </a:r>
            <a:r>
              <a:rPr lang="ru-RU" sz="1000" dirty="0">
                <a:solidFill>
                  <a:schemeClr val="tx1"/>
                </a:solidFill>
              </a:rPr>
              <a:t/>
            </a:r>
            <a:br>
              <a:rPr lang="ru-RU" sz="1000" dirty="0">
                <a:solidFill>
                  <a:schemeClr val="tx1"/>
                </a:solidFill>
              </a:rPr>
            </a:br>
            <a:endParaRPr lang="ru-RU" sz="1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98468" y="5229200"/>
            <a:ext cx="3888432" cy="14401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000" dirty="0" smtClean="0">
                <a:solidFill>
                  <a:schemeClr val="bg1"/>
                </a:solidFill>
              </a:rPr>
              <a:t>Использование ИКТ (ноутбук, проектор, экран) позволяет педагогу ускорить </a:t>
            </a:r>
            <a:r>
              <a:rPr lang="ru-RU" sz="1000" dirty="0">
                <a:solidFill>
                  <a:schemeClr val="bg1"/>
                </a:solidFill>
              </a:rPr>
              <a:t>поиск необходимой </a:t>
            </a:r>
            <a:r>
              <a:rPr lang="ru-RU" sz="1000" dirty="0" smtClean="0">
                <a:solidFill>
                  <a:schemeClr val="bg1"/>
                </a:solidFill>
              </a:rPr>
              <a:t>информации, стимулировать </a:t>
            </a:r>
            <a:r>
              <a:rPr lang="ru-RU" sz="1000" dirty="0">
                <a:solidFill>
                  <a:schemeClr val="bg1"/>
                </a:solidFill>
              </a:rPr>
              <a:t>мотивацию обучения, </a:t>
            </a:r>
            <a:r>
              <a:rPr lang="ru-RU" sz="1000" dirty="0" smtClean="0">
                <a:solidFill>
                  <a:schemeClr val="bg1"/>
                </a:solidFill>
              </a:rPr>
              <a:t>формировать благоприятную среду для восприятия и усвоения творческой информации за </a:t>
            </a:r>
            <a:r>
              <a:rPr lang="ru-RU" sz="1000" dirty="0">
                <a:solidFill>
                  <a:schemeClr val="bg1"/>
                </a:solidFill>
              </a:rPr>
              <a:t>счет наглядности, </a:t>
            </a:r>
            <a:r>
              <a:rPr lang="ru-RU" sz="1000" dirty="0" smtClean="0">
                <a:solidFill>
                  <a:schemeClr val="bg1"/>
                </a:solidFill>
              </a:rPr>
              <a:t>доступности преподносимого.</a:t>
            </a:r>
            <a:endParaRPr lang="ru-RU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6814492" y="600565"/>
            <a:ext cx="3119017" cy="4420889"/>
          </a:xfrm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293924" y="6097506"/>
            <a:ext cx="10801201" cy="5738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базе детского сада накоплен разнообразный арсенал сценических костюмов, реквизита и декораций, который постоянно пополняется и используется на всех мероприятиях в которых участвуют воспитанники.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294188" y="458788"/>
            <a:ext cx="3978275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8326660" y="44059"/>
            <a:ext cx="3977640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2" r="24832"/>
          <a:stretch>
            <a:fillRect/>
          </a:stretch>
        </p:blipFill>
        <p:spPr>
          <a:xfrm>
            <a:off x="190500" y="220663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42284" y="4797152"/>
            <a:ext cx="6912768" cy="1906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 музыкального зала позволяет проводить разнообразные творческие мероприятия: утренники, концерты и тематические постановки.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2" b="12912"/>
          <a:stretch>
            <a:fillRect/>
          </a:stretch>
        </p:blipFill>
        <p:spPr>
          <a:xfrm>
            <a:off x="5158308" y="1412776"/>
            <a:ext cx="6624638" cy="3276600"/>
          </a:xfrm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7" r="235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2061964" y="9014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 музыкального зала позволяет делать театральные представления и кукольные спектакли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 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3" r="14343"/>
          <a:stretch>
            <a:fillRect/>
          </a:stretch>
        </p:blipFill>
        <p:spPr>
          <a:xfrm>
            <a:off x="6211361" y="220511"/>
            <a:ext cx="6035040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5" r="143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310436" y="5733256"/>
            <a:ext cx="5099785" cy="936104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Применение детских музыкальных инструментов и игрушек (как на занятиях, так и в повседневной жизни) обогащает музыкальные впечатления дошкольников, развивает их музыкальные способности.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733256"/>
            <a:ext cx="5430639" cy="7849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0" r="9600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405780" y="6333494"/>
            <a:ext cx="6011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Игрушки для кукольного театра развивают творческое воображение детей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417</Words>
  <Application>Microsoft Office PowerPoint</Application>
  <PresentationFormat>Произвольный</PresentationFormat>
  <Paragraphs>67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Ион</vt:lpstr>
      <vt:lpstr>Подготовительные группы,6-7 лет тема : « Наш любимый детский сад – дом для маленьких ребят » </vt:lpstr>
      <vt:lpstr>Вход в группу, нижняя левая точка</vt:lpstr>
      <vt:lpstr>1. Рабочий сектор  </vt:lpstr>
      <vt:lpstr>Презентация PowerPoint</vt:lpstr>
      <vt:lpstr>1.6. Рабочий сектор  За годы работы в МБДОУ накоплена значительная база методической литературы, как то: -печатные (учебные пособия, книги )  -электронные образовательные ресурсы (часто называемые образовательные мультимедиа мультимедийные учебники),  - обширная фонотека на разнообразных носителях; -сетевые образовательные ресурсы и т.п.); -аудиовизуальные (слайды); -наглядные плоскостные (плакаты, карты настенные, иллюстрации -настенные, магнитные доски); -демонстрационные (гербарии, муляжи, макеты, стенды, модели демонстрационные). </vt:lpstr>
      <vt:lpstr>Презентация PowerPoint</vt:lpstr>
      <vt:lpstr>  Активный сектор   Стандарт музыкального зала позволяет проводить разнообразные творческие мероприятия: утренники, концерты и тематические постановки.     </vt:lpstr>
      <vt:lpstr>Презентация PowerPoint</vt:lpstr>
      <vt:lpstr>Презентация PowerPoint</vt:lpstr>
      <vt:lpstr> Активный сектор  Лаборатория звука  </vt:lpstr>
      <vt:lpstr>      Активный сектор Ударно-шумовые инструменты для коллективных занятий и выступлений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2020-06-02T19:06:29Z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