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75" r:id="rId2"/>
  </p:sldMasterIdLst>
  <p:notesMasterIdLst>
    <p:notesMasterId r:id="rId16"/>
  </p:notesMasterIdLst>
  <p:handoutMasterIdLst>
    <p:handoutMasterId r:id="rId17"/>
  </p:handoutMasterIdLst>
  <p:sldIdLst>
    <p:sldId id="265" r:id="rId3"/>
    <p:sldId id="283" r:id="rId4"/>
    <p:sldId id="284" r:id="rId5"/>
    <p:sldId id="285" r:id="rId6"/>
    <p:sldId id="287" r:id="rId7"/>
    <p:sldId id="286" r:id="rId8"/>
    <p:sldId id="288" r:id="rId9"/>
    <p:sldId id="293" r:id="rId10"/>
    <p:sldId id="290" r:id="rId11"/>
    <p:sldId id="291" r:id="rId12"/>
    <p:sldId id="292" r:id="rId13"/>
    <p:sldId id="298" r:id="rId14"/>
    <p:sldId id="301" r:id="rId15"/>
  </p:sldIdLst>
  <p:sldSz cx="12188825" cy="6858000"/>
  <p:notesSz cx="9309100" cy="7023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912EAC1-7E8C-401B-A66B-3B4E486022B7}">
          <p14:sldIdLst>
            <p14:sldId id="265"/>
            <p14:sldId id="283"/>
            <p14:sldId id="284"/>
            <p14:sldId id="285"/>
            <p14:sldId id="287"/>
            <p14:sldId id="286"/>
            <p14:sldId id="288"/>
            <p14:sldId id="293"/>
            <p14:sldId id="290"/>
            <p14:sldId id="291"/>
            <p14:sldId id="292"/>
            <p14:sldId id="298"/>
            <p14:sldId id="301"/>
          </p14:sldIdLst>
        </p14:section>
        <p14:section name="Раздел без заголовка" id="{EFDDF50C-AD5A-4B1F-98F3-724910AB5C93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orient="horz" pos="3936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2544">
          <p15:clr>
            <a:srgbClr val="A4A3A4"/>
          </p15:clr>
        </p15:guide>
        <p15:guide id="5" orient="horz" pos="1008">
          <p15:clr>
            <a:srgbClr val="A4A3A4"/>
          </p15:clr>
        </p15:guide>
        <p15:guide id="6" orient="horz" pos="384">
          <p15:clr>
            <a:srgbClr val="A4A3A4"/>
          </p15:clr>
        </p15:guide>
        <p15:guide id="7" orient="horz" pos="3312">
          <p15:clr>
            <a:srgbClr val="A4A3A4"/>
          </p15:clr>
        </p15:guide>
        <p15:guide id="8" pos="3839">
          <p15:clr>
            <a:srgbClr val="A4A3A4"/>
          </p15:clr>
        </p15:guide>
        <p15:guide id="9" pos="959">
          <p15:clr>
            <a:srgbClr val="A4A3A4"/>
          </p15:clr>
        </p15:guide>
        <p15:guide id="10" pos="6719">
          <p15:clr>
            <a:srgbClr val="A4A3A4"/>
          </p15:clr>
        </p15:guide>
        <p15:guide id="11" pos="527">
          <p15:clr>
            <a:srgbClr val="A4A3A4"/>
          </p15:clr>
        </p15:guide>
        <p15:guide id="12" pos="7151">
          <p15:clr>
            <a:srgbClr val="A4A3A4"/>
          </p15:clr>
        </p15:guide>
        <p15:guide id="13" pos="4127">
          <p15:clr>
            <a:srgbClr val="A4A3A4"/>
          </p15:clr>
        </p15:guide>
        <p15:guide id="14" pos="4415">
          <p15:clr>
            <a:srgbClr val="A4A3A4"/>
          </p15:clr>
        </p15:guide>
        <p15:guide id="15" pos="2687">
          <p15:clr>
            <a:srgbClr val="A4A3A4"/>
          </p15:clr>
        </p15:guide>
        <p15:guide id="16" pos="383">
          <p15:clr>
            <a:srgbClr val="A4A3A4"/>
          </p15:clr>
        </p15:guide>
        <p15:guide id="17" pos="7295">
          <p15:clr>
            <a:srgbClr val="A4A3A4"/>
          </p15:clr>
        </p15:guide>
        <p15:guide id="18" pos="5327">
          <p15:clr>
            <a:srgbClr val="A4A3A4"/>
          </p15:clr>
        </p15:guide>
        <p15:guide id="19" pos="381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212">
          <p15:clr>
            <a:srgbClr val="A4A3A4"/>
          </p15:clr>
        </p15:guide>
        <p15:guide id="2" pos="293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83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29" autoAdjust="0"/>
  </p:normalViewPr>
  <p:slideViewPr>
    <p:cSldViewPr showGuides="1">
      <p:cViewPr>
        <p:scale>
          <a:sx n="72" d="100"/>
          <a:sy n="72" d="100"/>
        </p:scale>
        <p:origin x="-91" y="29"/>
      </p:cViewPr>
      <p:guideLst>
        <p:guide orient="horz" pos="2160"/>
        <p:guide orient="horz" pos="3936"/>
        <p:guide orient="horz" pos="1152"/>
        <p:guide orient="horz" pos="2544"/>
        <p:guide orient="horz" pos="1008"/>
        <p:guide orient="horz" pos="384"/>
        <p:guide orient="horz" pos="3312"/>
        <p:guide pos="3839"/>
        <p:guide pos="959"/>
        <p:guide pos="6719"/>
        <p:guide pos="527"/>
        <p:guide pos="7151"/>
        <p:guide pos="4127"/>
        <p:guide pos="4415"/>
        <p:guide pos="2687"/>
        <p:guide pos="383"/>
        <p:guide pos="7295"/>
        <p:guide pos="5327"/>
        <p:guide pos="381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1734" y="72"/>
      </p:cViewPr>
      <p:guideLst>
        <p:guide orient="horz" pos="2212"/>
        <p:guide pos="29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273003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739FF845-BB4A-479D-8C06-522C1DBAB2F9}" type="datetimeFigureOut">
              <a:rPr lang="ru-RU"/>
              <a:t>02.06.2020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273003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C4FD142E-5B44-489E-8F73-9E67242E680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612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273003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ru-RU"/>
              <a:t>02.06.2020</a:t>
            </a:fld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314575" y="527050"/>
            <a:ext cx="4679950" cy="26336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30910" y="3335972"/>
            <a:ext cx="7447280" cy="31603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/>
              <a:t>Образец текста</a:t>
            </a:r>
          </a:p>
          <a:p>
            <a:pPr lvl="1"/>
            <a:r>
              <a:rPr/>
              <a:t>Второй уровень</a:t>
            </a:r>
          </a:p>
          <a:p>
            <a:pPr lvl="2"/>
            <a:r>
              <a:rPr/>
              <a:t>Третий уровень</a:t>
            </a:r>
          </a:p>
          <a:p>
            <a:pPr lvl="3"/>
            <a:r>
              <a:rPr/>
              <a:t>Четвертый уровень</a:t>
            </a:r>
          </a:p>
          <a:p>
            <a:pPr lvl="4"/>
            <a:r>
              <a:rPr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273003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F93199CD-3E1B-4AE6-990F-76F925F5EA9F}" type="slidenum">
              <a:rPr lang="en-US" sz="1200" b="0" i="0">
                <a:latin typeface="Cambria"/>
                <a:ea typeface="+mn-ea"/>
                <a:cs typeface="+mn-cs"/>
              </a:rPr>
              <a:t>1</a:t>
            </a:fld>
            <a:endParaRPr lang="en-US" sz="1200" b="0" i="0"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58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892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315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1912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478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2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589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874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920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726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795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750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234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654" y="1447801"/>
            <a:ext cx="8823360" cy="3329581"/>
          </a:xfrm>
        </p:spPr>
        <p:txBody>
          <a:bodyPr anchor="b"/>
          <a:lstStyle>
            <a:lvl1pPr>
              <a:defRPr sz="7198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654" y="4777380"/>
            <a:ext cx="8823360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t>02.06.2020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3025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656" y="4800587"/>
            <a:ext cx="8823359" cy="566738"/>
          </a:xfrm>
        </p:spPr>
        <p:txBody>
          <a:bodyPr anchor="b">
            <a:normAutofit/>
          </a:bodyPr>
          <a:lstStyle>
            <a:lvl1pPr algn="l">
              <a:defRPr sz="2399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654" y="685800"/>
            <a:ext cx="8823360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655" y="5367325"/>
            <a:ext cx="882335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02.06.2020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53293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654" y="1447800"/>
            <a:ext cx="8823361" cy="1981200"/>
          </a:xfrm>
        </p:spPr>
        <p:txBody>
          <a:bodyPr/>
          <a:lstStyle>
            <a:lvl1pPr>
              <a:defRPr sz="479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654" y="3657600"/>
            <a:ext cx="8823361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799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02.06.2020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58702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391" y="1447800"/>
            <a:ext cx="7997232" cy="2323374"/>
          </a:xfrm>
        </p:spPr>
        <p:txBody>
          <a:bodyPr/>
          <a:lstStyle>
            <a:lvl1pPr>
              <a:defRPr sz="479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29898" y="3771174"/>
            <a:ext cx="7277753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654" y="4350657"/>
            <a:ext cx="8823361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799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02.06.2020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2" name="TextBox 11"/>
          <p:cNvSpPr txBox="1"/>
          <p:nvPr/>
        </p:nvSpPr>
        <p:spPr>
          <a:xfrm>
            <a:off x="898061" y="971253"/>
            <a:ext cx="80170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196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28060" y="2613787"/>
            <a:ext cx="80170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196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97791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653" y="3124201"/>
            <a:ext cx="8823362" cy="1653180"/>
          </a:xfrm>
        </p:spPr>
        <p:txBody>
          <a:bodyPr anchor="b"/>
          <a:lstStyle>
            <a:lvl1pPr algn="l">
              <a:defRPr sz="3999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654" y="4777381"/>
            <a:ext cx="8823361" cy="860400"/>
          </a:xfrm>
        </p:spPr>
        <p:txBody>
          <a:bodyPr anchor="t"/>
          <a:lstStyle>
            <a:lvl1pPr marL="0" indent="0" algn="l">
              <a:buNone/>
              <a:defRPr sz="1999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02.06.2020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289078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19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782" y="1981200"/>
            <a:ext cx="2946099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293" y="2667000"/>
            <a:ext cx="292658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2648" y="1981200"/>
            <a:ext cx="2935476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2097" y="2667000"/>
            <a:ext cx="2946027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2845" y="1981200"/>
            <a:ext cx="2931349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2845" y="2667000"/>
            <a:ext cx="2931349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517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0414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02.06.2020</a:t>
            </a:fld>
            <a:endParaRPr lang="ru-RU" noProof="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49511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19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293" y="4250949"/>
            <a:ext cx="2939284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293" y="2209800"/>
            <a:ext cx="293928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293" y="4827212"/>
            <a:ext cx="2939284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8363" y="4250949"/>
            <a:ext cx="2929762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8362" y="2209800"/>
            <a:ext cx="292976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7009" y="4827211"/>
            <a:ext cx="293364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2845" y="4250949"/>
            <a:ext cx="2931349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2844" y="2209800"/>
            <a:ext cx="2931349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2720" y="4827209"/>
            <a:ext cx="293523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517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0414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02.06.2020</a:t>
            </a:fld>
            <a:endParaRPr lang="ru-RU" noProof="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391180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t>02.06.2020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6937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2050" y="430214"/>
            <a:ext cx="1752145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294" y="887414"/>
            <a:ext cx="7421216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t>02.06.2020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39474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Вертикальное изображение титульного слай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/>
          <p:cNvSpPr>
            <a:spLocks noGrp="1"/>
          </p:cNvSpPr>
          <p:nvPr>
            <p:ph type="pic" sz="quarter" idx="10"/>
          </p:nvPr>
        </p:nvSpPr>
        <p:spPr>
          <a:xfrm>
            <a:off x="0" y="609600"/>
            <a:ext cx="7008813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7237411" y="1600200"/>
            <a:ext cx="4343402" cy="3733800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ru-RU" noProof="0" dirty="0" smtClean="0"/>
              <a:t>Щелкните, чтобы ввести имя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37411" y="5562600"/>
            <a:ext cx="4343401" cy="762000"/>
          </a:xfrm>
        </p:spPr>
        <p:txBody>
          <a:bodyPr anchor="b">
            <a:norm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1800" cap="none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1" hasCustomPrompt="1"/>
          </p:nvPr>
        </p:nvSpPr>
        <p:spPr>
          <a:xfrm>
            <a:off x="7237411" y="533400"/>
            <a:ext cx="4343402" cy="838200"/>
          </a:xfrm>
        </p:spPr>
        <p:txBody>
          <a:bodyPr anchor="ctr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800" b="0" baseline="0">
                <a:solidFill>
                  <a:schemeClr val="accent2"/>
                </a:solidFill>
              </a:defRPr>
            </a:lvl1pPr>
            <a:lvl2pPr marL="0" indent="0" algn="r">
              <a:buNone/>
              <a:defRPr sz="5400" b="0" baseline="0">
                <a:solidFill>
                  <a:schemeClr val="bg1"/>
                </a:solidFill>
              </a:defRPr>
            </a:lvl2pPr>
            <a:lvl3pPr marL="0" indent="0" algn="r">
              <a:buNone/>
              <a:defRPr sz="5400" b="0" baseline="0">
                <a:solidFill>
                  <a:schemeClr val="bg1"/>
                </a:solidFill>
              </a:defRPr>
            </a:lvl3pPr>
            <a:lvl4pPr marL="0" indent="0" algn="r">
              <a:buNone/>
              <a:defRPr sz="5400" b="0" baseline="0">
                <a:solidFill>
                  <a:schemeClr val="bg1"/>
                </a:solidFill>
              </a:defRPr>
            </a:lvl4pPr>
            <a:lvl5pPr marL="0" indent="0" algn="r">
              <a:buNone/>
              <a:defRPr sz="5400" b="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noProof="0" dirty="0" smtClean="0"/>
              <a:t>Год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02.06.2020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1571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Четыре ле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63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3523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43523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4109756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6" name="Рисунок 2"/>
          <p:cNvSpPr>
            <a:spLocks noGrp="1"/>
          </p:cNvSpPr>
          <p:nvPr>
            <p:ph type="pic" idx="11"/>
          </p:nvPr>
        </p:nvSpPr>
        <p:spPr>
          <a:xfrm>
            <a:off x="4163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4109756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02.06.2020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30578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t>02.06.2020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7375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Два ле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63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3523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43523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4109756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02.06.2020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5200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ри вертикальных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0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02.06.2020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6401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Два пра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5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3550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02.06.2020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72013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Два равных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609600"/>
            <a:ext cx="60350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6153785" y="609600"/>
            <a:ext cx="60350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02.06.2020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469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656" y="2861734"/>
            <a:ext cx="8823359" cy="1915647"/>
          </a:xfrm>
        </p:spPr>
        <p:txBody>
          <a:bodyPr anchor="b"/>
          <a:lstStyle>
            <a:lvl1pPr algn="l">
              <a:defRPr sz="3999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654" y="4777381"/>
            <a:ext cx="8823360" cy="860400"/>
          </a:xfrm>
        </p:spPr>
        <p:txBody>
          <a:bodyPr anchor="t"/>
          <a:lstStyle>
            <a:lvl1pPr marL="0" indent="0" algn="l">
              <a:buNone/>
              <a:defRPr sz="1999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t>02.06.2020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18538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025" y="2060576"/>
            <a:ext cx="4395194" cy="4195763"/>
          </a:xfrm>
        </p:spPr>
        <p:txBody>
          <a:bodyPr>
            <a:normAutofit/>
          </a:bodyPr>
          <a:lstStyle>
            <a:lvl1pPr>
              <a:defRPr sz="1799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3021" y="2056093"/>
            <a:ext cx="4395196" cy="4200245"/>
          </a:xfrm>
        </p:spPr>
        <p:txBody>
          <a:bodyPr>
            <a:normAutofit/>
          </a:bodyPr>
          <a:lstStyle>
            <a:lvl1pPr>
              <a:defRPr sz="1799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t>02.06.2020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1817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026" y="1905000"/>
            <a:ext cx="4395193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025" y="2514600"/>
            <a:ext cx="4395194" cy="3741738"/>
          </a:xfrm>
        </p:spPr>
        <p:txBody>
          <a:bodyPr>
            <a:normAutofit/>
          </a:bodyPr>
          <a:lstStyle>
            <a:lvl1pPr>
              <a:defRPr sz="1799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3023" y="1905000"/>
            <a:ext cx="4395194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3023" y="2514600"/>
            <a:ext cx="4395194" cy="3741738"/>
          </a:xfrm>
        </p:spPr>
        <p:txBody>
          <a:bodyPr>
            <a:normAutofit/>
          </a:bodyPr>
          <a:lstStyle>
            <a:lvl1pPr>
              <a:defRPr sz="1799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t>02.06.2020</a:t>
            </a:fld>
            <a:endParaRPr lang="ru-RU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2590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t>02.06.2020</a:t>
            </a:fld>
            <a:endParaRPr lang="ru-RU" noProof="0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9536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t>02.06.2020</a:t>
            </a:fld>
            <a:endParaRPr lang="ru-RU" noProof="0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4775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652" y="1447800"/>
            <a:ext cx="3400178" cy="1447800"/>
          </a:xfrm>
        </p:spPr>
        <p:txBody>
          <a:bodyPr anchor="b"/>
          <a:lstStyle>
            <a:lvl1pPr algn="l">
              <a:defRPr sz="2399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370" y="1447800"/>
            <a:ext cx="5194644" cy="4572000"/>
          </a:xfrm>
        </p:spPr>
        <p:txBody>
          <a:bodyPr anchor="ctr">
            <a:normAutofit/>
          </a:bodyPr>
          <a:lstStyle>
            <a:lvl1pPr>
              <a:defRPr sz="1999"/>
            </a:lvl1pPr>
            <a:lvl2pPr>
              <a:defRPr sz="1799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653" y="3129281"/>
            <a:ext cx="3400177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t>02.06.2020</a:t>
            </a:fld>
            <a:endParaRPr lang="ru-RU" noProof="0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7345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606" y="1854192"/>
            <a:ext cx="5091580" cy="1574808"/>
          </a:xfrm>
        </p:spPr>
        <p:txBody>
          <a:bodyPr anchor="b">
            <a:normAutofit/>
          </a:bodyPr>
          <a:lstStyle>
            <a:lvl1pPr algn="l">
              <a:defRPr sz="3599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7736" y="1143000"/>
            <a:ext cx="3199567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654" y="3657600"/>
            <a:ext cx="5083655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02.06.2020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8300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6"/>
            <a:ext cx="4035961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8"/>
            <a:ext cx="1522016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6770" y="1676400"/>
            <a:ext cx="2818666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7330" y="1"/>
            <a:ext cx="1602969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3637" y="6096000"/>
            <a:ext cx="993475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5094" y="0"/>
            <a:ext cx="685621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5943" y="452718"/>
            <a:ext cx="9402274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025" y="2052919"/>
            <a:ext cx="894421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2866" y="1790741"/>
            <a:ext cx="990599" cy="30472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3F41C87-7AD9-4845-A077-840E4A0F3F06}" type="datetimeFigureOut">
              <a:rPr lang="ru-RU" noProof="0" smtClean="0"/>
              <a:pPr/>
              <a:t>02.06.2020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48740" y="3225337"/>
            <a:ext cx="3859795" cy="3047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49844" y="295730"/>
            <a:ext cx="837981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799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871379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  <p:sldLayoutId id="2147483890" r:id="rId15"/>
    <p:sldLayoutId id="2147483891" r:id="rId16"/>
    <p:sldLayoutId id="2147483892" r:id="rId17"/>
    <p:sldLayoutId id="2147483893" r:id="rId18"/>
    <p:sldLayoutId id="2147483894" r:id="rId19"/>
    <p:sldLayoutId id="2147483895" r:id="rId20"/>
    <p:sldLayoutId id="2147483896" r:id="rId21"/>
    <p:sldLayoutId id="2147483897" r:id="rId22"/>
    <p:sldLayoutId id="2147483898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063" rtl="0" eaLnBrk="1" latinLnBrk="0" hangingPunct="1">
        <a:spcBef>
          <a:spcPct val="0"/>
        </a:spcBef>
        <a:buNone/>
        <a:defRPr sz="4199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797" indent="-342797" algn="l" defTabSz="457063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999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727" indent="-285664" algn="l" defTabSz="457063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799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2657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599720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6783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5248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0908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7971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5034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494012" y="2204864"/>
            <a:ext cx="6624736" cy="2160240"/>
          </a:xfrm>
        </p:spPr>
        <p:txBody>
          <a:bodyPr>
            <a:normAutofit fontScale="90000"/>
          </a:bodyPr>
          <a:lstStyle/>
          <a:p>
            <a:pPr algn="ctr" defTabSz="914400">
              <a:lnSpc>
                <a:spcPct val="85000"/>
              </a:lnSpc>
              <a:spcBef>
                <a:spcPts val="0"/>
              </a:spcBef>
              <a:buNone/>
            </a:pPr>
            <a:r>
              <a:rPr lang="ru-RU" sz="3600" b="0" i="0" u="sng" dirty="0" smtClean="0">
                <a:solidFill>
                  <a:srgbClr val="7030A0"/>
                </a:solidFill>
                <a:latin typeface="Cambria"/>
                <a:ea typeface="+mj-ea"/>
                <a:cs typeface="+mj-cs"/>
              </a:rPr>
              <a:t>Подготовительные</a:t>
            </a:r>
            <a:r>
              <a:rPr lang="ru-RU" sz="3600" b="0" i="0" dirty="0" smtClean="0">
                <a:solidFill>
                  <a:srgbClr val="7030A0"/>
                </a:solidFill>
                <a:latin typeface="Cambria"/>
                <a:ea typeface="+mj-ea"/>
                <a:cs typeface="+mj-cs"/>
              </a:rPr>
              <a:t> </a:t>
            </a:r>
            <a:r>
              <a:rPr lang="ru-RU" sz="3600" b="0" i="0" u="sng" dirty="0" smtClean="0">
                <a:solidFill>
                  <a:srgbClr val="7030A0"/>
                </a:solidFill>
                <a:latin typeface="Cambria"/>
                <a:ea typeface="+mj-ea"/>
                <a:cs typeface="+mj-cs"/>
              </a:rPr>
              <a:t>группы,6-7 лет </a:t>
            </a:r>
            <a:r>
              <a:rPr lang="ru-RU" sz="3600" b="0" i="0" dirty="0" smtClean="0">
                <a:solidFill>
                  <a:srgbClr val="0070C0"/>
                </a:solidFill>
                <a:latin typeface="Cambria"/>
                <a:ea typeface="+mj-ea"/>
                <a:cs typeface="+mj-cs"/>
              </a:rPr>
              <a:t>тема :</a:t>
            </a:r>
            <a:r>
              <a:rPr lang="ru-RU" sz="3600" b="0" i="0" dirty="0" smtClean="0">
                <a:solidFill>
                  <a:srgbClr val="7030A0"/>
                </a:solidFill>
                <a:latin typeface="Cambria"/>
                <a:ea typeface="+mj-ea"/>
                <a:cs typeface="+mj-cs"/>
              </a:rPr>
              <a:t/>
            </a:r>
            <a:br>
              <a:rPr lang="ru-RU" sz="3600" b="0" i="0" dirty="0" smtClean="0">
                <a:solidFill>
                  <a:srgbClr val="7030A0"/>
                </a:solidFill>
                <a:latin typeface="Cambria"/>
                <a:ea typeface="+mj-ea"/>
                <a:cs typeface="+mj-cs"/>
              </a:rPr>
            </a:br>
            <a:r>
              <a:rPr lang="ru-RU" sz="3600" b="0" i="0" dirty="0" smtClean="0">
                <a:solidFill>
                  <a:srgbClr val="0070C0"/>
                </a:solidFill>
                <a:latin typeface="Cambria"/>
                <a:ea typeface="+mj-ea"/>
                <a:cs typeface="+mj-cs"/>
              </a:rPr>
              <a:t>« </a:t>
            </a:r>
            <a:r>
              <a:rPr lang="ru-RU" sz="3600" b="1" dirty="0" smtClean="0">
                <a:solidFill>
                  <a:srgbClr val="0070C0"/>
                </a:solidFill>
                <a:latin typeface="Cambria"/>
              </a:rPr>
              <a:t>Наш любимый детский </a:t>
            </a:r>
            <a:r>
              <a:rPr lang="ru-RU" sz="3600" b="1" dirty="0" smtClean="0">
                <a:solidFill>
                  <a:srgbClr val="0070C0"/>
                </a:solidFill>
                <a:latin typeface="Cambria"/>
              </a:rPr>
              <a:t>сад – </a:t>
            </a:r>
            <a:r>
              <a:rPr lang="ru-RU" sz="3600" b="1" dirty="0" smtClean="0">
                <a:solidFill>
                  <a:srgbClr val="0070C0"/>
                </a:solidFill>
                <a:latin typeface="Cambria"/>
              </a:rPr>
              <a:t>дом для маленьких ребят </a:t>
            </a:r>
            <a:r>
              <a:rPr lang="ru-RU" sz="3600" b="0" i="0" dirty="0" smtClean="0">
                <a:solidFill>
                  <a:srgbClr val="0070C0"/>
                </a:solidFill>
                <a:latin typeface="Cambria"/>
                <a:ea typeface="+mj-ea"/>
                <a:cs typeface="+mj-cs"/>
              </a:rPr>
              <a:t>»</a:t>
            </a:r>
            <a:r>
              <a:rPr lang="ru-RU" sz="1800" dirty="0">
                <a:latin typeface="Cambria"/>
              </a:rPr>
              <a:t/>
            </a:r>
            <a:br>
              <a:rPr lang="ru-RU" sz="1800" dirty="0">
                <a:latin typeface="Cambria"/>
              </a:rPr>
            </a:br>
            <a:endParaRPr lang="ru-RU" sz="3600" b="0" i="0" dirty="0">
              <a:solidFill>
                <a:schemeClr val="tx1"/>
              </a:solidFill>
              <a:latin typeface="Cambria"/>
              <a:ea typeface="+mj-ea"/>
              <a:cs typeface="+mj-cs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7462564" y="4869160"/>
            <a:ext cx="4343401" cy="1440160"/>
          </a:xfrm>
        </p:spPr>
        <p:txBody>
          <a:bodyPr>
            <a:normAutofit fontScale="62500" lnSpcReduction="20000"/>
          </a:bodyPr>
          <a:lstStyle/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endParaRPr lang="ru-RU" sz="2100" b="1" dirty="0" smtClean="0"/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endParaRPr lang="ru-RU" sz="2100" b="1" dirty="0"/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endParaRPr lang="ru-RU" sz="2100" b="1" dirty="0" smtClean="0">
              <a:solidFill>
                <a:schemeClr val="tx1"/>
              </a:solidFill>
            </a:endParaRPr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endParaRPr lang="ru-RU" sz="2100" b="1" dirty="0" smtClean="0">
              <a:solidFill>
                <a:schemeClr val="tx1"/>
              </a:solidFill>
            </a:endParaRPr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100" b="1" dirty="0" smtClean="0">
                <a:solidFill>
                  <a:schemeClr val="tx1"/>
                </a:solidFill>
              </a:rPr>
              <a:t>Стрельникова Елена Васильевна, музыкальный руководитель МБДОУ «Детский сад общеразвивающего вида №144»</a:t>
            </a:r>
            <a:endParaRPr lang="ru-RU" sz="1800" b="0" i="0" baseline="0" dirty="0">
              <a:solidFill>
                <a:schemeClr val="tx1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/>
          </p:nvPr>
        </p:nvSpPr>
        <p:spPr>
          <a:xfrm>
            <a:off x="3022263" y="478001"/>
            <a:ext cx="6336704" cy="838200"/>
          </a:xfrm>
        </p:spPr>
        <p:txBody>
          <a:bodyPr/>
          <a:lstStyle/>
          <a:p>
            <a:pPr marL="0" indent="0" algn="ctr" defTabSz="914400">
              <a:lnSpc>
                <a:spcPct val="85000"/>
              </a:lnSpc>
              <a:spcBef>
                <a:spcPts val="1800"/>
              </a:spcBef>
              <a:buNone/>
            </a:pPr>
            <a:r>
              <a:rPr lang="ru-RU" sz="3600" b="0" i="0" baseline="0" dirty="0" smtClean="0">
                <a:solidFill>
                  <a:srgbClr val="FF0000"/>
                </a:solidFill>
                <a:latin typeface="Cambria"/>
                <a:ea typeface="+mn-ea"/>
                <a:cs typeface="+mn-cs"/>
              </a:rPr>
              <a:t>_______</a:t>
            </a:r>
            <a:r>
              <a:rPr lang="ru-RU" sz="3600" b="0" i="0" u="sng" baseline="0" dirty="0" smtClean="0">
                <a:solidFill>
                  <a:schemeClr val="bg1"/>
                </a:solidFill>
                <a:latin typeface="Cambria"/>
                <a:ea typeface="+mn-ea"/>
                <a:cs typeface="+mn-cs"/>
              </a:rPr>
              <a:t>2019-2020</a:t>
            </a:r>
            <a:r>
              <a:rPr lang="ru-RU" sz="3600" b="0" i="0" baseline="0" dirty="0" smtClean="0">
                <a:solidFill>
                  <a:schemeClr val="bg1"/>
                </a:solidFill>
                <a:latin typeface="Cambria"/>
                <a:ea typeface="+mn-ea"/>
                <a:cs typeface="+mn-cs"/>
              </a:rPr>
              <a:t>_______  учебный год</a:t>
            </a:r>
            <a:endParaRPr lang="ru-RU" sz="3600" b="0" i="0" baseline="0" dirty="0">
              <a:solidFill>
                <a:schemeClr val="bg1"/>
              </a:solidFill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3" r="26483"/>
          <a:stretch>
            <a:fillRect/>
          </a:stretch>
        </p:blipFill>
        <p:spPr>
          <a:xfrm>
            <a:off x="333772" y="571011"/>
            <a:ext cx="3978275" cy="543969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61964" y="6061905"/>
            <a:ext cx="7848872" cy="60745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Активный сектор </a:t>
            </a: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Лаборатория звука</a:t>
            </a:r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2" r="26492"/>
          <a:stretch>
            <a:fillRect/>
          </a:stretch>
        </p:blipFill>
        <p:spPr>
          <a:xfrm>
            <a:off x="7750596" y="236899"/>
            <a:ext cx="3976687" cy="5471443"/>
          </a:xfrm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3934172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АКТИВНЫЙ СЕКТОР</a:t>
            </a:r>
            <a:endParaRPr lang="ru-RU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204" y="2283572"/>
            <a:ext cx="4492171" cy="337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11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3" r="26483"/>
          <a:stretch>
            <a:fillRect/>
          </a:stretch>
        </p:blipFill>
        <p:spPr>
          <a:xfrm>
            <a:off x="1341439" y="419100"/>
            <a:ext cx="3816870" cy="5410025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25859" y="5851262"/>
            <a:ext cx="4464497" cy="9095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Активный сектор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Ударно-шумовые инструменты для коллективных занятий и выступлений</a:t>
            </a:r>
            <a:b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809660" y="6021288"/>
            <a:ext cx="3124200" cy="739541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2.2.5. Активный сектор </a:t>
            </a:r>
            <a:endParaRPr lang="ru-RU" sz="1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Реквизит в форме музыкальных инструментов  для танцевальных и игровых постановок </a:t>
            </a:r>
            <a:endParaRPr lang="ru-RU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2" r="26492"/>
          <a:stretch>
            <a:fillRect/>
          </a:stretch>
        </p:blipFill>
        <p:spPr>
          <a:xfrm>
            <a:off x="7246939" y="390525"/>
            <a:ext cx="3888034" cy="5513093"/>
          </a:xfrm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3934172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АКТИВНЫЙ СЕКТОР</a:t>
            </a:r>
            <a:endParaRPr lang="ru-RU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571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Grp="1" noChangeAspect="1"/>
          </p:cNvPicPr>
          <p:nvPr>
            <p:ph type="pic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2" r="26492"/>
          <a:stretch>
            <a:fillRect/>
          </a:stretch>
        </p:blipFill>
        <p:spPr>
          <a:xfrm>
            <a:off x="4208463" y="623687"/>
            <a:ext cx="3830165" cy="5431037"/>
          </a:xfrm>
        </p:spPr>
      </p:pic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3" r="26483"/>
          <a:stretch>
            <a:fillRect/>
          </a:stretch>
        </p:blipFill>
        <p:spPr>
          <a:xfrm>
            <a:off x="257432" y="609600"/>
            <a:ext cx="3831695" cy="5431038"/>
          </a:xfrm>
        </p:spPr>
      </p:pic>
      <p:pic>
        <p:nvPicPr>
          <p:cNvPr id="13" name="Рисунок 12"/>
          <p:cNvPicPr>
            <a:picLocks noGrp="1" noChangeAspect="1"/>
          </p:cNvPicPr>
          <p:nvPr>
            <p:ph type="pic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8" r="26478"/>
          <a:stretch>
            <a:fillRect/>
          </a:stretch>
        </p:blipFill>
        <p:spPr>
          <a:xfrm>
            <a:off x="8254652" y="609600"/>
            <a:ext cx="3831084" cy="5431038"/>
          </a:xfrm>
        </p:spPr>
      </p:pic>
      <p:sp>
        <p:nvSpPr>
          <p:cNvPr id="9" name="Заголовок 2"/>
          <p:cNvSpPr txBox="1">
            <a:spLocks/>
          </p:cNvSpPr>
          <p:nvPr/>
        </p:nvSpPr>
        <p:spPr>
          <a:xfrm>
            <a:off x="3934172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СПОКОЙНЫЙ СЕКТОР</a:t>
            </a:r>
            <a:endParaRPr lang="ru-RU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-344502" y="6149069"/>
            <a:ext cx="4671920" cy="82714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Спокойный сектор</a:t>
            </a:r>
            <a:b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Текст 3"/>
          <p:cNvSpPr txBox="1">
            <a:spLocks/>
          </p:cNvSpPr>
          <p:nvPr/>
        </p:nvSpPr>
        <p:spPr>
          <a:xfrm>
            <a:off x="4090578" y="6097506"/>
            <a:ext cx="4095360" cy="702264"/>
          </a:xfrm>
          <a:prstGeom prst="rect">
            <a:avLst/>
          </a:prstGeom>
        </p:spPr>
        <p:txBody>
          <a:bodyPr>
            <a:no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5488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04088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097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7957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6464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5064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0195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SzTx/>
              <a:buNone/>
            </a:pPr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Спокойный сектор</a:t>
            </a:r>
            <a:b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495179" y="6156250"/>
            <a:ext cx="33123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Спокойный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сектор</a:t>
            </a:r>
            <a:b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387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 txBox="1">
            <a:spLocks/>
          </p:cNvSpPr>
          <p:nvPr/>
        </p:nvSpPr>
        <p:spPr>
          <a:xfrm>
            <a:off x="549796" y="5805264"/>
            <a:ext cx="10873208" cy="86612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rgbClr val="FF9933"/>
                </a:solidFill>
              </a:rPr>
              <a:t> </a:t>
            </a:r>
            <a:r>
              <a:rPr lang="ru-RU" sz="1800" dirty="0" smtClean="0">
                <a:solidFill>
                  <a:schemeClr val="bg1"/>
                </a:solidFill>
              </a:rPr>
              <a:t>Среда для диалога с родителями, 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наглядно-информационные стенды</a:t>
            </a:r>
          </a:p>
          <a:p>
            <a:pPr algn="ctr"/>
            <a:r>
              <a:rPr lang="ru-RU" sz="1800" dirty="0" smtClean="0">
                <a:solidFill>
                  <a:srgbClr val="FF9933"/>
                </a:solidFill>
              </a:rPr>
              <a:t> </a:t>
            </a:r>
            <a:endParaRPr lang="ru-RU" sz="1800" dirty="0">
              <a:solidFill>
                <a:srgbClr val="FF9933"/>
              </a:solidFill>
            </a:endParaRPr>
          </a:p>
        </p:txBody>
      </p:sp>
      <p:sp>
        <p:nvSpPr>
          <p:cNvPr id="15" name="Заголовок 2"/>
          <p:cNvSpPr txBox="1">
            <a:spLocks/>
          </p:cNvSpPr>
          <p:nvPr/>
        </p:nvSpPr>
        <p:spPr>
          <a:xfrm>
            <a:off x="3502124" y="44059"/>
            <a:ext cx="5832648" cy="3529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tx1"/>
                </a:solidFill>
              </a:rPr>
              <a:t>4</a:t>
            </a:r>
            <a:r>
              <a:rPr lang="ru-RU" sz="1800" b="1" dirty="0" smtClean="0">
                <a:solidFill>
                  <a:schemeClr val="tx1"/>
                </a:solidFill>
              </a:rPr>
              <a:t>.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среды для диалога с родителями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5" r="23575"/>
          <a:stretch>
            <a:fillRect/>
          </a:stretch>
        </p:blipFill>
        <p:spPr>
          <a:xfrm>
            <a:off x="4146551" y="400050"/>
            <a:ext cx="3748062" cy="5312496"/>
          </a:xfrm>
        </p:spPr>
      </p:pic>
      <p:pic>
        <p:nvPicPr>
          <p:cNvPr id="7" name="Рисунок 6"/>
          <p:cNvPicPr>
            <a:picLocks noGrp="1" noChangeAspect="1"/>
          </p:cNvPicPr>
          <p:nvPr>
            <p:ph type="pic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3" r="23543"/>
          <a:stretch>
            <a:fillRect/>
          </a:stretch>
        </p:blipFill>
        <p:spPr>
          <a:xfrm>
            <a:off x="8256589" y="377825"/>
            <a:ext cx="3727550" cy="5283423"/>
          </a:xfrm>
        </p:spPr>
      </p:pic>
      <p:pic>
        <p:nvPicPr>
          <p:cNvPr id="11" name="Рисунок 10"/>
          <p:cNvPicPr>
            <a:picLocks noGrp="1" noChangeAspect="1"/>
          </p:cNvPicPr>
          <p:nvPr>
            <p:ph type="pic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3" b="2753"/>
          <a:stretch>
            <a:fillRect/>
          </a:stretch>
        </p:blipFill>
        <p:spPr>
          <a:xfrm>
            <a:off x="111125" y="411163"/>
            <a:ext cx="3751039" cy="5316716"/>
          </a:xfrm>
        </p:spPr>
      </p:pic>
    </p:spTree>
    <p:extLst>
      <p:ext uri="{BB962C8B-B14F-4D97-AF65-F5344CB8AC3E}">
        <p14:creationId xmlns:p14="http://schemas.microsoft.com/office/powerpoint/2010/main" val="221321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98" b="26998"/>
          <a:stretch>
            <a:fillRect/>
          </a:stretch>
        </p:blipFill>
        <p:spPr>
          <a:xfrm>
            <a:off x="83603" y="3374528"/>
            <a:ext cx="3977640" cy="27432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3713" y="6237288"/>
            <a:ext cx="3961450" cy="393576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Вход в группу, нижняя левая точка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92603" y="6312744"/>
            <a:ext cx="3124200" cy="318120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Нижняя правая точка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" r="1659"/>
          <a:stretch>
            <a:fillRect/>
          </a:stretch>
        </p:blipFill>
        <p:spPr>
          <a:xfrm>
            <a:off x="131763" y="233363"/>
            <a:ext cx="3978275" cy="2743200"/>
          </a:xfrm>
        </p:spPr>
      </p:pic>
      <p:pic>
        <p:nvPicPr>
          <p:cNvPr id="20" name="Рисунок 19"/>
          <p:cNvPicPr>
            <a:picLocks noGrp="1" noChangeAspect="1"/>
          </p:cNvPicPr>
          <p:nvPr>
            <p:ph type="pic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" r="1659"/>
          <a:stretch>
            <a:fillRect/>
          </a:stretch>
        </p:blipFill>
        <p:spPr>
          <a:xfrm>
            <a:off x="4529138" y="3433763"/>
            <a:ext cx="3978275" cy="2743200"/>
          </a:xfrm>
        </p:spPr>
      </p:pic>
      <p:pic>
        <p:nvPicPr>
          <p:cNvPr id="7" name="Рисунок 6"/>
          <p:cNvPicPr>
            <a:picLocks noGrp="1" noChangeAspect="1"/>
          </p:cNvPicPr>
          <p:nvPr>
            <p:ph type="pic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" r="1659"/>
          <a:stretch>
            <a:fillRect/>
          </a:stretch>
        </p:blipFill>
        <p:spPr>
          <a:xfrm>
            <a:off x="4511675" y="238125"/>
            <a:ext cx="3978275" cy="2743200"/>
          </a:xfrm>
        </p:spPr>
      </p:pic>
      <p:sp>
        <p:nvSpPr>
          <p:cNvPr id="16" name="Заголовок 2"/>
          <p:cNvSpPr txBox="1">
            <a:spLocks/>
          </p:cNvSpPr>
          <p:nvPr/>
        </p:nvSpPr>
        <p:spPr>
          <a:xfrm>
            <a:off x="121772" y="2980952"/>
            <a:ext cx="3550920" cy="3935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Верхняя левая точка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Текст 3"/>
          <p:cNvSpPr txBox="1">
            <a:spLocks/>
          </p:cNvSpPr>
          <p:nvPr/>
        </p:nvSpPr>
        <p:spPr>
          <a:xfrm>
            <a:off x="4654252" y="2980952"/>
            <a:ext cx="3124200" cy="318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Верхняя правая точка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Текст 3"/>
          <p:cNvSpPr txBox="1">
            <a:spLocks/>
          </p:cNvSpPr>
          <p:nvPr/>
        </p:nvSpPr>
        <p:spPr>
          <a:xfrm>
            <a:off x="8714243" y="1700808"/>
            <a:ext cx="3124200" cy="3960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 </a:t>
            </a: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(ранний возраст, младший,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редний, старший, </a:t>
            </a:r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подготовительный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нужное подчеркнуть)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музыкального зала с четырех точек по периметру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508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6" r="26486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590356" y="1124744"/>
            <a:ext cx="6408712" cy="1185664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1. </a:t>
            </a:r>
            <a:r>
              <a:rPr lang="ru-RU" sz="2400" dirty="0">
                <a:solidFill>
                  <a:srgbClr val="002060"/>
                </a:solidFill>
              </a:rPr>
              <a:t>Рабочий сектор </a:t>
            </a:r>
            <a:r>
              <a:rPr lang="ru-RU" sz="2400" dirty="0" smtClean="0">
                <a:solidFill>
                  <a:schemeClr val="tx1"/>
                </a:solidFill>
              </a:rPr>
              <a:t/>
            </a:r>
            <a:br>
              <a:rPr lang="ru-RU" sz="2400" dirty="0" smtClean="0">
                <a:solidFill>
                  <a:schemeClr val="tx1"/>
                </a:solidFill>
              </a:rPr>
            </a:b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26460" y="1988841"/>
            <a:ext cx="4969255" cy="3096343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Музыкальный зал- это место ежедневных музыкальных занятий и развлечений, концертная и театральная сцена, место для встреч с родителями и педагогами. Поэтому, создание предметно- пространственной среды в музыкальном зале является важной составляющей организации оптимальных условий для повышения качества учебно- воспитательного процесса и создания возможности творческой самореализации детей и взрослых. </a:t>
            </a:r>
          </a:p>
          <a:p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67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 txBox="1">
            <a:spLocks/>
          </p:cNvSpPr>
          <p:nvPr/>
        </p:nvSpPr>
        <p:spPr>
          <a:xfrm>
            <a:off x="309419" y="6011613"/>
            <a:ext cx="3550920" cy="8463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ru-RU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Музыкальный зал </a:t>
            </a:r>
            <a:r>
              <a:rPr lang="ru-RU" sz="4800" dirty="0" smtClean="0">
                <a:solidFill>
                  <a:schemeClr val="bg1"/>
                </a:solidFill>
              </a:rPr>
              <a:t>оборудован </a:t>
            </a:r>
            <a:r>
              <a:rPr lang="ru-RU" sz="4800" dirty="0">
                <a:solidFill>
                  <a:schemeClr val="bg1"/>
                </a:solidFill>
              </a:rPr>
              <a:t>разнообразными современными техническими средствами: настенным экраном, современным проектором, позволяющим выводить яркое изображение даже в солнечную погоду. Имеются и постоянно используются в работе: акустическая система, микшерный пульт, зеркальный шар, </a:t>
            </a:r>
            <a:r>
              <a:rPr lang="ru-RU" sz="4800" dirty="0" smtClean="0">
                <a:solidFill>
                  <a:schemeClr val="bg1"/>
                </a:solidFill>
              </a:rPr>
              <a:t>микрофоны, </a:t>
            </a:r>
            <a:r>
              <a:rPr lang="ru-RU" sz="4800" dirty="0">
                <a:solidFill>
                  <a:schemeClr val="bg1"/>
                </a:solidFill>
              </a:rPr>
              <a:t>музыкальный центр, телевизор, фонотека; детские музыкальные </a:t>
            </a:r>
            <a:r>
              <a:rPr lang="ru-RU" sz="4800" dirty="0" err="1" smtClean="0">
                <a:solidFill>
                  <a:schemeClr val="bg1"/>
                </a:solidFill>
              </a:rPr>
              <a:t>инструменты,пианино</a:t>
            </a:r>
            <a:r>
              <a:rPr lang="ru-RU" sz="4800" dirty="0" smtClean="0">
                <a:solidFill>
                  <a:schemeClr val="bg1"/>
                </a:solidFill>
              </a:rPr>
              <a:t> </a:t>
            </a:r>
            <a:r>
              <a:rPr lang="ru-RU" sz="4800" dirty="0">
                <a:solidFill>
                  <a:schemeClr val="bg1"/>
                </a:solidFill>
              </a:rPr>
              <a:t>и </a:t>
            </a:r>
            <a:r>
              <a:rPr lang="ru-RU" sz="4800" dirty="0" smtClean="0">
                <a:solidFill>
                  <a:schemeClr val="bg1"/>
                </a:solidFill>
              </a:rPr>
              <a:t>синтезатор</a:t>
            </a:r>
            <a:endParaRPr lang="ru-RU" sz="4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4184974" y="5953383"/>
            <a:ext cx="3550920" cy="8463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Мультимедийный ноутбук ориентирован </a:t>
            </a:r>
            <a:r>
              <a:rPr lang="ru-RU" sz="1200" dirty="0">
                <a:solidFill>
                  <a:schemeClr val="bg1"/>
                </a:solidFill>
              </a:rPr>
              <a:t> </a:t>
            </a:r>
            <a:r>
              <a:rPr lang="ru-RU" sz="1200" dirty="0" smtClean="0">
                <a:solidFill>
                  <a:schemeClr val="bg1"/>
                </a:solidFill>
              </a:rPr>
              <a:t>, </a:t>
            </a:r>
            <a:r>
              <a:rPr lang="ru-RU" sz="1200" dirty="0">
                <a:solidFill>
                  <a:schemeClr val="bg1"/>
                </a:solidFill>
              </a:rPr>
              <a:t>прежде всего, на использование </a:t>
            </a:r>
            <a:r>
              <a:rPr lang="ru-RU" sz="1200" dirty="0" smtClean="0">
                <a:solidFill>
                  <a:schemeClr val="bg1"/>
                </a:solidFill>
              </a:rPr>
              <a:t>в </a:t>
            </a:r>
            <a:r>
              <a:rPr lang="ru-RU" sz="1200" dirty="0">
                <a:solidFill>
                  <a:schemeClr val="bg1"/>
                </a:solidFill>
              </a:rPr>
              <a:t>качестве развлекательного центра с хорошей графикой и звуком.</a:t>
            </a:r>
            <a:endParaRPr lang="ru-RU" sz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8593534" y="6165304"/>
            <a:ext cx="3550920" cy="4320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распоряжении музыкального руководителя имеется два синтезатора и два фортепиано</a:t>
            </a:r>
            <a:endParaRPr lang="ru-RU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3502124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РАБОЧИЙ СЕКТОР</a:t>
            </a:r>
            <a:endParaRPr lang="ru-RU" sz="18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2" r="26492"/>
          <a:stretch>
            <a:fillRect/>
          </a:stretch>
        </p:blipFill>
        <p:spPr>
          <a:xfrm>
            <a:off x="4133850" y="473075"/>
            <a:ext cx="3976688" cy="5404197"/>
          </a:xfrm>
        </p:spPr>
      </p:pic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3" r="26483"/>
          <a:stretch>
            <a:fillRect/>
          </a:stretch>
        </p:blipFill>
        <p:spPr>
          <a:xfrm>
            <a:off x="95741" y="-243408"/>
            <a:ext cx="3978275" cy="5404197"/>
          </a:xfrm>
        </p:spPr>
      </p:pic>
      <p:pic>
        <p:nvPicPr>
          <p:cNvPr id="4" name="Рисунок 3"/>
          <p:cNvPicPr>
            <a:picLocks noGrp="1" noChangeAspect="1"/>
          </p:cNvPicPr>
          <p:nvPr>
            <p:ph type="pic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3" r="26483"/>
          <a:stretch>
            <a:fillRect/>
          </a:stretch>
        </p:blipFill>
        <p:spPr>
          <a:xfrm>
            <a:off x="8174731" y="116632"/>
            <a:ext cx="3978275" cy="5638800"/>
          </a:xfrm>
        </p:spPr>
      </p:pic>
    </p:spTree>
    <p:extLst>
      <p:ext uri="{BB962C8B-B14F-4D97-AF65-F5344CB8AC3E}">
        <p14:creationId xmlns:p14="http://schemas.microsoft.com/office/powerpoint/2010/main" val="369464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3" b="2753"/>
          <a:stretch>
            <a:fillRect/>
          </a:stretch>
        </p:blipFill>
        <p:spPr>
          <a:xfrm>
            <a:off x="1125860" y="620713"/>
            <a:ext cx="3104802" cy="4400741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97868" y="5085184"/>
            <a:ext cx="4320480" cy="1656184"/>
          </a:xfrm>
        </p:spPr>
        <p:txBody>
          <a:bodyPr>
            <a:normAutofit fontScale="90000"/>
          </a:bodyPr>
          <a:lstStyle/>
          <a:p>
            <a:r>
              <a:rPr lang="ru-RU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1.6. Рабочий сектор </a:t>
            </a:r>
            <a:r>
              <a:rPr lang="ru-RU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годы работы в МБДОУ накоплена значительная база методической литературы, как то:</a:t>
            </a:r>
            <a:br>
              <a:rPr lang="ru-RU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1000" dirty="0" smtClean="0">
                <a:solidFill>
                  <a:schemeClr val="bg1"/>
                </a:solidFill>
              </a:rPr>
              <a:t>печатные </a:t>
            </a:r>
            <a:r>
              <a:rPr lang="ru-RU" sz="1000" dirty="0">
                <a:solidFill>
                  <a:schemeClr val="bg1"/>
                </a:solidFill>
              </a:rPr>
              <a:t>(учебные пособия, книги </a:t>
            </a:r>
            <a:r>
              <a:rPr lang="ru-RU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ru-RU" sz="1000" dirty="0">
                <a:solidFill>
                  <a:schemeClr val="bg1"/>
                </a:solidFill>
              </a:rPr>
              <a:t> </a:t>
            </a:r>
            <a:r>
              <a:rPr lang="ru-RU" sz="1000" dirty="0" smtClean="0">
                <a:solidFill>
                  <a:schemeClr val="bg1"/>
                </a:solidFill>
              </a:rPr>
              <a:t/>
            </a:r>
            <a:br>
              <a:rPr lang="ru-RU" sz="1000" dirty="0" smtClean="0">
                <a:solidFill>
                  <a:schemeClr val="bg1"/>
                </a:solidFill>
              </a:rPr>
            </a:br>
            <a:r>
              <a:rPr lang="ru-RU" sz="1000" dirty="0">
                <a:solidFill>
                  <a:schemeClr val="bg1"/>
                </a:solidFill>
              </a:rPr>
              <a:t>-</a:t>
            </a:r>
            <a:r>
              <a:rPr lang="ru-RU" sz="1000" dirty="0" smtClean="0">
                <a:solidFill>
                  <a:schemeClr val="bg1"/>
                </a:solidFill>
              </a:rPr>
              <a:t>электронные </a:t>
            </a:r>
            <a:r>
              <a:rPr lang="ru-RU" sz="1000" dirty="0">
                <a:solidFill>
                  <a:schemeClr val="bg1"/>
                </a:solidFill>
              </a:rPr>
              <a:t>образовательные ресурсы (часто называемые образовательные мультимедиа мультимедийные </a:t>
            </a:r>
            <a:r>
              <a:rPr lang="ru-RU" sz="1000" dirty="0" smtClean="0">
                <a:solidFill>
                  <a:schemeClr val="bg1"/>
                </a:solidFill>
              </a:rPr>
              <a:t>учебники), </a:t>
            </a:r>
            <a:br>
              <a:rPr lang="ru-RU" sz="1000" dirty="0" smtClean="0">
                <a:solidFill>
                  <a:schemeClr val="bg1"/>
                </a:solidFill>
              </a:rPr>
            </a:br>
            <a:r>
              <a:rPr lang="ru-RU" sz="1000" dirty="0" smtClean="0">
                <a:solidFill>
                  <a:schemeClr val="bg1"/>
                </a:solidFill>
              </a:rPr>
              <a:t>- обширная фонотека на разнообразных носителях;</a:t>
            </a:r>
            <a:br>
              <a:rPr lang="ru-RU" sz="1000" dirty="0" smtClean="0">
                <a:solidFill>
                  <a:schemeClr val="bg1"/>
                </a:solidFill>
              </a:rPr>
            </a:br>
            <a:r>
              <a:rPr lang="ru-RU" sz="1000" dirty="0">
                <a:solidFill>
                  <a:schemeClr val="bg1"/>
                </a:solidFill>
              </a:rPr>
              <a:t>-</a:t>
            </a:r>
            <a:r>
              <a:rPr lang="ru-RU" sz="1000" dirty="0" smtClean="0">
                <a:solidFill>
                  <a:schemeClr val="bg1"/>
                </a:solidFill>
              </a:rPr>
              <a:t>сетевые </a:t>
            </a:r>
            <a:r>
              <a:rPr lang="ru-RU" sz="1000" dirty="0">
                <a:solidFill>
                  <a:schemeClr val="bg1"/>
                </a:solidFill>
              </a:rPr>
              <a:t>образовательные ресурсы и т.п.);</a:t>
            </a:r>
            <a:br>
              <a:rPr lang="ru-RU" sz="1000" dirty="0">
                <a:solidFill>
                  <a:schemeClr val="bg1"/>
                </a:solidFill>
              </a:rPr>
            </a:br>
            <a:r>
              <a:rPr lang="ru-RU" sz="1000" dirty="0" smtClean="0">
                <a:solidFill>
                  <a:schemeClr val="bg1"/>
                </a:solidFill>
              </a:rPr>
              <a:t>-аудиовизуальные </a:t>
            </a:r>
            <a:r>
              <a:rPr lang="ru-RU" sz="1000" dirty="0">
                <a:solidFill>
                  <a:schemeClr val="bg1"/>
                </a:solidFill>
              </a:rPr>
              <a:t>(слайды);</a:t>
            </a:r>
            <a:br>
              <a:rPr lang="ru-RU" sz="1000" dirty="0">
                <a:solidFill>
                  <a:schemeClr val="bg1"/>
                </a:solidFill>
              </a:rPr>
            </a:br>
            <a:r>
              <a:rPr lang="ru-RU" sz="1000" dirty="0" smtClean="0">
                <a:solidFill>
                  <a:schemeClr val="bg1"/>
                </a:solidFill>
              </a:rPr>
              <a:t>-наглядные </a:t>
            </a:r>
            <a:r>
              <a:rPr lang="ru-RU" sz="1000" dirty="0">
                <a:solidFill>
                  <a:schemeClr val="bg1"/>
                </a:solidFill>
              </a:rPr>
              <a:t>плоскостные (плакаты, карты настенные, иллюстрации </a:t>
            </a:r>
            <a:r>
              <a:rPr lang="ru-RU" sz="1000" dirty="0" smtClean="0">
                <a:solidFill>
                  <a:schemeClr val="bg1"/>
                </a:solidFill>
              </a:rPr>
              <a:t>-настенные</a:t>
            </a:r>
            <a:r>
              <a:rPr lang="ru-RU" sz="1000" dirty="0">
                <a:solidFill>
                  <a:schemeClr val="bg1"/>
                </a:solidFill>
              </a:rPr>
              <a:t>, магнитные доски);</a:t>
            </a:r>
            <a:br>
              <a:rPr lang="ru-RU" sz="1000" dirty="0">
                <a:solidFill>
                  <a:schemeClr val="bg1"/>
                </a:solidFill>
              </a:rPr>
            </a:br>
            <a:r>
              <a:rPr lang="ru-RU" sz="1000" dirty="0" smtClean="0">
                <a:solidFill>
                  <a:schemeClr val="bg1"/>
                </a:solidFill>
              </a:rPr>
              <a:t>-демонстрационные </a:t>
            </a:r>
            <a:r>
              <a:rPr lang="ru-RU" sz="1000" dirty="0">
                <a:solidFill>
                  <a:schemeClr val="bg1"/>
                </a:solidFill>
              </a:rPr>
              <a:t>(гербарии, муляжи, макеты, стенды, модели демонстрационные</a:t>
            </a:r>
            <a:r>
              <a:rPr lang="ru-RU" sz="1000" dirty="0" smtClean="0">
                <a:solidFill>
                  <a:schemeClr val="bg1"/>
                </a:solidFill>
              </a:rPr>
              <a:t>).</a:t>
            </a:r>
            <a:r>
              <a:rPr lang="ru-RU" sz="1000" dirty="0">
                <a:solidFill>
                  <a:schemeClr val="tx1"/>
                </a:solidFill>
              </a:rPr>
              <a:t/>
            </a:r>
            <a:br>
              <a:rPr lang="ru-RU" sz="1000" dirty="0">
                <a:solidFill>
                  <a:schemeClr val="tx1"/>
                </a:solidFill>
              </a:rPr>
            </a:br>
            <a:endParaRPr lang="ru-RU" sz="1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98468" y="5229200"/>
            <a:ext cx="3888432" cy="144015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1.7. Рабочий сектор </a:t>
            </a:r>
            <a:endParaRPr lang="ru-RU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(ИКТ для педагога)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000" dirty="0" smtClean="0">
                <a:solidFill>
                  <a:schemeClr val="bg1"/>
                </a:solidFill>
              </a:rPr>
              <a:t>Использование ИКТ (ноутбук, проектор, экран) позволяет педагогу ускорить </a:t>
            </a:r>
            <a:r>
              <a:rPr lang="ru-RU" sz="1000" dirty="0">
                <a:solidFill>
                  <a:schemeClr val="bg1"/>
                </a:solidFill>
              </a:rPr>
              <a:t>поиск необходимой </a:t>
            </a:r>
            <a:r>
              <a:rPr lang="ru-RU" sz="1000" dirty="0" smtClean="0">
                <a:solidFill>
                  <a:schemeClr val="bg1"/>
                </a:solidFill>
              </a:rPr>
              <a:t>информации, стимулировать </a:t>
            </a:r>
            <a:r>
              <a:rPr lang="ru-RU" sz="1000" dirty="0">
                <a:solidFill>
                  <a:schemeClr val="bg1"/>
                </a:solidFill>
              </a:rPr>
              <a:t>мотивацию обучения, </a:t>
            </a:r>
            <a:r>
              <a:rPr lang="ru-RU" sz="1000" dirty="0" smtClean="0">
                <a:solidFill>
                  <a:schemeClr val="bg1"/>
                </a:solidFill>
              </a:rPr>
              <a:t>формировать благоприятную среду для восприятия и усвоения творческой информации за </a:t>
            </a:r>
            <a:r>
              <a:rPr lang="ru-RU" sz="1000" dirty="0">
                <a:solidFill>
                  <a:schemeClr val="bg1"/>
                </a:solidFill>
              </a:rPr>
              <a:t>счет наглядности, </a:t>
            </a:r>
            <a:r>
              <a:rPr lang="ru-RU" sz="1000" dirty="0" smtClean="0">
                <a:solidFill>
                  <a:schemeClr val="bg1"/>
                </a:solidFill>
              </a:rPr>
              <a:t>доступности преподносимого.</a:t>
            </a:r>
            <a:endParaRPr lang="ru-RU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3" r="26483"/>
          <a:stretch>
            <a:fillRect/>
          </a:stretch>
        </p:blipFill>
        <p:spPr>
          <a:xfrm>
            <a:off x="6814492" y="600565"/>
            <a:ext cx="3119017" cy="4420889"/>
          </a:xfrm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3502124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РАБОЧИЙ СЕКТОР</a:t>
            </a:r>
            <a:endParaRPr lang="ru-RU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446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 txBox="1">
            <a:spLocks/>
          </p:cNvSpPr>
          <p:nvPr/>
        </p:nvSpPr>
        <p:spPr>
          <a:xfrm>
            <a:off x="293924" y="6097506"/>
            <a:ext cx="10801201" cy="5738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базе детского сада накоплен разнообразный арсенал сценических костюмов, реквизита и декораций, который постоянно пополняется и используется на всех мероприятиях в которых участвуют воспитанники.</a:t>
            </a:r>
          </a:p>
          <a:p>
            <a:pPr algn="ctr"/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8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Заголовок 2"/>
          <p:cNvSpPr txBox="1">
            <a:spLocks/>
          </p:cNvSpPr>
          <p:nvPr/>
        </p:nvSpPr>
        <p:spPr>
          <a:xfrm>
            <a:off x="3502124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РАБОЧИЙ СЕКТОР</a:t>
            </a:r>
            <a:endParaRPr lang="ru-RU" sz="18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2" r="26492"/>
          <a:stretch>
            <a:fillRect/>
          </a:stretch>
        </p:blipFill>
        <p:spPr>
          <a:xfrm>
            <a:off x="4294188" y="458788"/>
            <a:ext cx="3978275" cy="5638800"/>
          </a:xfrm>
        </p:spPr>
      </p:pic>
      <p:pic>
        <p:nvPicPr>
          <p:cNvPr id="9" name="Рисунок 8"/>
          <p:cNvPicPr>
            <a:picLocks noGrp="1" noChangeAspect="1"/>
          </p:cNvPicPr>
          <p:nvPr>
            <p:ph type="pic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2" r="26492"/>
          <a:stretch>
            <a:fillRect/>
          </a:stretch>
        </p:blipFill>
        <p:spPr>
          <a:xfrm>
            <a:off x="8326660" y="44059"/>
            <a:ext cx="3977640" cy="5638800"/>
          </a:xfrm>
        </p:spPr>
      </p:pic>
      <p:pic>
        <p:nvPicPr>
          <p:cNvPr id="4" name="Рисунок 3"/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2" r="24832"/>
          <a:stretch>
            <a:fillRect/>
          </a:stretch>
        </p:blipFill>
        <p:spPr>
          <a:xfrm>
            <a:off x="190500" y="220663"/>
            <a:ext cx="3976688" cy="5638800"/>
          </a:xfrm>
        </p:spPr>
      </p:pic>
    </p:spTree>
    <p:extLst>
      <p:ext uri="{BB962C8B-B14F-4D97-AF65-F5344CB8AC3E}">
        <p14:creationId xmlns:p14="http://schemas.microsoft.com/office/powerpoint/2010/main" val="74733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42284" y="4797152"/>
            <a:ext cx="6912768" cy="19068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Активный сектор </a:t>
            </a: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Стандарт музыкального зала позволяет проводить разнообразные творческие мероприятия: утренники, концерты и тематические постановки.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2" b="12912"/>
          <a:stretch>
            <a:fillRect/>
          </a:stretch>
        </p:blipFill>
        <p:spPr>
          <a:xfrm>
            <a:off x="5158308" y="1412776"/>
            <a:ext cx="6624638" cy="3276600"/>
          </a:xfrm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3502124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АКТИВНЫЙ СЕКТОР</a:t>
            </a:r>
            <a:endParaRPr lang="ru-RU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7" r="235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9567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>
          <a:xfrm>
            <a:off x="2061964" y="9014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АКТИВНЫЙ СЕКТОР</a:t>
            </a:r>
            <a:endParaRPr lang="ru-RU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6211361" y="5930708"/>
            <a:ext cx="5476644" cy="7750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Стандарт музыкального зала позволяет делать театральные представления и кукольные спектакли</a:t>
            </a:r>
            <a:endPara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537383" y="5941089"/>
            <a:ext cx="5040560" cy="7647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Активный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сектор  </a:t>
            </a:r>
            <a:endPara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3" r="14343"/>
          <a:stretch>
            <a:fillRect/>
          </a:stretch>
        </p:blipFill>
        <p:spPr>
          <a:xfrm>
            <a:off x="6211361" y="220511"/>
            <a:ext cx="6035040" cy="5638800"/>
          </a:xfrm>
        </p:spPr>
      </p:pic>
      <p:pic>
        <p:nvPicPr>
          <p:cNvPr id="10" name="Рисунок 9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5" r="143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4246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3934172" y="260648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АКТИВНЫЙ СЕКТОР</a:t>
            </a:r>
            <a:endParaRPr lang="ru-RU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6310436" y="5733256"/>
            <a:ext cx="5099785" cy="936104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Активный </a:t>
            </a: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сектор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Применение детских музыкальных инструментов и игрушек (как на занятиях, так и в повседневной жизни) обогащает музыкальные впечатления дошкольников, развивает их музыкальные способности.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6568429" y="5733256"/>
            <a:ext cx="5430639" cy="7849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0" r="9600"/>
          <a:stretch>
            <a:fillRect/>
          </a:stretch>
        </p:blipFill>
        <p:spPr>
          <a:xfrm>
            <a:off x="6153150" y="609600"/>
            <a:ext cx="6035675" cy="4979988"/>
          </a:xfrm>
        </p:spPr>
      </p:pic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1" r="9861"/>
          <a:stretch>
            <a:fillRect/>
          </a:stretch>
        </p:blipFill>
        <p:spPr/>
      </p:pic>
      <p:sp>
        <p:nvSpPr>
          <p:cNvPr id="9" name="TextBox 8"/>
          <p:cNvSpPr txBox="1"/>
          <p:nvPr/>
        </p:nvSpPr>
        <p:spPr>
          <a:xfrm>
            <a:off x="405780" y="6333494"/>
            <a:ext cx="6011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Игрушки для кукольного театра развивают творческое воображение детей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77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GraduationAlbum_16x9">
      <a:dk1>
        <a:sysClr val="windowText" lastClr="000000"/>
      </a:dk1>
      <a:lt1>
        <a:sysClr val="window" lastClr="FFFFFF"/>
      </a:lt1>
      <a:dk2>
        <a:srgbClr val="292929"/>
      </a:dk2>
      <a:lt2>
        <a:srgbClr val="DDDDDD"/>
      </a:lt2>
      <a:accent1>
        <a:srgbClr val="E1AC16"/>
      </a:accent1>
      <a:accent2>
        <a:srgbClr val="1E83DE"/>
      </a:accent2>
      <a:accent3>
        <a:srgbClr val="BA1010"/>
      </a:accent3>
      <a:accent4>
        <a:srgbClr val="DC7106"/>
      </a:accent4>
      <a:accent5>
        <a:srgbClr val="407F21"/>
      </a:accent5>
      <a:accent6>
        <a:srgbClr val="6C4576"/>
      </a:accent6>
      <a:hlink>
        <a:srgbClr val="E1AC16"/>
      </a:hlink>
      <a:folHlink>
        <a:srgbClr val="969696"/>
      </a:folHlink>
    </a:clrScheme>
    <a:fontScheme name="GraduationAlbum_16x9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GraduationAlbum_16x9">
      <a:dk1>
        <a:sysClr val="windowText" lastClr="000000"/>
      </a:dk1>
      <a:lt1>
        <a:sysClr val="window" lastClr="FFFFFF"/>
      </a:lt1>
      <a:dk2>
        <a:srgbClr val="292929"/>
      </a:dk2>
      <a:lt2>
        <a:srgbClr val="DDDDDD"/>
      </a:lt2>
      <a:accent1>
        <a:srgbClr val="E1AC16"/>
      </a:accent1>
      <a:accent2>
        <a:srgbClr val="1E83DE"/>
      </a:accent2>
      <a:accent3>
        <a:srgbClr val="BA1010"/>
      </a:accent3>
      <a:accent4>
        <a:srgbClr val="DC7106"/>
      </a:accent4>
      <a:accent5>
        <a:srgbClr val="407F21"/>
      </a:accent5>
      <a:accent6>
        <a:srgbClr val="6C4576"/>
      </a:accent6>
      <a:hlink>
        <a:srgbClr val="E1AC16"/>
      </a:hlink>
      <a:folHlink>
        <a:srgbClr val="969696"/>
      </a:folHlink>
    </a:clrScheme>
    <a:fontScheme name="GraduationAlbum_16x9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6313D3F-4C96-479C-A8EF-55F4C044825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417</Words>
  <Application>Microsoft Office PowerPoint</Application>
  <PresentationFormat>Произвольный</PresentationFormat>
  <Paragraphs>67</Paragraphs>
  <Slides>13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Ион</vt:lpstr>
      <vt:lpstr>Подготовительные группы,6-7 лет тема : « Наш любимый детский сад – дом для маленьких ребят » </vt:lpstr>
      <vt:lpstr>Вход в группу, нижняя левая точка</vt:lpstr>
      <vt:lpstr>1. Рабочий сектор  </vt:lpstr>
      <vt:lpstr>Презентация PowerPoint</vt:lpstr>
      <vt:lpstr>1.6. Рабочий сектор  За годы работы в МБДОУ накоплена значительная база методической литературы, как то: -печатные (учебные пособия, книги )  -электронные образовательные ресурсы (часто называемые образовательные мультимедиа мультимедийные учебники),  - обширная фонотека на разнообразных носителях; -сетевые образовательные ресурсы и т.п.); -аудиовизуальные (слайды); -наглядные плоскостные (плакаты, карты настенные, иллюстрации -настенные, магнитные доски); -демонстрационные (гербарии, муляжи, макеты, стенды, модели демонстрационные). </vt:lpstr>
      <vt:lpstr>Презентация PowerPoint</vt:lpstr>
      <vt:lpstr>  Активный сектор   Стандарт музыкального зала позволяет проводить разнообразные творческие мероприятия: утренники, концерты и тематические постановки.     </vt:lpstr>
      <vt:lpstr>Презентация PowerPoint</vt:lpstr>
      <vt:lpstr>Презентация PowerPoint</vt:lpstr>
      <vt:lpstr> Активный сектор  Лаборатория звука  </vt:lpstr>
      <vt:lpstr>      Активный сектор Ударно-шумовые инструменты для коллективных занятий и выступлений  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2018-04-22T15:15:56Z</dcterms:created>
  <dcterms:modified xsi:type="dcterms:W3CDTF">2020-06-02T19:06:29Z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TC028133329991</vt:lpwstr>
  </property>
</Properties>
</file>