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72" r:id="rId4"/>
    <p:sldId id="274" r:id="rId5"/>
    <p:sldId id="257" r:id="rId6"/>
    <p:sldId id="267" r:id="rId7"/>
    <p:sldId id="265" r:id="rId8"/>
    <p:sldId id="268" r:id="rId9"/>
    <p:sldId id="261" r:id="rId10"/>
    <p:sldId id="270" r:id="rId11"/>
    <p:sldId id="269" r:id="rId12"/>
    <p:sldId id="266" r:id="rId13"/>
    <p:sldId id="26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93" r:id="rId25"/>
    <p:sldId id="290" r:id="rId26"/>
    <p:sldId id="291" r:id="rId27"/>
    <p:sldId id="295" r:id="rId28"/>
    <p:sldId id="296" r:id="rId29"/>
    <p:sldId id="297" r:id="rId30"/>
    <p:sldId id="285" r:id="rId31"/>
    <p:sldId id="28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632" y="-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F10BFA-2F24-474E-945F-F9E88DF34369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67629A-BA42-478C-8298-3984FA0999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F10BFA-2F24-474E-945F-F9E88DF34369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67629A-BA42-478C-8298-3984FA099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F10BFA-2F24-474E-945F-F9E88DF34369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67629A-BA42-478C-8298-3984FA099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F10BFA-2F24-474E-945F-F9E88DF34369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67629A-BA42-478C-8298-3984FA099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F10BFA-2F24-474E-945F-F9E88DF34369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67629A-BA42-478C-8298-3984FA0999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F10BFA-2F24-474E-945F-F9E88DF34369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67629A-BA42-478C-8298-3984FA099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F10BFA-2F24-474E-945F-F9E88DF34369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67629A-BA42-478C-8298-3984FA099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F10BFA-2F24-474E-945F-F9E88DF34369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67629A-BA42-478C-8298-3984FA099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F10BFA-2F24-474E-945F-F9E88DF34369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67629A-BA42-478C-8298-3984FA0999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F10BFA-2F24-474E-945F-F9E88DF34369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67629A-BA42-478C-8298-3984FA099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F10BFA-2F24-474E-945F-F9E88DF34369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67629A-BA42-478C-8298-3984FA0999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3F10BFA-2F24-474E-945F-F9E88DF34369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A67629A-BA42-478C-8298-3984FA0999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vizhevske.ru/blog/vizhevske-avto-mir/12578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hyperlink" Target="http://www.openexpo.ru/offers/56882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forum.zr.ru/forum/topic/388840-gibdd-prizyvaet-zakryt-opasnye-peshekhodnye-pe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http://www.nashgorod.ru/news/news43247.html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hyperlink" Target="http://adaptation.my1.ru/blog/2014-02-07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gif"/><Relationship Id="rId4" Type="http://schemas.openxmlformats.org/officeDocument/2006/relationships/hyperlink" Target="http://grand-status.com.ua/index.php?do=static&amp;page=zapreschayuschie-dorozhnye-znaki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mvdrus.ru/news/161410-segodnya-odnomu-iz-samyih.html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ddgazeta.ru/" TargetMode="External"/><Relationship Id="rId2" Type="http://schemas.openxmlformats.org/officeDocument/2006/relationships/hyperlink" Target="http://www.gibdd.ru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4;&#1080;&#1085;&#1086;&#1073;&#1088;&#1085;&#1072;&#1091;&#1082;&#1080;.&#1088;&#1092;/%D0%B4%D0%BE%D0%BA%D1%83%D0%BC%D0%B5%D0%BD%D1%82%D1%8B/6135" TargetMode="External"/><Relationship Id="rId7" Type="http://schemas.openxmlformats.org/officeDocument/2006/relationships/hyperlink" Target="https://&#1084;&#1080;&#1085;&#1086;&#1073;&#1088;&#1085;&#1072;&#1091;&#1082;&#1080;.&#1088;&#1092;/%D0%B4%D0%BE%D0%BA%D1%83%D0%BC%D0%B5%D0%BD%D1%82%D1%8B/4969" TargetMode="External"/><Relationship Id="rId2" Type="http://schemas.openxmlformats.org/officeDocument/2006/relationships/hyperlink" Target="https://&#1084;&#1080;&#1085;&#1086;&#1073;&#1088;&#1085;&#1072;&#1091;&#1082;&#1080;.&#1088;&#1092;/%D0%B4%D0%BE%D0%BA%D1%83%D0%BC%D0%B5%D0%BD%D1%82%D1%8B/586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&#1084;&#1080;&#1085;&#1086;&#1073;&#1088;&#1085;&#1072;&#1091;&#1082;&#1080;.&#1088;&#1092;/%D0%B4%D0%BE%D0%BA%D1%83%D0%BC%D0%B5%D0%BD%D1%82%D1%8B/4968" TargetMode="External"/><Relationship Id="rId5" Type="http://schemas.openxmlformats.org/officeDocument/2006/relationships/hyperlink" Target="https://&#1084;&#1080;&#1085;&#1086;&#1073;&#1088;&#1085;&#1072;&#1091;&#1082;&#1080;.&#1088;&#1092;/%D0%B4%D0%BE%D0%BA%D1%83%D0%BC%D0%B5%D0%BD%D1%82%D1%8B/4962" TargetMode="External"/><Relationship Id="rId4" Type="http://schemas.openxmlformats.org/officeDocument/2006/relationships/hyperlink" Target="https://&#1084;&#1080;&#1085;&#1086;&#1073;&#1088;&#1085;&#1072;&#1091;&#1082;&#1080;.&#1088;&#1092;/%D0%B4%D0%BE%D0%BA%D1%83%D0%BC%D0%B5%D0%BD%D1%82%D1%8B/4960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fcp-pbdd.ru/" TargetMode="Externa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zarnitza.ru/katalog-tovarov/shkola/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ibdd.ru/r/36" TargetMode="External"/><Relationship Id="rId2" Type="http://schemas.openxmlformats.org/officeDocument/2006/relationships/hyperlink" Target="http://36.mvd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52" y="500042"/>
            <a:ext cx="7172348" cy="292895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Основы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деятельности по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формированию культуры безопасного поведения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 дороге: психолого-педагогический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аспект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User\Desktop\интерполитех 2014\shkol.foto 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3571876"/>
            <a:ext cx="3286148" cy="28898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Критически относиться и обращать внимание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обложки, иллюстрации учебных  пособий;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содержание методического материала;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сопутствующие атрибуты, используемые в играх, конкурсах;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дидактические цели и задачи при выборе настольных игр;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плакаты по Правилам дорожного движения.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928670"/>
            <a:ext cx="7498080" cy="4214842"/>
          </a:xfrm>
        </p:spPr>
        <p:txBody>
          <a:bodyPr/>
          <a:lstStyle/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Адаптировать содержание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материала по ПДД к возрасту детей,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перегружать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занятие техническими понятиями (для дошкольника два-три понятия, младшего школьника – четыре-пять, подростков – шесть-семь).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39784"/>
          </a:xfrm>
        </p:spPr>
        <p:txBody>
          <a:bodyPr>
            <a:noAutofit/>
          </a:bodyPr>
          <a:lstStyle/>
          <a:p>
            <a:pPr algn="ctr"/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Недостатки в организации обучения младших школьников безопасному поведению на дорогах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7554" y="1357298"/>
            <a:ext cx="5576134" cy="5072098"/>
          </a:xfrm>
        </p:spPr>
        <p:txBody>
          <a:bodyPr>
            <a:normAutofit fontScale="70000" lnSpcReduction="20000"/>
          </a:bodyPr>
          <a:lstStyle/>
          <a:p>
            <a:pPr lvl="0" algn="just"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Предъявление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процессе обучения младших школьников ПДД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завышенных требований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виде соблюдения осознанных и четких безопасных действий на дороге. </a:t>
            </a:r>
          </a:p>
          <a:p>
            <a:pPr lvl="0" algn="just" fontAlgn="base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Стремление педагогов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увеличить объем знаний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ПДД вместо  обращения внимания на точность образов и понятий, которыми пользуются школьники.</a:t>
            </a:r>
          </a:p>
          <a:p>
            <a:pPr lvl="0" algn="just" fontAlgn="base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Процесс обучения, выбор методов и содержания для усвоения ПДД часто строится без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учета психологических и индивидуальных особенностей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ребенка. 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User\Desktop\Омск\bf4884ece267dabe20d87abdb37ea3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0878" y="2000240"/>
            <a:ext cx="3146676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Недостатки в организации обучения подростков безопасному поведению на дорогах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14678" y="1643050"/>
            <a:ext cx="5719010" cy="485778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Обучение строится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без учета психологических особенностей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возраста (например, не учитываются ложные представления о «мужестве», поверхностное, нигилистическое отношение к соблюдению ПДД, стремление к острым ощущениям, экспериментированию и др.). 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опираются на активную жизненную и личностную позицию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подростка, не осуществляют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профилактику  возникновения поведенческих рисков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через демонстрацию негативных последствий рискованного поведения.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C:\Users\User\Desktop\Омск\145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571744"/>
            <a:ext cx="3125413" cy="250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Ошибки в преподавании ПДД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Обходи трамвай спереди, автобус – сзади!</a:t>
            </a:r>
          </a:p>
          <a:p>
            <a:endParaRPr lang="ru-RU" dirty="0" smtClean="0"/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Жди, пока автобус или другое транспортное средство отъедет на безопасное расстояние или переходи в другом месте, где дорога хорошо просматривается</a:t>
            </a:r>
          </a:p>
          <a:p>
            <a:pPr algn="just"/>
            <a:endParaRPr lang="ru-RU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541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Ошибки в преподавании ПДД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i="1" dirty="0" smtClean="0"/>
              <a:t>При переходе дорогу, посмотри налево, а, дойдя до середины – посмотри  направо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Прежде чем перейти дорогу – остановись, посмотри в обе стороны и, убедившись в безопасности, переходи дорогу, постоянно контролируя ситуацию</a:t>
            </a:r>
          </a:p>
          <a:p>
            <a:pPr algn="just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16654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Ошибки в преподавании ПДД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i="1" dirty="0" smtClean="0"/>
              <a:t>Красный- стой, желтый – приготовиться, зеленый – иди!</a:t>
            </a:r>
          </a:p>
          <a:p>
            <a:pPr algn="just"/>
            <a:endParaRPr lang="ru-RU" b="1" i="1" dirty="0"/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Красный и желтый запрещают движение, зеленый – разрешает, но не всегда является безопасным!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532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Ошибки в преподавании ПДД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i="1" dirty="0" smtClean="0"/>
              <a:t>Если не успел перейти дорогу, остановись на «островке безопасности»</a:t>
            </a:r>
          </a:p>
          <a:p>
            <a:pPr algn="just"/>
            <a:endParaRPr lang="ru-RU" b="1" i="1" dirty="0"/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Островки безопасности в настоящее время отсутствуют, нужно рассчитать переход так, чтобы пересечь проезжую часть за один прием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150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Ошибки в преподавании ПДД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Не играй на дороге, у дороги, а играй во дворе дома!</a:t>
            </a:r>
          </a:p>
          <a:p>
            <a:endParaRPr lang="ru-RU" b="1" i="1" dirty="0"/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Выйдя из подъезда, будь внимателен и осторожен. Играй подальше от дороги, там, где нет машин.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6703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Ошибки в преподавании ПДД</a:t>
            </a:r>
            <a:endParaRPr lang="ru-RU" dirty="0"/>
          </a:p>
        </p:txBody>
      </p:sp>
      <p:pic>
        <p:nvPicPr>
          <p:cNvPr id="5" name="Объект 4" descr="http://vizhevske.ru/uploads/images/00/55/32/2013/08/06/5cb090bf8f.jpg">
            <a:hlinkClick r:id="rId2" tgtFrame="&quot;_blank&quot;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88840"/>
            <a:ext cx="2880320" cy="273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www.openexpo.ru/users/31/3188/pics/it_3188_56882.gif">
            <a:hlinkClick r:id="rId4" tgtFrame="&quot;_blank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988840"/>
            <a:ext cx="2955815" cy="2880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4491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Проблемы: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Формальность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выполнения профилактической, воспитательной, обучающей работы по соблюдению Правил дорожного движения или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игнорирование ее проведения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отведенные часы, замена другими видами занятий.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Ошибки в преподавании ПДД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Путают значение знаков «Пешеходный переход»</a:t>
            </a:r>
          </a:p>
          <a:p>
            <a:pPr marL="82296" indent="0">
              <a:buNone/>
            </a:pPr>
            <a:endParaRPr lang="ru-RU" dirty="0"/>
          </a:p>
        </p:txBody>
      </p:sp>
      <p:pic>
        <p:nvPicPr>
          <p:cNvPr id="4" name="Рисунок 3" descr="http://cache.zr.ru/forum/index.php?src=http://auto-chayka.ru/Pdd/Znaki/Znak-1.22.jpg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377952"/>
            <a:ext cx="2244427" cy="1995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pics.nashgorod.ru/imgfiles/newnews_imgs/2011/06/21/aa20a9f0329458d4f35d2af6407089d4.jpg">
            <a:hlinkClick r:id="rId4" tgtFrame="&quot;_blank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429000"/>
            <a:ext cx="2412107" cy="1995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63767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Ошибки в преподавании ПДД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Начинают обучение со знаков, неактуальных для детей</a:t>
            </a:r>
          </a:p>
          <a:p>
            <a:endParaRPr lang="ru-RU" b="1" i="1" dirty="0"/>
          </a:p>
          <a:p>
            <a:endParaRPr lang="ru-RU" b="1" i="1" dirty="0"/>
          </a:p>
        </p:txBody>
      </p:sp>
      <p:pic>
        <p:nvPicPr>
          <p:cNvPr id="4" name="Рисунок 3" descr="http://pddua.com/r/r/AD4ED73F-2DF3-11E0-A64B-00E081B0C1AE/3.24_b.gif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708920"/>
            <a:ext cx="2002417" cy="184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www.ustltd.com/img/images/3_34.gif">
            <a:hlinkClick r:id="rId4" tgtFrame="&quot;_blank&quot;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708918"/>
            <a:ext cx="2281436" cy="2160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://electro-rating.ru/images/books/big_8852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105" y="4565348"/>
            <a:ext cx="1786393" cy="178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7369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Ошибки в преподавании ПДД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Неправильно объясняют значение дорожного знака «Дети»</a:t>
            </a:r>
          </a:p>
          <a:p>
            <a:endParaRPr lang="ru-RU" b="1" i="1" dirty="0"/>
          </a:p>
        </p:txBody>
      </p:sp>
      <p:pic>
        <p:nvPicPr>
          <p:cNvPr id="4" name="Рисунок 3" descr="http://thebrief.ru/images/gallery/1613.jpg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996952"/>
            <a:ext cx="3960440" cy="26642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4895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Методическая помощь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dirty="0" smtClean="0">
                <a:solidFill>
                  <a:srgbClr val="FF0000"/>
                </a:solidFill>
              </a:rPr>
              <a:t>Официальный </a:t>
            </a:r>
            <a:r>
              <a:rPr lang="ru-RU" altLang="ru-RU" dirty="0">
                <a:solidFill>
                  <a:srgbClr val="FF0000"/>
                </a:solidFill>
              </a:rPr>
              <a:t>сайт Госавтоинспекции России </a:t>
            </a:r>
            <a:r>
              <a:rPr lang="ru-RU" altLang="ru-RU" dirty="0">
                <a:solidFill>
                  <a:srgbClr val="FF0000"/>
                </a:solidFill>
                <a:hlinkClick r:id="rId2"/>
              </a:rPr>
              <a:t>http://www.gibdd.ru/</a:t>
            </a:r>
            <a:r>
              <a:rPr lang="ru-RU" altLang="ru-RU" dirty="0">
                <a:solidFill>
                  <a:srgbClr val="FF0000"/>
                </a:solidFill>
              </a:rPr>
              <a:t> </a:t>
            </a:r>
            <a:endParaRPr lang="en-US" altLang="ru-RU" dirty="0" smtClean="0">
              <a:solidFill>
                <a:srgbClr val="FF0000"/>
              </a:solidFill>
            </a:endParaRPr>
          </a:p>
          <a:p>
            <a:pPr marL="82296" indent="0">
              <a:buNone/>
            </a:pPr>
            <a:endParaRPr lang="ru-RU" altLang="ru-RU" dirty="0" smtClean="0">
              <a:solidFill>
                <a:srgbClr val="FF0000"/>
              </a:solidFill>
            </a:endParaRPr>
          </a:p>
          <a:p>
            <a:pPr algn="just"/>
            <a:r>
              <a:rPr lang="ru-RU" b="1" dirty="0" smtClean="0">
                <a:solidFill>
                  <a:schemeClr val="accent6"/>
                </a:solidFill>
              </a:rPr>
              <a:t>Экспертный </a:t>
            </a:r>
            <a:r>
              <a:rPr lang="ru-RU" b="1" dirty="0">
                <a:solidFill>
                  <a:schemeClr val="accent6"/>
                </a:solidFill>
              </a:rPr>
              <a:t>центр "Движение без </a:t>
            </a:r>
            <a:r>
              <a:rPr lang="ru-RU" b="1" dirty="0" smtClean="0">
                <a:solidFill>
                  <a:schemeClr val="accent6"/>
                </a:solidFill>
              </a:rPr>
              <a:t>опасности"</a:t>
            </a:r>
            <a:r>
              <a:rPr lang="en-US" altLang="ru-RU" dirty="0" smtClean="0">
                <a:solidFill>
                  <a:schemeClr val="accent6"/>
                </a:solidFill>
              </a:rPr>
              <a:t>http</a:t>
            </a:r>
            <a:r>
              <a:rPr lang="en-US" altLang="ru-RU" dirty="0">
                <a:solidFill>
                  <a:schemeClr val="accent6"/>
                </a:solidFill>
              </a:rPr>
              <a:t>://bezdtp.ru</a:t>
            </a:r>
            <a:r>
              <a:rPr lang="en-US" altLang="ru-RU" dirty="0" smtClean="0">
                <a:solidFill>
                  <a:schemeClr val="accent6"/>
                </a:solidFill>
              </a:rPr>
              <a:t>/</a:t>
            </a:r>
          </a:p>
          <a:p>
            <a:endParaRPr lang="en-US" altLang="ru-RU" dirty="0" smtClean="0"/>
          </a:p>
          <a:p>
            <a:r>
              <a:rPr lang="ru-RU" altLang="ru-RU" dirty="0"/>
              <a:t>Газета и информационный портал «добрая Дорога Детства» </a:t>
            </a:r>
            <a:r>
              <a:rPr lang="ru-RU" altLang="ru-RU" dirty="0">
                <a:hlinkClick r:id="rId3"/>
              </a:rPr>
              <a:t>http://www.dddgazeta.ru/</a:t>
            </a:r>
            <a:r>
              <a:rPr lang="ru-RU" altLang="ru-RU" dirty="0"/>
              <a:t> </a:t>
            </a:r>
          </a:p>
          <a:p>
            <a:endParaRPr lang="ru-RU" alt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80089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https://</a:t>
            </a:r>
            <a:r>
              <a:rPr lang="ru-RU" dirty="0" err="1" smtClean="0"/>
              <a:t>минобрнауки.рф</a:t>
            </a:r>
            <a:r>
              <a:rPr lang="ru-RU" dirty="0" smtClean="0"/>
              <a:t>/проекты/</a:t>
            </a:r>
            <a:r>
              <a:rPr lang="ru-RU" dirty="0" err="1" smtClean="0"/>
              <a:t>безопасность-детей-на-дорогах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Безопасное поведение детей и подростков на дорогах</a:t>
            </a:r>
          </a:p>
          <a:p>
            <a:endParaRPr lang="ru-RU" b="1" i="1" dirty="0"/>
          </a:p>
        </p:txBody>
      </p:sp>
      <p:pic>
        <p:nvPicPr>
          <p:cNvPr id="40962" name="Picture 2" descr="https://xn--80abucjiibhv9a.xn--p1ai/media/projects/full/41d5781a36ab7ea2680a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714620"/>
            <a:ext cx="6667500" cy="3333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64895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Проект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 fontAlgn="base"/>
            <a:r>
              <a:rPr lang="ru-RU" sz="4400" b="1" dirty="0" smtClean="0"/>
              <a:t>Актуальность и практическая значимость проекта обусловлена высокими статистическими показателями числа дорожно-транспортных происшествий, в которых гибнут и получают серьезные ранения дети и подростки.</a:t>
            </a:r>
          </a:p>
          <a:p>
            <a:pPr algn="just" fontAlgn="base"/>
            <a:endParaRPr lang="ru-RU" sz="4400" b="1" dirty="0" smtClean="0"/>
          </a:p>
          <a:p>
            <a:pPr algn="just" fontAlgn="base"/>
            <a:r>
              <a:rPr lang="ru-RU" sz="4400" b="1" dirty="0" smtClean="0"/>
              <a:t>Уменьшить количество дорожно-транспортных происшествий и, как следствие, количество страдающих от этого детей, возможно только через формирование безопасного поведения детей и подростков на дорогах. Также эффективным является воздействие на прочих участников дорожного движения. Многие современные родители имеют автомобили и, следовательно, потенциально являются субъектами дорожно-транспортных происшествий.</a:t>
            </a:r>
          </a:p>
          <a:p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86489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 fontAlgn="base"/>
            <a:r>
              <a:rPr lang="ru-RU" sz="3200" b="1" dirty="0" smtClean="0"/>
              <a:t>Перечень нормативных, методических и иных материалов: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 fontAlgn="base"/>
            <a:r>
              <a:rPr lang="ru-RU" sz="1800" b="1" dirty="0" smtClean="0">
                <a:hlinkClick r:id="rId2" tooltip="Проект мобильного автогородка"/>
              </a:rPr>
              <a:t>Проект мобильного </a:t>
            </a:r>
            <a:r>
              <a:rPr lang="ru-RU" sz="1800" b="1" dirty="0" err="1" smtClean="0">
                <a:hlinkClick r:id="rId2" tooltip="Проект мобильного автогородка"/>
              </a:rPr>
              <a:t>автогородка</a:t>
            </a:r>
            <a:endParaRPr lang="ru-RU" sz="1800" b="1" dirty="0" smtClean="0"/>
          </a:p>
          <a:p>
            <a:pPr algn="just" fontAlgn="base"/>
            <a:r>
              <a:rPr lang="ru-RU" sz="1800" b="1" dirty="0" smtClean="0">
                <a:hlinkClick r:id="rId3" tooltip="Типовой паспорт дорожной безопасности в образовательных организациях"/>
              </a:rPr>
              <a:t>Типовой паспорт дорожной безопасности в образовательных организациях</a:t>
            </a:r>
            <a:endParaRPr lang="ru-RU" sz="1800" b="1" dirty="0" smtClean="0"/>
          </a:p>
          <a:p>
            <a:pPr algn="just" fontAlgn="base"/>
            <a:r>
              <a:rPr lang="ru-RU" sz="1800" b="1" dirty="0" smtClean="0">
                <a:hlinkClick r:id="rId4" tooltip="Примерные программы и учебно-методический комплект для обучения участников отрядов юных инспекторов движения"/>
              </a:rPr>
              <a:t>Примерные программы и учебно-методический комплект для обучения участников отрядов юных инспекторов движения</a:t>
            </a:r>
            <a:endParaRPr lang="ru-RU" sz="1800" b="1" dirty="0" smtClean="0"/>
          </a:p>
          <a:p>
            <a:pPr algn="just" fontAlgn="base"/>
            <a:r>
              <a:rPr lang="ru-RU" sz="1800" b="1" dirty="0" smtClean="0">
                <a:hlinkClick r:id="rId5" tooltip="Электронные образовательные ресурсы по основным вопросам безопасности дорожного движения ​"/>
              </a:rPr>
              <a:t>Электронные образовательные ресурсы по основным вопросам безопасности дорожного движения ​</a:t>
            </a:r>
            <a:endParaRPr lang="ru-RU" sz="1800" b="1" dirty="0" smtClean="0"/>
          </a:p>
          <a:p>
            <a:pPr algn="just" fontAlgn="base"/>
            <a:r>
              <a:rPr lang="ru-RU" sz="1800" b="1" dirty="0" smtClean="0">
                <a:hlinkClick r:id="rId6" tooltip="​Учебно-методический комплект для совершенствования подготовки водителей из числа лиц с ограниченными физическими возможностями"/>
              </a:rPr>
              <a:t>​Учебно-методический комплект для совершенствования подготовки водителей из числа лиц с ограниченными физическими возможностями</a:t>
            </a:r>
            <a:endParaRPr lang="ru-RU" sz="1800" b="1" dirty="0" smtClean="0"/>
          </a:p>
          <a:p>
            <a:pPr algn="just" fontAlgn="base"/>
            <a:r>
              <a:rPr lang="ru-RU" sz="1800" b="1" dirty="0" smtClean="0">
                <a:hlinkClick r:id="rId7" tooltip="«Учебно-методические комплекты для дошкольных образовательных организаций по обучению детей безопасному участию в дорожном движении»"/>
              </a:rPr>
              <a:t>«Учебно-методические комплекты для дошкольных образовательных организаций по обучению детей безопасному участию в дорожном движении»</a:t>
            </a:r>
            <a:endParaRPr lang="ru-RU" sz="1800" b="1" dirty="0" smtClean="0"/>
          </a:p>
          <a:p>
            <a:pPr algn="just"/>
            <a:endParaRPr lang="ru-RU" sz="1800" b="1" i="1" dirty="0"/>
          </a:p>
        </p:txBody>
      </p:sp>
    </p:spTree>
    <p:extLst>
      <p:ext uri="{BB962C8B-B14F-4D97-AF65-F5344CB8AC3E}">
        <p14:creationId xmlns:p14="http://schemas.microsoft.com/office/powerpoint/2010/main" val="864895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004050" y="1844824"/>
            <a:ext cx="396043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Портал «Город дорог»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– комплект учебно-методических материалов для школьников,                   их родителей и учителей.</a:t>
            </a:r>
          </a:p>
          <a:p>
            <a:pPr>
              <a:spcBef>
                <a:spcPts val="60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Программное обеспечение предназначено для различного компьютерного оборудования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призвано обеспечить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мультимедийной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поддержкой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все виды образовательной деятельности.</a:t>
            </a:r>
          </a:p>
          <a:p>
            <a:pPr>
              <a:spcBef>
                <a:spcPts val="600"/>
              </a:spcBef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hlinkClick r:id="rId2"/>
              </a:rPr>
              <a:t>http://www.fcp-pbdd.ru/</a:t>
            </a:r>
            <a:endParaRPr lang="ru-RU" b="1" dirty="0" smtClean="0"/>
          </a:p>
          <a:p>
            <a:endParaRPr lang="ru-RU" dirty="0" smtClean="0"/>
          </a:p>
          <a:p>
            <a:pPr>
              <a:spcBef>
                <a:spcPts val="600"/>
              </a:spcBef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</a:pP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 descr="C:\Documents and Settings\dshershavin.MISHINA\Рабочий стол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44826"/>
            <a:ext cx="5214974" cy="3500463"/>
          </a:xfrm>
          <a:prstGeom prst="rect">
            <a:avLst/>
          </a:prstGeom>
          <a:noFill/>
          <a:scene3d>
            <a:camera prst="perspectiveHeroicExtremeRightFacing"/>
            <a:lightRig rig="threePt" dir="t"/>
          </a:scene3d>
        </p:spPr>
      </p:pic>
      <p:sp>
        <p:nvSpPr>
          <p:cNvPr id="11" name="Прямоугольник 10"/>
          <p:cNvSpPr/>
          <p:nvPr/>
        </p:nvSpPr>
        <p:spPr>
          <a:xfrm>
            <a:off x="285720" y="1383021"/>
            <a:ext cx="8572560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07504" y="214289"/>
            <a:ext cx="756084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Федеральная </a:t>
            </a:r>
            <a:r>
              <a:rPr lang="ru-RU" sz="23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целевая программа </a:t>
            </a:r>
            <a:endParaRPr lang="ru-RU" sz="23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3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3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Повышение </a:t>
            </a:r>
            <a:r>
              <a:rPr lang="ru-RU" sz="23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безопасности</a:t>
            </a:r>
            <a:r>
              <a:rPr lang="en-US" sz="23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3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дорожного</a:t>
            </a:r>
            <a:r>
              <a:rPr lang="en-US" sz="23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3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движения         </a:t>
            </a:r>
            <a:r>
              <a:rPr lang="en-US" sz="23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3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23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3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2013–2020 годах</a:t>
            </a:r>
            <a:r>
              <a:rPr lang="ru-RU" sz="23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23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491156" y="2180362"/>
            <a:ext cx="3259588" cy="1285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Анимационные</a:t>
            </a:r>
          </a:p>
          <a:p>
            <a:pPr lvl="0" algn="ctr"/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видеофильмы </a:t>
            </a:r>
            <a:endParaRPr lang="en-US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 БДД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491156" y="4032600"/>
            <a:ext cx="3259588" cy="1285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Обучающая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мультимедийная</a:t>
            </a:r>
            <a:endParaRPr lang="en-US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игра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967248" y="5186285"/>
            <a:ext cx="5429288" cy="1123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Набор учебно-методических пособий,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рекомендаций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диагностических материалов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учителей и родителей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6244" y="4032597"/>
            <a:ext cx="3241228" cy="13058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Электронный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интерактивный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курс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БДД для школьников</a:t>
            </a:r>
          </a:p>
        </p:txBody>
      </p:sp>
      <p:pic>
        <p:nvPicPr>
          <p:cNvPr id="26" name="Picture 1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3970" y="1628801"/>
            <a:ext cx="830696" cy="666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Box 17"/>
          <p:cNvSpPr txBox="1"/>
          <p:nvPr/>
        </p:nvSpPr>
        <p:spPr>
          <a:xfrm>
            <a:off x="214282" y="339520"/>
            <a:ext cx="6955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Состав учебно-методического комплекта</a:t>
            </a:r>
            <a:endParaRPr lang="ru-RU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 descr="C:\Documents and Settings\dshershavin.MISHINA\Рабочий стол\1_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2" y="3327452"/>
            <a:ext cx="928968" cy="990899"/>
          </a:xfrm>
          <a:prstGeom prst="rect">
            <a:avLst/>
          </a:prstGeom>
          <a:noFill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34164" y="1636675"/>
            <a:ext cx="857256" cy="686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64334" y="3470329"/>
            <a:ext cx="1081083" cy="740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 descr="C:\Documents and Settings\dshershavin.MISHINA\Рабочий стол\1_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8110" y="5301208"/>
            <a:ext cx="785818" cy="956531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285720" y="1071547"/>
            <a:ext cx="8572560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55703" y="1196753"/>
            <a:ext cx="600075" cy="5500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Прямоугольник 20"/>
          <p:cNvSpPr/>
          <p:nvPr/>
        </p:nvSpPr>
        <p:spPr>
          <a:xfrm>
            <a:off x="2339752" y="2180363"/>
            <a:ext cx="3259588" cy="1265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Специализированное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программное обеспечение (ПО) для школы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-828600" y="3284984"/>
            <a:ext cx="4104456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Портал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«Город дорог»</a:t>
            </a:r>
            <a:endParaRPr lang="ru-RU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79512" y="1004537"/>
            <a:ext cx="871552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Aft>
                <a:spcPct val="0"/>
              </a:spcAft>
            </a:pPr>
            <a:endParaRPr lang="ru-RU" altLang="zh-CN" dirty="0" smtClean="0">
              <a:cs typeface="Arial" pitchFamily="34" charset="0"/>
            </a:endParaRPr>
          </a:p>
          <a:p>
            <a:pPr fontAlgn="base">
              <a:spcAft>
                <a:spcPct val="0"/>
              </a:spcAft>
            </a:pPr>
            <a:r>
              <a:rPr lang="ru-RU" altLang="zh-CN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Главная задача курса </a:t>
            </a:r>
            <a:r>
              <a:rPr lang="ru-RU" altLang="zh-CN" dirty="0" smtClean="0">
                <a:latin typeface="Arial" pitchFamily="34" charset="0"/>
                <a:cs typeface="Arial" pitchFamily="34" charset="0"/>
              </a:rPr>
              <a:t>– научить учащихся ориентироваться в сложившихся дорожных ситуациях, дать представление о культуре поведения на дорогах</a:t>
            </a:r>
            <a:r>
              <a:rPr lang="en-US" altLang="zh-CN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altLang="zh-CN" dirty="0" smtClean="0">
                <a:latin typeface="Arial" pitchFamily="34" charset="0"/>
                <a:cs typeface="Arial" pitchFamily="34" charset="0"/>
              </a:rPr>
            </a:br>
            <a:r>
              <a:rPr lang="ru-RU" altLang="zh-CN" dirty="0" smtClean="0">
                <a:latin typeface="Arial" pitchFamily="34" charset="0"/>
                <a:cs typeface="Arial" pitchFamily="34" charset="0"/>
              </a:rPr>
              <a:t>и улицах,</a:t>
            </a:r>
            <a:r>
              <a:rPr lang="en-US" altLang="zh-CN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zh-CN" dirty="0" smtClean="0">
                <a:latin typeface="Arial" pitchFamily="34" charset="0"/>
                <a:cs typeface="Arial" pitchFamily="34" charset="0"/>
              </a:rPr>
              <a:t>пояснить значение и важность</a:t>
            </a:r>
            <a:r>
              <a:rPr lang="en-US" altLang="zh-CN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zh-CN" dirty="0" smtClean="0">
                <a:latin typeface="Arial" pitchFamily="34" charset="0"/>
                <a:cs typeface="Arial" pitchFamily="34" charset="0"/>
              </a:rPr>
              <a:t>правил дорожного движения. </a:t>
            </a:r>
          </a:p>
        </p:txBody>
      </p:sp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9"/>
            <a:ext cx="714380" cy="486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5467149"/>
            <a:ext cx="6715172" cy="1232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187623" y="285729"/>
            <a:ext cx="66426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Электронный интерактивный курс</a:t>
            </a:r>
            <a:endParaRPr lang="ru-RU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1071547"/>
            <a:ext cx="8572560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79512" y="2047246"/>
            <a:ext cx="8715522" cy="3541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Aft>
                <a:spcPct val="0"/>
              </a:spcAft>
            </a:pPr>
            <a:endParaRPr lang="ru-RU" altLang="zh-CN" dirty="0" smtClean="0">
              <a:cs typeface="Arial" pitchFamily="34" charset="0"/>
            </a:endParaRPr>
          </a:p>
          <a:p>
            <a:pPr marL="176400" fontAlgn="base">
              <a:spcAft>
                <a:spcPts val="1200"/>
              </a:spcAft>
            </a:pPr>
            <a:r>
              <a:rPr lang="ru-RU" altLang="zh-CN" dirty="0" smtClean="0">
                <a:latin typeface="Arial" pitchFamily="34" charset="0"/>
                <a:cs typeface="Arial" pitchFamily="34" charset="0"/>
              </a:rPr>
              <a:t>Набор обучающих уроков, сгруппированных</a:t>
            </a:r>
            <a:r>
              <a:rPr lang="en-US" altLang="zh-CN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zh-CN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en-US" altLang="zh-CN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zh-CN" dirty="0" smtClean="0">
                <a:latin typeface="Arial" pitchFamily="34" charset="0"/>
                <a:cs typeface="Arial" pitchFamily="34" charset="0"/>
              </a:rPr>
              <a:t>три независимых модуля для учащихся разных возрастных групп: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1 – 4 класс,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5 – 8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класс, 9 – 11 класс</a:t>
            </a:r>
            <a:r>
              <a:rPr lang="ru-RU" altLang="zh-CN" dirty="0" smtClean="0">
                <a:latin typeface="Arial" pitchFamily="34" charset="0"/>
                <a:cs typeface="Arial" pitchFamily="34" charset="0"/>
              </a:rPr>
              <a:t>.  </a:t>
            </a:r>
          </a:p>
          <a:p>
            <a:pPr marL="162000" fontAlgn="base">
              <a:spcAft>
                <a:spcPts val="1200"/>
              </a:spcAft>
            </a:pPr>
            <a:r>
              <a:rPr lang="ru-RU" altLang="zh-CN" dirty="0" smtClean="0">
                <a:latin typeface="Arial" pitchFamily="34" charset="0"/>
                <a:cs typeface="Arial" pitchFamily="34" charset="0"/>
              </a:rPr>
              <a:t>Уроки представлены последовательностью теоретических, тренировочных                      и контрольных материалов. </a:t>
            </a:r>
          </a:p>
          <a:p>
            <a:pPr marL="162000" fontAlgn="base">
              <a:spcAft>
                <a:spcPts val="1200"/>
              </a:spcAft>
            </a:pPr>
            <a:r>
              <a:rPr lang="ru-RU" altLang="zh-CN" dirty="0" smtClean="0">
                <a:latin typeface="Arial" pitchFamily="34" charset="0"/>
                <a:cs typeface="Arial" pitchFamily="34" charset="0"/>
              </a:rPr>
              <a:t>Учебный материал сопровожден наглядными иллюстрациями.</a:t>
            </a:r>
          </a:p>
          <a:p>
            <a:pPr marL="162000" fontAlgn="base">
              <a:spcAft>
                <a:spcPts val="1200"/>
              </a:spcAft>
            </a:pPr>
            <a:r>
              <a:rPr lang="ru-RU" altLang="zh-CN" dirty="0" smtClean="0">
                <a:latin typeface="Arial" pitchFamily="34" charset="0"/>
                <a:cs typeface="Arial" pitchFamily="34" charset="0"/>
              </a:rPr>
              <a:t>Наличие персонажей-помощников: представитель отряда ЮИД (для учащихся начальной и средней школы) и инспектор дорожной патрульной службы  (для старшеклассников)</a:t>
            </a:r>
            <a:r>
              <a:rPr lang="en-US" altLang="zh-CN" dirty="0" smtClean="0">
                <a:latin typeface="Arial" pitchFamily="34" charset="0"/>
                <a:cs typeface="Arial" pitchFamily="34" charset="0"/>
              </a:rPr>
              <a:t>.</a:t>
            </a:r>
            <a:endParaRPr lang="ru-RU" altLang="zh-CN" dirty="0" smtClean="0">
              <a:latin typeface="Arial" pitchFamily="34" charset="0"/>
              <a:cs typeface="Arial" pitchFamily="34" charset="0"/>
            </a:endParaRPr>
          </a:p>
          <a:p>
            <a:pPr marR="0" lvl="0" fontAlgn="base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9512" y="328498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251520" y="3140969"/>
            <a:ext cx="71438" cy="7143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51520" y="3861049"/>
            <a:ext cx="71438" cy="7143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51520" y="4293097"/>
            <a:ext cx="71438" cy="7143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51520" y="2492897"/>
            <a:ext cx="71438" cy="7143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714356"/>
            <a:ext cx="7647836" cy="571504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Отсутствие единой системы воспитания и обучения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безопасному поведению на дорогах с учетом возрастной периодизации развития.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Недостаток качественного методического материала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учетом  индивидуальных особенностей поведения детей и подростков.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Стандартный подход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детям любого возраста.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Учебно-методическая помощь</a:t>
            </a:r>
            <a:endParaRPr lang="ru-RU" dirty="0"/>
          </a:p>
        </p:txBody>
      </p:sp>
      <p:pic>
        <p:nvPicPr>
          <p:cNvPr id="4" name="Picture 9" descr="N--BBURd-i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772816"/>
            <a:ext cx="1842712" cy="485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51720" y="2348880"/>
            <a:ext cx="612068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dirty="0">
                <a:latin typeface="Times New Roman" pitchFamily="18" charset="0"/>
              </a:rPr>
              <a:t>Производственное объединение "Зарница" — признанный лидер на российском рынке в сфере разработки и </a:t>
            </a:r>
          </a:p>
          <a:p>
            <a:pPr algn="just"/>
            <a:r>
              <a:rPr lang="ru-RU" altLang="ru-RU" dirty="0">
                <a:latin typeface="Times New Roman" pitchFamily="18" charset="0"/>
              </a:rPr>
              <a:t>производства инновационного учебного оборудования и </a:t>
            </a:r>
            <a:r>
              <a:rPr lang="ru-RU" altLang="ru-RU" dirty="0">
                <a:latin typeface="Times New Roman" pitchFamily="18" charset="0"/>
                <a:hlinkClick r:id="rId3" tooltip="каталог учебных пособий для школ"/>
              </a:rPr>
              <a:t>учебных пособий</a:t>
            </a:r>
            <a:r>
              <a:rPr lang="ru-RU" altLang="ru-RU" dirty="0">
                <a:latin typeface="Times New Roman" pitchFamily="18" charset="0"/>
              </a:rPr>
              <a:t>. Современное высокотехнологичное оборудование, новейшие технологии и высококвалифицированные специалисты позволяют нашей компании изготавливать продукцию, которая отвечает всем требованиям техники </a:t>
            </a:r>
          </a:p>
          <a:p>
            <a:pPr algn="just"/>
            <a:r>
              <a:rPr lang="ru-RU" altLang="ru-RU" dirty="0">
                <a:latin typeface="Times New Roman" pitchFamily="18" charset="0"/>
              </a:rPr>
              <a:t>безопасности и эргономики, предоставляя максимум удобства для организации занятий и проведения технических работ. </a:t>
            </a:r>
          </a:p>
        </p:txBody>
      </p:sp>
    </p:spTree>
    <p:extLst>
      <p:ext uri="{BB962C8B-B14F-4D97-AF65-F5344CB8AC3E}">
        <p14:creationId xmlns:p14="http://schemas.microsoft.com/office/powerpoint/2010/main" val="21762925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600" dirty="0" smtClean="0"/>
              <a:t>Информационное сопровождение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altLang="ru-RU" b="1" dirty="0">
                <a:solidFill>
                  <a:schemeClr val="accent3"/>
                </a:solidFill>
              </a:rPr>
              <a:t>Официальный сайт ГУ МВД России по </a:t>
            </a:r>
            <a:r>
              <a:rPr lang="ru-RU" altLang="ru-RU" b="1" dirty="0" smtClean="0">
                <a:solidFill>
                  <a:schemeClr val="accent3"/>
                </a:solidFill>
              </a:rPr>
              <a:t>Воронежской области</a:t>
            </a:r>
          </a:p>
          <a:p>
            <a:pPr marL="82296" indent="0" algn="just">
              <a:buNone/>
            </a:pPr>
            <a:r>
              <a:rPr lang="ru-RU" altLang="ru-RU" b="1" dirty="0" smtClean="0"/>
              <a:t> </a:t>
            </a:r>
            <a:r>
              <a:rPr lang="ru-RU" altLang="ru-RU" b="1" dirty="0" smtClean="0">
                <a:hlinkClick r:id="rId2"/>
              </a:rPr>
              <a:t>http</a:t>
            </a:r>
            <a:r>
              <a:rPr lang="ru-RU" altLang="ru-RU" b="1" dirty="0">
                <a:hlinkClick r:id="rId2"/>
              </a:rPr>
              <a:t>://36.mvd.ru/</a:t>
            </a:r>
            <a:r>
              <a:rPr lang="ru-RU" altLang="ru-RU" b="1" dirty="0"/>
              <a:t> </a:t>
            </a:r>
            <a:endParaRPr lang="ru-RU" altLang="ru-RU" b="1" dirty="0" smtClean="0"/>
          </a:p>
          <a:p>
            <a:pPr algn="just"/>
            <a:endParaRPr lang="ru-RU" altLang="ru-RU" b="1" dirty="0"/>
          </a:p>
          <a:p>
            <a:pPr algn="just"/>
            <a:r>
              <a:rPr lang="ru-RU" altLang="ru-RU" b="1" dirty="0">
                <a:solidFill>
                  <a:schemeClr val="accent6"/>
                </a:solidFill>
              </a:rPr>
              <a:t>Официальный сайт УГИБДД ГУ МВД России по Воронежской области</a:t>
            </a:r>
          </a:p>
          <a:p>
            <a:pPr algn="just">
              <a:buFont typeface="Wingdings" pitchFamily="2" charset="2"/>
              <a:buNone/>
            </a:pPr>
            <a:r>
              <a:rPr lang="ru-RU" altLang="ru-RU" b="1" dirty="0">
                <a:hlinkClick r:id="rId3"/>
              </a:rPr>
              <a:t>http://www.gibdd.ru/r/36</a:t>
            </a:r>
            <a:r>
              <a:rPr lang="ru-RU" altLang="ru-RU" b="1" dirty="0"/>
              <a:t> </a:t>
            </a:r>
            <a:endParaRPr lang="en-US" altLang="ru-RU" b="1" dirty="0" smtClean="0"/>
          </a:p>
          <a:p>
            <a:pPr algn="just">
              <a:buFont typeface="Wingdings" pitchFamily="2" charset="2"/>
              <a:buNone/>
            </a:pPr>
            <a:endParaRPr lang="ru-RU" altLang="ru-RU" b="1" dirty="0" smtClean="0"/>
          </a:p>
          <a:p>
            <a:pPr algn="just">
              <a:buFont typeface="Wingdings" pitchFamily="2" charset="2"/>
              <a:buNone/>
            </a:pPr>
            <a:r>
              <a:rPr lang="ru-RU" altLang="ru-RU" b="1" dirty="0" err="1" smtClean="0"/>
              <a:t>Аккаунт</a:t>
            </a:r>
            <a:r>
              <a:rPr lang="ru-RU" altLang="ru-RU" b="1" dirty="0" smtClean="0"/>
              <a:t> в </a:t>
            </a:r>
            <a:r>
              <a:rPr lang="ru-RU" altLang="ru-RU" b="1" dirty="0" err="1" smtClean="0"/>
              <a:t>Инстанграм</a:t>
            </a:r>
            <a:r>
              <a:rPr lang="ru-RU" altLang="ru-RU" b="1" dirty="0" smtClean="0"/>
              <a:t> </a:t>
            </a:r>
            <a:r>
              <a:rPr lang="en-US" altLang="ru-RU" b="1" u="sng" dirty="0" smtClean="0">
                <a:solidFill>
                  <a:srgbClr val="92D050"/>
                </a:solidFill>
              </a:rPr>
              <a:t>gai_36</a:t>
            </a:r>
            <a:endParaRPr lang="ru-RU" altLang="ru-RU" b="1" u="sng" dirty="0">
              <a:solidFill>
                <a:srgbClr val="92D050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468165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500042"/>
            <a:ext cx="5500726" cy="557216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Проблема экспертизы и апробирования новых печатных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электронных учебных и методических пособий по обучению детей и подростков безопасному участию в дорожном движении. 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Проблема подготовки, переподготовки и повышения квалификации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специалистов (педагогов), осуществляющих обучение несовершеннолетних правилам безопасного поведения на дорогах.</a:t>
            </a:r>
          </a:p>
        </p:txBody>
      </p:sp>
      <p:pic>
        <p:nvPicPr>
          <p:cNvPr id="1027" name="Picture 3" descr="C:\Users\User\Desktop\Омск\aa5a07e07688000fa0c5ce5bdf50172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571480"/>
            <a:ext cx="1804987" cy="2438400"/>
          </a:xfrm>
          <a:prstGeom prst="rect">
            <a:avLst/>
          </a:prstGeom>
          <a:noFill/>
        </p:spPr>
      </p:pic>
      <p:pic>
        <p:nvPicPr>
          <p:cNvPr id="1028" name="Picture 4" descr="C:\Users\User\Desktop\Омск\0a8_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3571876"/>
            <a:ext cx="2000264" cy="1714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74638"/>
            <a:ext cx="7719274" cy="108266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Педагогические принципы формирования культуры безопасного поведения: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500174"/>
            <a:ext cx="7862150" cy="514353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создание целостной педагогической системы по обучению детей Правилам дорожного движения: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принцип последовательности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 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принцип наглядности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принцип деятельности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принцип интеграции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 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принцип дифференцированного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подхода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 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принцип индивидуализации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принцип событийности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принцип успешности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принцип взаимодействия и сотрудничества всех заинтересованных   организаций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соблюдение педагогических условий: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изучение ПДД должно быть интегрировано в содержание школьных предметов;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должна иметь место опора на субъективный (личный) опыт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школьников;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необходима активная педагогическая поддержка учащихся.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Организационно-методические рекомендации педагогам: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714488"/>
            <a:ext cx="7719274" cy="4533912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Начинать работу с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анализа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динамики аварийности и факторного анализа причин и условий ДТП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участием детей и подростков,  учитывая: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место происшествия</a:t>
            </a:r>
            <a:endParaRPr lang="ru-RU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характер ДТП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Формулировать Правила дорожного движения в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утвердительной форме  − как руководство к действию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Исключить из употребления фразу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«В вашем возрасте я делал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так же».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Многократно повторять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различных формах пройденный материал.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Использовать примеры из практики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наглядные пособия.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620688"/>
            <a:ext cx="7498080" cy="553404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Исключать  демонстрацию снимков ДТП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пострадавшими людьми. 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Гибко реагировать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высказывания учащихся. 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8.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Анализировать причины ошибок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организовывать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индивидуальную работу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 устранению выявленных пробелов в знаниях учащихся.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39784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Рекомендации по использованию учебно-методической литературы: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928802"/>
            <a:ext cx="7719274" cy="4500594"/>
          </a:xfrm>
        </p:spPr>
        <p:txBody>
          <a:bodyPr>
            <a:normAutofit fontScale="92500" lnSpcReduction="10000"/>
          </a:bodyPr>
          <a:lstStyle/>
          <a:p>
            <a:pPr marL="596646" indent="-51435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Подготовку к занятию следует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начинать со сверки материала с текстом действующих Правил дорожного движения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96646" indent="-514350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Перед использованием учебного и методического материала в образовательном процессе надо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получить отзыв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опытного педагога или сотрудника ГИБДД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 его качестве.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866</TotalTime>
  <Words>1140</Words>
  <Application>Microsoft Office PowerPoint</Application>
  <PresentationFormat>Экран (4:3)</PresentationFormat>
  <Paragraphs>146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Солнцестояние</vt:lpstr>
      <vt:lpstr>     Основы деятельности по формированию культуры безопасного поведения  на дороге: психолого-педагогический аспект </vt:lpstr>
      <vt:lpstr>Проблемы: </vt:lpstr>
      <vt:lpstr>Презентация PowerPoint</vt:lpstr>
      <vt:lpstr>Презентация PowerPoint</vt:lpstr>
      <vt:lpstr>Педагогические принципы формирования культуры безопасного поведения:</vt:lpstr>
      <vt:lpstr>Организационно-методические рекомендации педагогам:</vt:lpstr>
      <vt:lpstr>Презентация PowerPoint</vt:lpstr>
      <vt:lpstr>Презентация PowerPoint</vt:lpstr>
      <vt:lpstr>Рекомендации по использованию учебно-методической литературы:</vt:lpstr>
      <vt:lpstr>Презентация PowerPoint</vt:lpstr>
      <vt:lpstr>Презентация PowerPoint</vt:lpstr>
      <vt:lpstr>Недостатки в организации обучения младших школьников безопасному поведению на дорогах</vt:lpstr>
      <vt:lpstr>Недостатки в организации обучения подростков безопасному поведению на дорогах</vt:lpstr>
      <vt:lpstr>Ошибки в преподавании ПДД</vt:lpstr>
      <vt:lpstr>Ошибки в преподавании ПДД</vt:lpstr>
      <vt:lpstr>Ошибки в преподавании ПДД</vt:lpstr>
      <vt:lpstr>Ошибки в преподавании ПДД</vt:lpstr>
      <vt:lpstr>Ошибки в преподавании ПДД</vt:lpstr>
      <vt:lpstr>Ошибки в преподавании ПДД</vt:lpstr>
      <vt:lpstr>Ошибки в преподавании ПДД</vt:lpstr>
      <vt:lpstr>Ошибки в преподавании ПДД</vt:lpstr>
      <vt:lpstr>Ошибки в преподавании ПДД</vt:lpstr>
      <vt:lpstr>Методическая помощь</vt:lpstr>
      <vt:lpstr>https://минобрнауки.рф/проекты/безопасность-детей-на-дорогах</vt:lpstr>
      <vt:lpstr>Проект</vt:lpstr>
      <vt:lpstr>Перечень нормативных, методических и иных материалов:</vt:lpstr>
      <vt:lpstr>Презентация PowerPoint</vt:lpstr>
      <vt:lpstr>Презентация PowerPoint</vt:lpstr>
      <vt:lpstr>Презентация PowerPoint</vt:lpstr>
      <vt:lpstr>Учебно-методическая помощь</vt:lpstr>
      <vt:lpstr>Информационное сопровождение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деятельности по формированию культуры безопасного поведения  на дороге: психолого-педагогический аспект</dc:title>
  <dc:creator>User</dc:creator>
  <cp:lastModifiedBy>Admin</cp:lastModifiedBy>
  <cp:revision>77</cp:revision>
  <dcterms:created xsi:type="dcterms:W3CDTF">2014-10-27T13:53:36Z</dcterms:created>
  <dcterms:modified xsi:type="dcterms:W3CDTF">2019-09-23T12:39:14Z</dcterms:modified>
</cp:coreProperties>
</file>