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4" r:id="rId5"/>
    <p:sldId id="257" r:id="rId6"/>
    <p:sldId id="267" r:id="rId7"/>
    <p:sldId id="265" r:id="rId8"/>
    <p:sldId id="268" r:id="rId9"/>
    <p:sldId id="261" r:id="rId10"/>
    <p:sldId id="270" r:id="rId11"/>
    <p:sldId id="269" r:id="rId12"/>
    <p:sldId id="266" r:id="rId13"/>
    <p:sldId id="26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93" r:id="rId25"/>
    <p:sldId id="290" r:id="rId26"/>
    <p:sldId id="291" r:id="rId27"/>
    <p:sldId id="295" r:id="rId28"/>
    <p:sldId id="296" r:id="rId29"/>
    <p:sldId id="297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3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F10BFA-2F24-474E-945F-F9E88DF3436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67629A-BA42-478C-8298-3984FA099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izhevske.ru/blog/vizhevske-avto-mir/1257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ww.openexpo.ru/offers/5688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rum.zr.ru/forum/topic/388840-gibdd-prizyvaet-zakryt-opasnye-peshekhodnye-p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ashgorod.ru/news/news43247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adaptation.my1.ru/blog/2014-02-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hyperlink" Target="http://grand-status.com.ua/index.php?do=static&amp;page=zapreschayuschie-dorozhnye-znak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vdrus.ru/news/161410-segodnya-odnomu-iz-samyih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dgazeta.ru/" TargetMode="External"/><Relationship Id="rId2" Type="http://schemas.openxmlformats.org/officeDocument/2006/relationships/hyperlink" Target="http://www.gibdd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086;&#1073;&#1088;&#1085;&#1072;&#1091;&#1082;&#1080;.&#1088;&#1092;/%D0%B4%D0%BE%D0%BA%D1%83%D0%BC%D0%B5%D0%BD%D1%82%D1%8B/6135" TargetMode="External"/><Relationship Id="rId7" Type="http://schemas.openxmlformats.org/officeDocument/2006/relationships/hyperlink" Target="https://&#1084;&#1080;&#1085;&#1086;&#1073;&#1088;&#1085;&#1072;&#1091;&#1082;&#1080;.&#1088;&#1092;/%D0%B4%D0%BE%D0%BA%D1%83%D0%BC%D0%B5%D0%BD%D1%82%D1%8B/4969" TargetMode="External"/><Relationship Id="rId2" Type="http://schemas.openxmlformats.org/officeDocument/2006/relationships/hyperlink" Target="https://&#1084;&#1080;&#1085;&#1086;&#1073;&#1088;&#1085;&#1072;&#1091;&#1082;&#1080;.&#1088;&#1092;/%D0%B4%D0%BE%D0%BA%D1%83%D0%BC%D0%B5%D0%BD%D1%82%D1%8B/58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4;&#1080;&#1085;&#1086;&#1073;&#1088;&#1085;&#1072;&#1091;&#1082;&#1080;.&#1088;&#1092;/%D0%B4%D0%BE%D0%BA%D1%83%D0%BC%D0%B5%D0%BD%D1%82%D1%8B/4968" TargetMode="External"/><Relationship Id="rId5" Type="http://schemas.openxmlformats.org/officeDocument/2006/relationships/hyperlink" Target="https://&#1084;&#1080;&#1085;&#1086;&#1073;&#1088;&#1085;&#1072;&#1091;&#1082;&#1080;.&#1088;&#1092;/%D0%B4%D0%BE%D0%BA%D1%83%D0%BC%D0%B5%D0%BD%D1%82%D1%8B/4962" TargetMode="External"/><Relationship Id="rId4" Type="http://schemas.openxmlformats.org/officeDocument/2006/relationships/hyperlink" Target="https://&#1084;&#1080;&#1085;&#1086;&#1073;&#1088;&#1085;&#1072;&#1091;&#1082;&#1080;.&#1088;&#1092;/%D0%B4%D0%BE%D0%BA%D1%83%D0%BC%D0%B5%D0%BD%D1%82%D1%8B/496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cp-pbdd.ru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zarnitza.ru/katalog-tovarov/shkola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bdd.ru/r/36" TargetMode="External"/><Relationship Id="rId2" Type="http://schemas.openxmlformats.org/officeDocument/2006/relationships/hyperlink" Target="http://36.mv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500042"/>
            <a:ext cx="7172348" cy="29289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деятельности по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формированию культуры безопасного поведения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дороге: психолого-педагогический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аспект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интерполитех 2014\shkol.foto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3286148" cy="288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Критически относиться и обращать внимание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обложки, иллюстрации учебных  пособий;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методического материала;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сопутствующие атрибуты, используемые в играх, конкурсах;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дидактические цели и задачи при выборе настольных игр;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плакаты по Правилам дорожного движения.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421484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Адаптировать 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 по ПДД к возрасту детей,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перегружать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занятие техническими понятиями (для дошкольника два-три понятия, младшего школьника – четыре-пять, подростков – шесть-семь).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Недостатки в организации обучения младших школьников безопасному поведению на дорогах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357298"/>
            <a:ext cx="5576134" cy="5072098"/>
          </a:xfrm>
        </p:spPr>
        <p:txBody>
          <a:bodyPr>
            <a:normAutofit fontScale="70000" lnSpcReduction="20000"/>
          </a:bodyPr>
          <a:lstStyle/>
          <a:p>
            <a:pPr lvl="0" algn="just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Предъявление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обучения младших школьников ПДД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завышенных требований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виде соблюдения осознанных и четких безопасных действий на дороге. </a:t>
            </a:r>
          </a:p>
          <a:p>
            <a:pPr lvl="0" algn="just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педагогов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увеличить объем знаний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ПДД вместо  обращения внимания на точность образов и понятий, которыми пользуются школьники.</a:t>
            </a:r>
          </a:p>
          <a:p>
            <a:pPr lvl="0" algn="just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обучения, выбор методов и содержания для усвоения ПДД часто строится без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учета психологических и индивидуальных особенностей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Омск\bf4884ece267dabe20d87abdb37ea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78" y="2000240"/>
            <a:ext cx="314667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Недостатки в организации обучения подростков безопасному поведению на дорогах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43050"/>
            <a:ext cx="5719010" cy="48577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строится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учета психологических особенностей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(например, не учитываются ложные представления о «мужестве», поверхностное, нигилистическое отношение к соблюдению ПДД, стремление к острым ощущениям, экспериментированию и др.).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опираются на активную жизненную и личностную позицию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подростка, не осуществляют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профилактику  возникновения поведенческих рисков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демонстрацию негативных последствий рискованного поведения.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esktop\Омск\14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12541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Обходи трамвай спереди, автобус – сзади!</a:t>
            </a:r>
          </a:p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Жди, пока автобус или другое транспортное средство отъедет на безопасное расстояние или переходи в другом месте, где дорога хорошо просматривается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4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При переходе дорогу, посмотри налево, а, дойдя до середины – посмотри  направо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Прежде чем перейти дорогу – остановись, посмотри в обе стороны и, убедившись в безопасности, переходи дорогу, постоянно контролируя ситуацию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665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Красный- стой, желтый – приготовиться, зеленый – иди!</a:t>
            </a:r>
          </a:p>
          <a:p>
            <a:pPr algn="just"/>
            <a:endParaRPr lang="ru-RU" b="1" i="1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Красный и желтый запрещают движение, зеленый – разрешает, но не всегда является безопасным!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3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Если не успел перейти дорогу, остановись на «островке безопасности»</a:t>
            </a:r>
          </a:p>
          <a:p>
            <a:pPr algn="just"/>
            <a:endParaRPr lang="ru-RU" b="1" i="1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Островки безопасности в настоящее время отсутствуют, нужно рассчитать переход так, чтобы пересечь проезжую часть за один прием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5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Не играй на дороге, у дороги, а играй во дворе дома!</a:t>
            </a:r>
          </a:p>
          <a:p>
            <a:endParaRPr lang="ru-RU" b="1" i="1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Выйдя из подъезда, будь внимателен и осторожен. Играй подальше от дороги, там, где нет машин.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pic>
        <p:nvPicPr>
          <p:cNvPr id="5" name="Объект 4" descr="http://vizhevske.ru/uploads/images/00/55/32/2013/08/06/5cb090bf8f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88032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openexpo.ru/users/31/3188/pics/it_3188_56882.gif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955815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49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выполнения профилактической, воспитательной, обучающей работы по соблюдению Правил дорожного движения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игнорирование ее проведения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отведенные часы, замена другими видами занятий.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Путают значение знаков «Пешеходный переход»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http://cache.zr.ru/forum/index.php?src=http://auto-chayka.ru/Pdd/Znaki/Znak-1.22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77952"/>
            <a:ext cx="2244427" cy="199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ics.nashgorod.ru/imgfiles/newnews_imgs/2011/06/21/aa20a9f0329458d4f35d2af6407089d4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2412107" cy="199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37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Начинают обучение со знаков, неактуальных для детей</a:t>
            </a:r>
          </a:p>
          <a:p>
            <a:endParaRPr lang="ru-RU" b="1" i="1" dirty="0"/>
          </a:p>
          <a:p>
            <a:endParaRPr lang="ru-RU" b="1" i="1" dirty="0"/>
          </a:p>
        </p:txBody>
      </p:sp>
      <p:pic>
        <p:nvPicPr>
          <p:cNvPr id="4" name="Рисунок 3" descr="http://pddua.com/r/r/AD4ED73F-2DF3-11E0-A64B-00E081B0C1AE/3.24_b.gif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2002417" cy="18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ustltd.com/img/images/3_34.gif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18"/>
            <a:ext cx="2281436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electro-rating.ru/images/books/big_885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05" y="4565348"/>
            <a:ext cx="1786393" cy="17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3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в преподавании ПДД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Неправильно объясняют значение дорожного знака «Дети»</a:t>
            </a:r>
          </a:p>
          <a:p>
            <a:endParaRPr lang="ru-RU" b="1" i="1" dirty="0"/>
          </a:p>
        </p:txBody>
      </p:sp>
      <p:pic>
        <p:nvPicPr>
          <p:cNvPr id="4" name="Рисунок 3" descr="http://thebrief.ru/images/gallery/1613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96044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8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Методическая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Официальный </a:t>
            </a:r>
            <a:r>
              <a:rPr lang="ru-RU" altLang="ru-RU" dirty="0">
                <a:solidFill>
                  <a:srgbClr val="FF0000"/>
                </a:solidFill>
              </a:rPr>
              <a:t>сайт Госавтоинспекции России </a:t>
            </a:r>
            <a:r>
              <a:rPr lang="ru-RU" altLang="ru-RU" dirty="0">
                <a:solidFill>
                  <a:srgbClr val="FF0000"/>
                </a:solidFill>
                <a:hlinkClick r:id="rId2"/>
              </a:rPr>
              <a:t>http://www.gibdd.ru/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endParaRPr lang="en-US" altLang="ru-RU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6"/>
                </a:solidFill>
              </a:rPr>
              <a:t>Экспертный </a:t>
            </a:r>
            <a:r>
              <a:rPr lang="ru-RU" b="1" dirty="0">
                <a:solidFill>
                  <a:schemeClr val="accent6"/>
                </a:solidFill>
              </a:rPr>
              <a:t>центр "Движение без </a:t>
            </a:r>
            <a:r>
              <a:rPr lang="ru-RU" b="1" dirty="0" smtClean="0">
                <a:solidFill>
                  <a:schemeClr val="accent6"/>
                </a:solidFill>
              </a:rPr>
              <a:t>опасности"</a:t>
            </a:r>
            <a:r>
              <a:rPr lang="en-US" altLang="ru-RU" dirty="0" smtClean="0">
                <a:solidFill>
                  <a:schemeClr val="accent6"/>
                </a:solidFill>
              </a:rPr>
              <a:t>http</a:t>
            </a:r>
            <a:r>
              <a:rPr lang="en-US" altLang="ru-RU" dirty="0">
                <a:solidFill>
                  <a:schemeClr val="accent6"/>
                </a:solidFill>
              </a:rPr>
              <a:t>://bezdtp.ru</a:t>
            </a:r>
            <a:r>
              <a:rPr lang="en-US" altLang="ru-RU" dirty="0" smtClean="0">
                <a:solidFill>
                  <a:schemeClr val="accent6"/>
                </a:solidFill>
              </a:rPr>
              <a:t>/</a:t>
            </a:r>
          </a:p>
          <a:p>
            <a:endParaRPr lang="en-US" altLang="ru-RU" dirty="0" smtClean="0"/>
          </a:p>
          <a:p>
            <a:r>
              <a:rPr lang="ru-RU" altLang="ru-RU" dirty="0"/>
              <a:t>Газета и информационный портал «добрая Дорога Детства» </a:t>
            </a:r>
            <a:r>
              <a:rPr lang="ru-RU" altLang="ru-RU" dirty="0">
                <a:hlinkClick r:id="rId3"/>
              </a:rPr>
              <a:t>http://www.dddgazeta.ru/</a:t>
            </a:r>
            <a:r>
              <a:rPr lang="ru-RU" altLang="ru-RU" dirty="0"/>
              <a:t> 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0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</a:t>
            </a:r>
            <a:r>
              <a:rPr lang="ru-RU" dirty="0" err="1" smtClean="0"/>
              <a:t>минобрнауки.рф</a:t>
            </a:r>
            <a:r>
              <a:rPr lang="ru-RU" dirty="0" smtClean="0"/>
              <a:t>/проекты/</a:t>
            </a:r>
            <a:r>
              <a:rPr lang="ru-RU" dirty="0" err="1" smtClean="0"/>
              <a:t>безопасность-детей-на-дорогах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Безопасное поведение детей и подростков на дорогах</a:t>
            </a:r>
          </a:p>
          <a:p>
            <a:endParaRPr lang="ru-RU" b="1" i="1" dirty="0"/>
          </a:p>
        </p:txBody>
      </p:sp>
      <p:pic>
        <p:nvPicPr>
          <p:cNvPr id="40962" name="Picture 2" descr="https://xn--80abucjiibhv9a.xn--p1ai/media/projects/full/41d5781a36ab7ea2680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6675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89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 fontAlgn="base"/>
            <a:r>
              <a:rPr lang="ru-RU" sz="4400" b="1" dirty="0" smtClean="0"/>
              <a:t>Актуальность и практическая значимость проекта обусловлена высокими статистическими показателями числа дорожно-транспортных происшествий, в которых гибнут и получают серьезные ранения дети и подростки.</a:t>
            </a:r>
          </a:p>
          <a:p>
            <a:pPr algn="just" fontAlgn="base"/>
            <a:endParaRPr lang="ru-RU" sz="4400" b="1" dirty="0" smtClean="0"/>
          </a:p>
          <a:p>
            <a:pPr algn="just" fontAlgn="base"/>
            <a:r>
              <a:rPr lang="ru-RU" sz="4400" b="1" dirty="0" smtClean="0"/>
              <a:t>Уменьшить количество дорожно-транспортных происшествий и, как следствие, количество страдающих от этого детей, возможно только через формирование безопасного поведения детей и подростков на дорогах. Также эффективным является воздействие на прочих участников дорожного движения. Многие современные родители имеют автомобили и, следовательно, потенциально являются субъектами дорожно-транспортных происшествий.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6489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sz="3200" b="1" dirty="0" smtClean="0"/>
              <a:t>Перечень нормативных, методических и иных материалов: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fontAlgn="base"/>
            <a:r>
              <a:rPr lang="ru-RU" sz="1800" b="1" dirty="0" smtClean="0">
                <a:hlinkClick r:id="rId2" tooltip="Проект мобильного автогородка"/>
              </a:rPr>
              <a:t>Проект мобильного </a:t>
            </a:r>
            <a:r>
              <a:rPr lang="ru-RU" sz="1800" b="1" dirty="0" err="1" smtClean="0">
                <a:hlinkClick r:id="rId2" tooltip="Проект мобильного автогородка"/>
              </a:rPr>
              <a:t>автогородка</a:t>
            </a:r>
            <a:endParaRPr lang="ru-RU" sz="1800" b="1" dirty="0" smtClean="0"/>
          </a:p>
          <a:p>
            <a:pPr algn="just" fontAlgn="base"/>
            <a:r>
              <a:rPr lang="ru-RU" sz="1800" b="1" dirty="0" smtClean="0">
                <a:hlinkClick r:id="rId3" tooltip="Типовой паспорт дорожной безопасности в образовательных организациях"/>
              </a:rPr>
              <a:t>Типовой паспорт дорожной безопасности в образовательных организациях</a:t>
            </a:r>
            <a:endParaRPr lang="ru-RU" sz="1800" b="1" dirty="0" smtClean="0"/>
          </a:p>
          <a:p>
            <a:pPr algn="just" fontAlgn="base"/>
            <a:r>
              <a:rPr lang="ru-RU" sz="1800" b="1" dirty="0" smtClean="0">
                <a:hlinkClick r:id="rId4" tooltip="Примерные программы и учебно-методический комплект для обучения участников отрядов юных инспекторов движения"/>
              </a:rPr>
              <a:t>Примерные программы и учебно-методический комплект для обучения участников отрядов юных инспекторов движения</a:t>
            </a:r>
            <a:endParaRPr lang="ru-RU" sz="1800" b="1" dirty="0" smtClean="0"/>
          </a:p>
          <a:p>
            <a:pPr algn="just" fontAlgn="base"/>
            <a:r>
              <a:rPr lang="ru-RU" sz="1800" b="1" dirty="0" smtClean="0">
                <a:hlinkClick r:id="rId5" tooltip="Электронные образовательные ресурсы по основным вопросам безопасности дорожного движения ​"/>
              </a:rPr>
              <a:t>Электронные образовательные ресурсы по основным вопросам безопасности дорожного движения ​</a:t>
            </a:r>
            <a:endParaRPr lang="ru-RU" sz="1800" b="1" dirty="0" smtClean="0"/>
          </a:p>
          <a:p>
            <a:pPr algn="just" fontAlgn="base"/>
            <a:r>
              <a:rPr lang="ru-RU" sz="1800" b="1" dirty="0" smtClean="0">
                <a:hlinkClick r:id="rId6" tooltip="​Учебно-методический комплект для совершенствования подготовки водителей из числа лиц с ограниченными физическими возможностями"/>
              </a:rPr>
              <a:t>​Учебно-методический комплект для совершенствования подготовки водителей из числа лиц с ограниченными физическими возможностями</a:t>
            </a:r>
            <a:endParaRPr lang="ru-RU" sz="1800" b="1" dirty="0" smtClean="0"/>
          </a:p>
          <a:p>
            <a:pPr algn="just" fontAlgn="base"/>
            <a:r>
              <a:rPr lang="ru-RU" sz="1800" b="1" dirty="0" smtClean="0">
                <a:hlinkClick r:id="rId7" tooltip="«Учебно-методические комплекты для дошкольных образовательных организаций по обучению детей безопасному участию в дорожном движении»"/>
              </a:rPr>
              <a:t>«Учебно-методические комплекты для дошкольных образовательных организаций по обучению детей безопасному участию в дорожном движении»</a:t>
            </a:r>
            <a:endParaRPr lang="ru-RU" sz="1800" b="1" dirty="0" smtClean="0"/>
          </a:p>
          <a:p>
            <a:pPr algn="just"/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86489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4050" y="1844824"/>
            <a:ext cx="39604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Портал «Город дорог»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комплект учебно-методических материалов для школьников,                   их родителей и учителей.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Программное обеспечение предназначено для различного компьютерного оборудования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призвано обеспечить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мультимедийной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поддержкой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все виды образовательной деятельности.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hlinkClick r:id="rId2"/>
              </a:rPr>
              <a:t>http://www.fcp-pbdd.ru/</a:t>
            </a:r>
            <a:endParaRPr lang="ru-RU" b="1" dirty="0" smtClean="0"/>
          </a:p>
          <a:p>
            <a:endParaRPr lang="ru-RU" dirty="0" smtClean="0"/>
          </a:p>
          <a:p>
            <a:pPr>
              <a:spcBef>
                <a:spcPts val="6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Documents and Settings\dshershavin.MISHINA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6"/>
            <a:ext cx="5214974" cy="35004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285720" y="1383021"/>
            <a:ext cx="857256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504" y="214289"/>
            <a:ext cx="75608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Федеральная </a:t>
            </a:r>
            <a:r>
              <a:rPr lang="ru-RU" sz="2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целевая программа </a:t>
            </a:r>
            <a:endParaRPr lang="ru-RU" sz="2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безопасности</a:t>
            </a:r>
            <a:r>
              <a:rPr lang="en-US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дорожного</a:t>
            </a:r>
            <a:r>
              <a:rPr lang="en-US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движения         </a:t>
            </a:r>
            <a:r>
              <a:rPr lang="en-US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2013–2020 годах</a:t>
            </a: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91156" y="2180362"/>
            <a:ext cx="3259588" cy="1285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Анимационные</a:t>
            </a: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видеофильмы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БДД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1156" y="4032600"/>
            <a:ext cx="3259588" cy="1285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Обучающая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мультимедийная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7248" y="5186285"/>
            <a:ext cx="5429288" cy="1123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Набор учебно-методических пособий,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рекомендаций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диагностических материалов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учителей и родителей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6244" y="4032597"/>
            <a:ext cx="3241228" cy="1305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интерактивный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БДД для школьников</a:t>
            </a:r>
          </a:p>
        </p:txBody>
      </p:sp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970" y="1628801"/>
            <a:ext cx="830696" cy="66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339520"/>
            <a:ext cx="695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 учебно-методического комплекта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Documents and Settings\dshershavin.MISHINA\Рабочий стол\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2" y="3327452"/>
            <a:ext cx="928968" cy="990899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164" y="1636675"/>
            <a:ext cx="857256" cy="6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334" y="3470329"/>
            <a:ext cx="1081083" cy="7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C:\Documents and Settings\dshershavin.MISHINA\Рабочий стол\1_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8110" y="5301208"/>
            <a:ext cx="785818" cy="95653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5720" y="1071547"/>
            <a:ext cx="857256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5703" y="1196753"/>
            <a:ext cx="600075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339752" y="2180363"/>
            <a:ext cx="3259588" cy="1265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Специализированное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программное обеспечение (ПО) для школы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828600" y="3284984"/>
            <a:ext cx="41044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Портал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«Город дорог»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004537"/>
            <a:ext cx="87155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endParaRPr lang="ru-RU" altLang="zh-CN" dirty="0" smtClean="0"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ru-RU" altLang="zh-C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Главная задача курса </a:t>
            </a: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– научить учащихся ориентироваться в сложившихся дорожных ситуациях, дать представление о культуре поведения на дорогах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zh-CN" dirty="0" smtClean="0">
                <a:latin typeface="Arial" pitchFamily="34" charset="0"/>
                <a:cs typeface="Arial" pitchFamily="34" charset="0"/>
              </a:rPr>
            </a:b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и улицах,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пояснить значение и важность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правил дорожного движения. 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714380" cy="48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467149"/>
            <a:ext cx="6715172" cy="123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87623" y="285729"/>
            <a:ext cx="664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Электронный интерактивный курс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071547"/>
            <a:ext cx="857256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2047246"/>
            <a:ext cx="8715522" cy="354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endParaRPr lang="ru-RU" altLang="zh-CN" dirty="0" smtClean="0">
              <a:cs typeface="Arial" pitchFamily="34" charset="0"/>
            </a:endParaRPr>
          </a:p>
          <a:p>
            <a:pPr marL="176400" fontAlgn="base">
              <a:spcAft>
                <a:spcPts val="1200"/>
              </a:spcAft>
            </a:pP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Набор обучающих уроков, сгруппированных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три независимых модуля для учащихся разных возрастных групп: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 – 4 класс,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 – 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класс, 9 – 11 класс</a:t>
            </a: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162000" fontAlgn="base">
              <a:spcAft>
                <a:spcPts val="1200"/>
              </a:spcAft>
            </a:pP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Уроки представлены последовательностью теоретических, тренировочных                      и контрольных материалов. </a:t>
            </a:r>
          </a:p>
          <a:p>
            <a:pPr marL="162000" fontAlgn="base">
              <a:spcAft>
                <a:spcPts val="1200"/>
              </a:spcAft>
            </a:pP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Учебный материал сопровожден наглядными иллюстрациями.</a:t>
            </a:r>
          </a:p>
          <a:p>
            <a:pPr marL="162000" fontAlgn="base">
              <a:spcAft>
                <a:spcPts val="1200"/>
              </a:spcAft>
            </a:pPr>
            <a:r>
              <a:rPr lang="ru-RU" altLang="zh-CN" dirty="0" smtClean="0">
                <a:latin typeface="Arial" pitchFamily="34" charset="0"/>
                <a:cs typeface="Arial" pitchFamily="34" charset="0"/>
              </a:rPr>
              <a:t>Наличие персонажей-помощников: представитель отряда ЮИД (для учащихся начальной и средней школы) и инспектор дорожной патрульной службы  (для старшеклассников)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zh-CN" dirty="0" smtClean="0">
              <a:latin typeface="Arial" pitchFamily="34" charset="0"/>
              <a:cs typeface="Arial" pitchFamily="34" charset="0"/>
            </a:endParaRPr>
          </a:p>
          <a:p>
            <a:pPr marR="0" lv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849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1520" y="3140969"/>
            <a:ext cx="71438" cy="714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1520" y="3861049"/>
            <a:ext cx="71438" cy="714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1520" y="4293097"/>
            <a:ext cx="71438" cy="714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1520" y="2492897"/>
            <a:ext cx="71438" cy="714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647836" cy="571504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единой системы воспитания и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безопасному поведению на дорогах с учетом возрастной периодизации развития.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Недостаток качественного методического материала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 индивидуальных особенностей поведения детей и подростков.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Стандартный подход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детям любого возраста.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Учебно-методическая помощь</a:t>
            </a:r>
            <a:endParaRPr lang="ru-RU" dirty="0"/>
          </a:p>
        </p:txBody>
      </p:sp>
      <p:pic>
        <p:nvPicPr>
          <p:cNvPr id="4" name="Picture 9" descr="N--BBURd-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1842712" cy="4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2348880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</a:rPr>
              <a:t>Производственное объединение "Зарница" — признанный лидер на российском рынке в сфере разработки и </a:t>
            </a:r>
          </a:p>
          <a:p>
            <a:pPr algn="just"/>
            <a:r>
              <a:rPr lang="ru-RU" altLang="ru-RU" dirty="0">
                <a:latin typeface="Times New Roman" pitchFamily="18" charset="0"/>
              </a:rPr>
              <a:t>производства инновационного учебного оборудования и </a:t>
            </a:r>
            <a:r>
              <a:rPr lang="ru-RU" altLang="ru-RU" dirty="0">
                <a:latin typeface="Times New Roman" pitchFamily="18" charset="0"/>
                <a:hlinkClick r:id="rId3" tooltip="каталог учебных пособий для школ"/>
              </a:rPr>
              <a:t>учебных пособий</a:t>
            </a:r>
            <a:r>
              <a:rPr lang="ru-RU" altLang="ru-RU" dirty="0">
                <a:latin typeface="Times New Roman" pitchFamily="18" charset="0"/>
              </a:rPr>
              <a:t>. Современное высокотехнологичное оборудование, новейшие технологии и высококвалифицированные специалисты позволяют нашей компании изготавливать продукцию, которая отвечает всем требованиям техники </a:t>
            </a:r>
          </a:p>
          <a:p>
            <a:pPr algn="just"/>
            <a:r>
              <a:rPr lang="ru-RU" altLang="ru-RU" dirty="0">
                <a:latin typeface="Times New Roman" pitchFamily="18" charset="0"/>
              </a:rPr>
              <a:t>безопасности и эргономики, предоставляя максимум удобства для организации занятий и проведения технических работ. </a:t>
            </a:r>
          </a:p>
        </p:txBody>
      </p:sp>
    </p:spTree>
    <p:extLst>
      <p:ext uri="{BB962C8B-B14F-4D97-AF65-F5344CB8AC3E}">
        <p14:creationId xmlns:p14="http://schemas.microsoft.com/office/powerpoint/2010/main" val="2176292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Информационное сопровождение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altLang="ru-RU" b="1" dirty="0">
                <a:solidFill>
                  <a:schemeClr val="accent3"/>
                </a:solidFill>
              </a:rPr>
              <a:t>Официальный сайт ГУ МВД России по </a:t>
            </a:r>
            <a:r>
              <a:rPr lang="ru-RU" altLang="ru-RU" b="1" dirty="0" smtClean="0">
                <a:solidFill>
                  <a:schemeClr val="accent3"/>
                </a:solidFill>
              </a:rPr>
              <a:t>Воронежской области</a:t>
            </a:r>
          </a:p>
          <a:p>
            <a:pPr marL="82296" indent="0" algn="just">
              <a:buNone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hlinkClick r:id="rId2"/>
              </a:rPr>
              <a:t>http</a:t>
            </a:r>
            <a:r>
              <a:rPr lang="ru-RU" altLang="ru-RU" b="1" dirty="0">
                <a:hlinkClick r:id="rId2"/>
              </a:rPr>
              <a:t>://36.mvd.ru/</a:t>
            </a:r>
            <a:r>
              <a:rPr lang="ru-RU" altLang="ru-RU" b="1" dirty="0"/>
              <a:t> </a:t>
            </a:r>
            <a:endParaRPr lang="ru-RU" altLang="ru-RU" b="1" dirty="0" smtClean="0"/>
          </a:p>
          <a:p>
            <a:pPr algn="just"/>
            <a:endParaRPr lang="ru-RU" altLang="ru-RU" b="1" dirty="0"/>
          </a:p>
          <a:p>
            <a:pPr algn="just"/>
            <a:r>
              <a:rPr lang="ru-RU" altLang="ru-RU" b="1" dirty="0">
                <a:solidFill>
                  <a:schemeClr val="accent6"/>
                </a:solidFill>
              </a:rPr>
              <a:t>Официальный сайт УГИБДД ГУ МВД России по Воронежской области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b="1" dirty="0">
                <a:hlinkClick r:id="rId3"/>
              </a:rPr>
              <a:t>http://www.gibdd.ru/r/36</a:t>
            </a:r>
            <a:r>
              <a:rPr lang="ru-RU" altLang="ru-RU" b="1" dirty="0"/>
              <a:t> </a:t>
            </a:r>
            <a:endParaRPr lang="en-US" altLang="ru-RU" b="1" dirty="0" smtClean="0"/>
          </a:p>
          <a:p>
            <a:pPr algn="just">
              <a:buFont typeface="Wingdings" pitchFamily="2" charset="2"/>
              <a:buNone/>
            </a:pPr>
            <a:endParaRPr lang="ru-RU" altLang="ru-RU" b="1" dirty="0" smtClean="0"/>
          </a:p>
          <a:p>
            <a:pPr algn="just">
              <a:buFont typeface="Wingdings" pitchFamily="2" charset="2"/>
              <a:buNone/>
            </a:pPr>
            <a:r>
              <a:rPr lang="ru-RU" altLang="ru-RU" b="1" dirty="0" err="1" smtClean="0"/>
              <a:t>Аккаунт</a:t>
            </a:r>
            <a:r>
              <a:rPr lang="ru-RU" altLang="ru-RU" b="1" dirty="0" smtClean="0"/>
              <a:t> в </a:t>
            </a:r>
            <a:r>
              <a:rPr lang="ru-RU" altLang="ru-RU" b="1" dirty="0" err="1" smtClean="0"/>
              <a:t>Инстанграм</a:t>
            </a:r>
            <a:r>
              <a:rPr lang="ru-RU" altLang="ru-RU" b="1" dirty="0" smtClean="0"/>
              <a:t> </a:t>
            </a:r>
            <a:r>
              <a:rPr lang="en-US" altLang="ru-RU" b="1" u="sng" dirty="0" smtClean="0">
                <a:solidFill>
                  <a:srgbClr val="92D050"/>
                </a:solidFill>
              </a:rPr>
              <a:t>gai_36</a:t>
            </a:r>
            <a:endParaRPr lang="ru-RU" altLang="ru-RU" b="1" u="sng" dirty="0">
              <a:solidFill>
                <a:srgbClr val="92D05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816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5500726" cy="55721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экспертизы и апробирования новых печатных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электронных учебных и методических пособий по обучению детей и подростков безопасному участию в дорожном движении.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подготовки, переподготовки и повышения квалификации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 (педагогов), осуществляющих обучение несовершеннолетних правилам безопасного поведения на дорогах.</a:t>
            </a:r>
          </a:p>
        </p:txBody>
      </p:sp>
      <p:pic>
        <p:nvPicPr>
          <p:cNvPr id="1027" name="Picture 3" descr="C:\Users\User\Desktop\Омск\aa5a07e07688000fa0c5ce5bdf5017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71480"/>
            <a:ext cx="1804987" cy="2438400"/>
          </a:xfrm>
          <a:prstGeom prst="rect">
            <a:avLst/>
          </a:prstGeom>
          <a:noFill/>
        </p:spPr>
      </p:pic>
      <p:pic>
        <p:nvPicPr>
          <p:cNvPr id="1028" name="Picture 4" descr="C:\Users\User\Desktop\Омск\0a8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71876"/>
            <a:ext cx="200026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0826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Педагогические принципы формирования культуры безопасного поведения: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786215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целостной педагогической системы по обучению детей Правилам дорожного движения: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последовательности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наглядности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интеграции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дифференцированного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подхода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индивидуализации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событийности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успешности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принцип взаимодействия и сотрудничества всех заинтересованных   организаций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соблюдение педагогических условий: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изучение ПДД должно быть интегрировано в содержание школьных предметов;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должна иметь место опора на субъективный (личный) опыт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школьников;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необходима активная педагогическая поддержка учащихся.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Организационно-методические рекомендации педагогам: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7719274" cy="45339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Начинать работу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динамики аварийности и факторного анализа причин и условий ДТП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участием детей и подростков,  учитывая: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происшествия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 ДТП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Формулировать Правила дорожного движения 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утвердительной форме  − как руководство к действию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Исключить из употребления фразу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«В вашем возрасте я делал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так же».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Многократно повторять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различных формах пройденный материал.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Использовать примеры из практики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наглядные пособия.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20688"/>
            <a:ext cx="7498080" cy="55340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Исключать  демонстрацию снимков ДТП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пострадавшими людьми.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Гибко реагировать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высказывания учащихся.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Анализировать причины ошибок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организовывать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индивидуальную работу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устранению выявленных пробелов в знаниях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Рекомендации по использованию учебно-методической литературы: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928802"/>
            <a:ext cx="7719274" cy="4500594"/>
          </a:xfrm>
        </p:spPr>
        <p:txBody>
          <a:bodyPr>
            <a:normAutofit fontScale="92500" lnSpcReduction="10000"/>
          </a:bodyPr>
          <a:lstStyle/>
          <a:p>
            <a:pPr marL="596646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Подготовку к занятию следует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начинать со сверки материала с текстом действующих Правил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Перед использованием учебного и методического материала в образовательном процессе надо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получить отзыв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опытного педагога или сотрудника ГИБДД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его качестве.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866</TotalTime>
  <Words>1140</Words>
  <Application>Microsoft Office PowerPoint</Application>
  <PresentationFormat>Экран (4:3)</PresentationFormat>
  <Paragraphs>146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     Основы деятельности по формированию культуры безопасного поведения  на дороге: психолого-педагогический аспект </vt:lpstr>
      <vt:lpstr>Проблемы: </vt:lpstr>
      <vt:lpstr>Презентация PowerPoint</vt:lpstr>
      <vt:lpstr>Презентация PowerPoint</vt:lpstr>
      <vt:lpstr>Педагогические принципы формирования культуры безопасного поведения:</vt:lpstr>
      <vt:lpstr>Организационно-методические рекомендации педагогам:</vt:lpstr>
      <vt:lpstr>Презентация PowerPoint</vt:lpstr>
      <vt:lpstr>Презентация PowerPoint</vt:lpstr>
      <vt:lpstr>Рекомендации по использованию учебно-методической литературы:</vt:lpstr>
      <vt:lpstr>Презентация PowerPoint</vt:lpstr>
      <vt:lpstr>Презентация PowerPoint</vt:lpstr>
      <vt:lpstr>Недостатки в организации обучения младших школьников безопасному поведению на дорогах</vt:lpstr>
      <vt:lpstr>Недостатки в организации обучения подростков безопасному поведению на дорогах</vt:lpstr>
      <vt:lpstr>Ошибки в преподавании ПДД</vt:lpstr>
      <vt:lpstr>Ошибки в преподавании ПДД</vt:lpstr>
      <vt:lpstr>Ошибки в преподавании ПДД</vt:lpstr>
      <vt:lpstr>Ошибки в преподавании ПДД</vt:lpstr>
      <vt:lpstr>Ошибки в преподавании ПДД</vt:lpstr>
      <vt:lpstr>Ошибки в преподавании ПДД</vt:lpstr>
      <vt:lpstr>Ошибки в преподавании ПДД</vt:lpstr>
      <vt:lpstr>Ошибки в преподавании ПДД</vt:lpstr>
      <vt:lpstr>Ошибки в преподавании ПДД</vt:lpstr>
      <vt:lpstr>Методическая помощь</vt:lpstr>
      <vt:lpstr>https://минобрнауки.рф/проекты/безопасность-детей-на-дорогах</vt:lpstr>
      <vt:lpstr>Проект</vt:lpstr>
      <vt:lpstr>Перечень нормативных, методических и иных материалов:</vt:lpstr>
      <vt:lpstr>Презентация PowerPoint</vt:lpstr>
      <vt:lpstr>Презентация PowerPoint</vt:lpstr>
      <vt:lpstr>Презентация PowerPoint</vt:lpstr>
      <vt:lpstr>Учебно-методическая помощь</vt:lpstr>
      <vt:lpstr>Информационное сопровождение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деятельности по формированию культуры безопасного поведения  на дороге: психолого-педагогический аспект</dc:title>
  <dc:creator>User</dc:creator>
  <cp:lastModifiedBy>Admin</cp:lastModifiedBy>
  <cp:revision>77</cp:revision>
  <dcterms:created xsi:type="dcterms:W3CDTF">2014-10-27T13:53:36Z</dcterms:created>
  <dcterms:modified xsi:type="dcterms:W3CDTF">2019-09-23T12:39:14Z</dcterms:modified>
</cp:coreProperties>
</file>