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2" r:id="rId1"/>
  </p:sldMasterIdLst>
  <p:notesMasterIdLst>
    <p:notesMasterId r:id="rId20"/>
  </p:notesMasterIdLst>
  <p:sldIdLst>
    <p:sldId id="256" r:id="rId2"/>
    <p:sldId id="265" r:id="rId3"/>
    <p:sldId id="268" r:id="rId4"/>
    <p:sldId id="269" r:id="rId5"/>
    <p:sldId id="271" r:id="rId6"/>
    <p:sldId id="272" r:id="rId7"/>
    <p:sldId id="317" r:id="rId8"/>
    <p:sldId id="289" r:id="rId9"/>
    <p:sldId id="310" r:id="rId10"/>
    <p:sldId id="297" r:id="rId11"/>
    <p:sldId id="311" r:id="rId12"/>
    <p:sldId id="303" r:id="rId13"/>
    <p:sldId id="312" r:id="rId14"/>
    <p:sldId id="313" r:id="rId15"/>
    <p:sldId id="314" r:id="rId16"/>
    <p:sldId id="315" r:id="rId17"/>
    <p:sldId id="316" r:id="rId18"/>
    <p:sldId id="30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C9427"/>
    <a:srgbClr val="00FF00"/>
    <a:srgbClr val="B2B2B2"/>
    <a:srgbClr val="00CC00"/>
    <a:srgbClr val="FF3300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718" autoAdjust="0"/>
  </p:normalViewPr>
  <p:slideViewPr>
    <p:cSldViewPr>
      <p:cViewPr varScale="1">
        <p:scale>
          <a:sx n="34" d="100"/>
          <a:sy n="34" d="100"/>
        </p:scale>
        <p:origin x="-48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2AA6601-96AC-4B25-9EC8-1E84C8564A67}" type="datetimeFigureOut">
              <a:rPr lang="ru-RU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094F0C9-18D5-43D0-B13C-1B0DBAB8EB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D09E33-3A87-4439-B00A-D8540EFE94D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94F0C9-18D5-43D0-B13C-1B0DBAB8EBE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464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783634-8613-4F48-AAD4-6051037E01E1}" type="datetimeFigureOut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431F1EBA-8D50-4387-A389-0A5957C1003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409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DE7483-2544-452D-95D0-A88DD17472DE}" type="datetimeFigureOut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8A0E744-0C89-4D24-8C41-021D9324A75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637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DE7483-2544-452D-95D0-A88DD17472DE}" type="datetimeFigureOut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8A0E744-0C89-4D24-8C41-021D9324A75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03996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DE7483-2544-452D-95D0-A88DD17472DE}" type="datetimeFigureOut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8A0E744-0C89-4D24-8C41-021D9324A75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722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DE7483-2544-452D-95D0-A88DD17472DE}" type="datetimeFigureOut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8A0E744-0C89-4D24-8C41-021D9324A75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29265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DE7483-2544-452D-95D0-A88DD17472DE}" type="datetimeFigureOut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8A0E744-0C89-4D24-8C41-021D9324A75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688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B0236F-B770-404C-A2B3-667559A16158}" type="datetimeFigureOut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34BED-EFE2-42DF-9162-FCEBC0B0E6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5224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99B8AC-990D-4472-9A6D-D292F5EA45D1}" type="datetimeFigureOut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55A56-CDFE-46E9-8E10-1BE554D71F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39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773EED-1C54-4B39-8562-F25A27391161}" type="datetimeFigureOut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E7811-1D8A-424B-88D1-F136E8C1FF0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71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A7466-7E49-4568-BF44-AD61D72E0D16}" type="datetimeFigureOut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4B9EEE9-A5CB-493B-AFFA-B6B7F6303FF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245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DE7483-2544-452D-95D0-A88DD17472DE}" type="datetimeFigureOut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88A0E744-0C89-4D24-8C41-021D9324A75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110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B40B9A-C886-4C1B-B5AB-841BEC5D2DEC}" type="datetimeFigureOut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F7CD65E-A26B-432D-BAE4-AE065A1C623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130316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E90EAE-CF14-4440-B3E0-78E88273795D}" type="datetimeFigureOut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4923E-CA93-4C7C-AD4B-BDF4DB15778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208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84B374-9C01-4742-A8F9-C35DF330BE0A}" type="datetimeFigureOut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642EA-78F4-4C6F-86EB-32BEB6121EE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694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AEF4A8-F303-4E6B-BBD1-67B7BF83FEB3}" type="datetimeFigureOut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8913B-5FDD-4934-A81D-A47E27F303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366640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DE7483-2544-452D-95D0-A88DD17472DE}" type="datetimeFigureOut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8A0E744-0C89-4D24-8C41-021D9324A75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100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DE7483-2544-452D-95D0-A88DD17472DE}" type="datetimeFigureOut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88A0E744-0C89-4D24-8C41-021D9324A75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534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  <p:sldLayoutId id="2147484294" r:id="rId12"/>
    <p:sldLayoutId id="2147484295" r:id="rId13"/>
    <p:sldLayoutId id="2147484296" r:id="rId14"/>
    <p:sldLayoutId id="2147484297" r:id="rId15"/>
    <p:sldLayoutId id="21474842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7145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spc="-150" dirty="0">
                <a:ln w="12700">
                  <a:solidFill>
                    <a:srgbClr val="00206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eiryo UI" pitchFamily="34" charset="-128"/>
                <a:cs typeface="Arial" pitchFamily="34" charset="0"/>
              </a:rPr>
              <a:t>ПРОЕКТ </a:t>
            </a:r>
            <a:br>
              <a:rPr lang="ru-RU" sz="5400" b="1" spc="-150" dirty="0">
                <a:ln w="12700">
                  <a:solidFill>
                    <a:srgbClr val="00206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eiryo UI" pitchFamily="34" charset="-128"/>
                <a:cs typeface="Arial" pitchFamily="34" charset="0"/>
              </a:rPr>
            </a:br>
            <a:r>
              <a:rPr lang="ru-RU" sz="5400" b="1" spc="-150" dirty="0">
                <a:ln w="12700">
                  <a:solidFill>
                    <a:srgbClr val="00206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eiryo UI" pitchFamily="34" charset="-128"/>
                <a:cs typeface="Arial" pitchFamily="34" charset="0"/>
              </a:rPr>
              <a:t>«Символы России»</a:t>
            </a:r>
          </a:p>
        </p:txBody>
      </p:sp>
      <p:pic>
        <p:nvPicPr>
          <p:cNvPr id="5" name="Содержимое 4" descr="kartinki.me-342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87624" y="2255819"/>
            <a:ext cx="6912768" cy="4469235"/>
          </a:xfrm>
          <a:ln w="9525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2852"/>
            <a:ext cx="8712968" cy="1401021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Изготовление поделок совместно с родителями</a:t>
            </a:r>
            <a:r>
              <a:rPr lang="ru-RU" b="1" spc="0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9EAA7674-86A7-4598-AADD-B7AC8BC428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8004" y="3415083"/>
            <a:ext cx="4446597" cy="3334947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2A1F9FF2-26E7-496B-9066-6CC5D6EFBB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99" y="1412776"/>
            <a:ext cx="4518605" cy="3388953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D83469-3316-4F69-ACF6-3785D9FE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9" y="166986"/>
            <a:ext cx="7560840" cy="117378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Изготовление поделок совместно с родителями 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E6FDC11C-A2CE-421D-8F6C-BE0D9398D2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374994"/>
            <a:ext cx="4421361" cy="331602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E64290F2-961E-41DC-AECE-A28BF74ED9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1340768"/>
            <a:ext cx="4421361" cy="3316020"/>
          </a:xfrm>
        </p:spPr>
      </p:pic>
    </p:spTree>
    <p:extLst>
      <p:ext uri="{BB962C8B-B14F-4D97-AF65-F5344CB8AC3E}">
        <p14:creationId xmlns:p14="http://schemas.microsoft.com/office/powerpoint/2010/main" xmlns="" val="1492023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2852"/>
            <a:ext cx="8784976" cy="119791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Изготовление поделок совместно с родителями </a:t>
            </a:r>
            <a:endParaRPr lang="ru-RU" b="1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C10FB8CF-F095-45C5-8399-CCFA1A99EF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340768"/>
            <a:ext cx="4512503" cy="3384376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3CDBD768-5912-4944-8D47-F17F5C025F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4141" y="3429000"/>
            <a:ext cx="4380347" cy="3285259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5EEF99-82D2-4D6B-B114-761A3194C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9" y="116632"/>
            <a:ext cx="7488832" cy="129614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1C9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занятие</a:t>
            </a:r>
            <a:br>
              <a:rPr lang="ru-RU" sz="4000" b="1" dirty="0">
                <a:solidFill>
                  <a:srgbClr val="1C9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1C9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  дом – Россия»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58902BD8-6BE0-4AEB-A70A-E32FF301874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7128791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14685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5AB4A1-1C7C-4B60-B119-B2FB5803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"/>
            <a:ext cx="7488831" cy="126876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1C9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выставки поделок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1214CF8D-F426-445F-9110-5133625EC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0164" y="1268761"/>
            <a:ext cx="7452315" cy="5589237"/>
          </a:xfrm>
        </p:spPr>
      </p:pic>
    </p:spTree>
    <p:extLst>
      <p:ext uri="{BB962C8B-B14F-4D97-AF65-F5344CB8AC3E}">
        <p14:creationId xmlns:p14="http://schemas.microsoft.com/office/powerpoint/2010/main" xmlns="" val="3994856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1C4AC4-6B01-4F11-9833-CF3806A2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9" y="116632"/>
            <a:ext cx="756084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1C9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60BC8C-096B-482E-8C12-E14EEC244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50" y="836712"/>
            <a:ext cx="7560840" cy="59046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	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– это страна, в которой мы живём. Она занимает первое место по территории среди всех стран мира. В России проживают русские, буряты, татары и другие народы. Все они имеют свои традиции и обычаи, но всех объединяет одно – любовь к Родине и забота о её процветании. 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Столица нашей Родины – город Москва.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Глава Российского государства – президент. 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 каждого человека есть своя Родина – место, где он родился и вырос: его дом, город, посёлок, его страна. 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Флаг, герб, гимн – официальные государственные символы, означающие независимость государства.  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Дети легко запоминают внешний вид государственной символики, особенно флаг, узнают её в повседневной жизни. 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Задача близких людей – поддержать маленького человечка, пополнить его знания.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Воспитание маленького патриота начинается с самого близкого для него - родного дома, улицы, где он живет, детского сада.</a:t>
            </a:r>
          </a:p>
        </p:txBody>
      </p:sp>
    </p:spTree>
    <p:extLst>
      <p:ext uri="{BB962C8B-B14F-4D97-AF65-F5344CB8AC3E}">
        <p14:creationId xmlns:p14="http://schemas.microsoft.com/office/powerpoint/2010/main" xmlns="" val="2861362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111DAF-F14D-414A-B888-728F95594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9" y="0"/>
            <a:ext cx="7632848" cy="69269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1C9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D1B25A-7323-4AAB-B95E-23075A50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692696"/>
            <a:ext cx="7884367" cy="616530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Обращайте внимание ребенка на красоту родного города, расскажите о его достопримечательностях.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прогулки расскажите, чьё имя носит ваша улица, что на ней находится, поговорите о назначении каждого объекта.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представление о работе общественных учреждений: почты, магазина, транспорта и т.д. Понаблюдайте за работой сотрудников этих учреждений, отметьте ценности их труда.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Побывайте с ребенком в краеведческом музее, у памятников героям, павшим в Великой Отечественной войне.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ребенком принимайте участие в труде по благоустройству и озеленению своего двора.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русские сказки, книги о родном крае, о родине, ее героях, о традициях, культуре своего народа.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Беседуйте с ребенком о красоте родной природы, обращайте на нее внимание в любое время года.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ребенка правильно оценивать свои поступки и поступки других.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Поощряйте ребенка за стремление поддерживать порядок, примерное поведение в общественных местах.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698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EE96F3-A061-4B28-B8D5-67B70BC6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9" y="116632"/>
            <a:ext cx="7632848" cy="83014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1C9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E50D7B-EA5F-4182-BEC0-543878777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9" y="836712"/>
            <a:ext cx="7632848" cy="590465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i="1" dirty="0"/>
              <a:t>ЗНАЧЕНИЕ ПОЛОС НА ФЛАГЕ</a:t>
            </a:r>
            <a:r>
              <a:rPr lang="ru-RU" sz="1600" b="1" i="1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/>
              <a:t>	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ФЛАГ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отличительный знак, символ государства. Флаг России состоит из трёх полос одинаковой ширины: белой, синей, красной.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Расположение полос на флаге отражает древнерусское понимание мира: 	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внизу – мир физический (природный), красный;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- выше – небесный – голубой;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- ещё выше – мир Божественный, белый.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Руси три цвета имели следующее символическое значение: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Белый – благородство, откровенность;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Синий- -верность, честность, безупречность, целомудрие;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Красный – мужество, смелость, великодушие, любовь.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	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Бело-сине-красный флаг впервые дал русскому флоту и армии Пётр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его эпоху на кораблях были именно такие флаги. Утверждённый Петром российский флаг сохранялся несколько веков. Является он государственным символом и в наши дни.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запоминания последовательности цветов полос флага России, поможет стихотворение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В.Степановой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«Флаг России»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Белый цвет – берёзка,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Синий – неба цвет.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Красная полоска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Солнечный рассвет.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896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23528" y="428604"/>
            <a:ext cx="8496944" cy="87155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spc="300" dirty="0">
                <a:ln w="12700">
                  <a:solidFill>
                    <a:srgbClr val="1C9427"/>
                  </a:solidFill>
                  <a:prstDash val="solid"/>
                  <a:round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внимание !</a:t>
            </a:r>
          </a:p>
        </p:txBody>
      </p:sp>
      <p:pic>
        <p:nvPicPr>
          <p:cNvPr id="5" name="Содержимое 4" descr="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0594" y="1988840"/>
            <a:ext cx="4722812" cy="3778250"/>
          </a:xfrm>
          <a:effectLst>
            <a:glow rad="63500">
              <a:srgbClr val="0070C0">
                <a:alpha val="40000"/>
              </a:srgb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8836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spc="0" dirty="0">
                <a:solidFill>
                  <a:srgbClr val="00B050"/>
                </a:solidFill>
              </a:rPr>
              <a:t>Проект выполнили:</a:t>
            </a:r>
          </a:p>
        </p:txBody>
      </p:sp>
      <p:pic>
        <p:nvPicPr>
          <p:cNvPr id="13" name="Объект 12" descr="Изображение выглядит как человек, одежда, внешний, зеле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FBA603A-DCBB-4EDB-B319-9B9F86099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2413" y="2852933"/>
            <a:ext cx="2564878" cy="3852665"/>
          </a:xfrm>
        </p:spPr>
      </p:pic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971600" y="1341438"/>
            <a:ext cx="7344816" cy="1295400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 Зоценко О.П. (ВКК)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Соколова И.Н. (ВКК)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№144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400" b="1" dirty="0"/>
          </a:p>
        </p:txBody>
      </p:sp>
      <p:pic>
        <p:nvPicPr>
          <p:cNvPr id="9" name="Рисунок 8" descr="Изображение выглядит как одежда, человек,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57869CE-A50B-473E-BD0B-863713646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6404" y="2852934"/>
            <a:ext cx="2564877" cy="3852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7924800" cy="96747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pc="60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  <a:endParaRPr lang="ru-RU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16832"/>
            <a:ext cx="8784976" cy="473132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800" b="1" spc="300" dirty="0">
                <a:ln w="3175">
                  <a:solidFill>
                    <a:srgbClr val="002060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800" b="1" dirty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						        										творческий,</a:t>
            </a:r>
            <a:endParaRPr lang="ru-RU" sz="4800" b="1" spc="300" dirty="0">
              <a:ln w="3175">
                <a:solidFill>
                  <a:srgbClr val="002060"/>
                </a:solidFill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4800" b="1" dirty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ребёнок, </a:t>
            </a:r>
          </a:p>
          <a:p>
            <a:pPr>
              <a:defRPr/>
            </a:pPr>
            <a:r>
              <a:rPr lang="ru-RU" sz="4800" b="1" dirty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общество и культура;</a:t>
            </a:r>
            <a:endParaRPr lang="ru-RU" sz="4800" b="1" spc="300" dirty="0">
              <a:ln w="3175">
                <a:solidFill>
                  <a:srgbClr val="002060"/>
                </a:solidFill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5955747-1F2E-4F3E-B093-FE1F1A1E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1" y="692696"/>
            <a:ext cx="7922840" cy="1080120"/>
          </a:xfrm>
        </p:spPr>
        <p:txBody>
          <a:bodyPr/>
          <a:lstStyle/>
          <a:p>
            <a:pPr algn="ctr"/>
            <a:r>
              <a:rPr lang="ru-RU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E38C562C-42E8-4E7A-9847-73B26CF82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561" y="2636912"/>
            <a:ext cx="7922840" cy="352839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spc="300" dirty="0">
                <a:ln w="3175">
                  <a:solidFill>
                    <a:srgbClr val="002060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800" b="1" spc="300" dirty="0">
                <a:ln w="3175">
                  <a:solidFill>
                    <a:srgbClr val="002060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групповой,</a:t>
            </a:r>
            <a:br>
              <a:rPr lang="ru-RU" sz="4800" b="1" spc="300" dirty="0">
                <a:ln w="3175">
                  <a:solidFill>
                    <a:srgbClr val="002060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spc="300" dirty="0">
                <a:ln w="3175">
                  <a:solidFill>
                    <a:srgbClr val="002060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краткосрочный.</a:t>
            </a:r>
            <a:r>
              <a:rPr lang="ru-RU" sz="6000" spc="300" dirty="0">
                <a:ln w="3175">
                  <a:solidFill>
                    <a:srgbClr val="00206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spc="300" dirty="0">
                <a:ln w="3175">
                  <a:solidFill>
                    <a:srgbClr val="00206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924800" cy="1371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spc="0" dirty="0">
                <a:ln w="3200">
                  <a:solidFill>
                    <a:srgbClr val="002060"/>
                  </a:solidFill>
                  <a:prstDash val="solid"/>
                  <a:round/>
                </a:ln>
                <a:solidFill>
                  <a:srgbClr val="1C9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endParaRPr lang="ru-RU" sz="5400" spc="0" dirty="0">
              <a:ln w="3200">
                <a:solidFill>
                  <a:srgbClr val="002060"/>
                </a:solidFill>
                <a:prstDash val="solid"/>
                <a:round/>
              </a:ln>
              <a:solidFill>
                <a:srgbClr val="1C94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31" y="2852936"/>
            <a:ext cx="8215338" cy="2500330"/>
          </a:xfrm>
        </p:spPr>
        <p:txBody>
          <a:bodyPr>
            <a:noAutofit/>
          </a:bodyPr>
          <a:lstStyle/>
          <a:p>
            <a:pPr marL="571500" indent="-571500" fontAlgn="auto">
              <a:spcAft>
                <a:spcPts val="0"/>
              </a:spcAft>
              <a:buFontTx/>
              <a:buChar char="-"/>
              <a:defRPr/>
            </a:pPr>
            <a:r>
              <a:rPr lang="ru-RU" sz="4800" b="1" spc="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Воспитатели; </a:t>
            </a:r>
          </a:p>
          <a:p>
            <a:pPr marL="571500" indent="-571500" fontAlgn="auto">
              <a:spcAft>
                <a:spcPts val="0"/>
              </a:spcAft>
              <a:buFontTx/>
              <a:buChar char="-"/>
              <a:defRPr/>
            </a:pPr>
            <a:r>
              <a:rPr lang="ru-RU" sz="4800" b="1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800" b="1" spc="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 средней группы;</a:t>
            </a:r>
          </a:p>
          <a:p>
            <a:pPr marL="571500" indent="-571500" fontAlgn="auto">
              <a:spcAft>
                <a:spcPts val="0"/>
              </a:spcAft>
              <a:buFontTx/>
              <a:buChar char="-"/>
              <a:defRPr/>
            </a:pPr>
            <a:r>
              <a:rPr lang="ru-RU" sz="4800" b="1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800" b="1" spc="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одители.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7924800" cy="87153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spc="300" dirty="0">
                <a:ln w="1905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6000" spc="300" dirty="0">
              <a:ln w="1905">
                <a:solidFill>
                  <a:srgbClr val="0070C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357430"/>
            <a:ext cx="8104414" cy="409590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ребенка дошкольного возраста как субъекта нравственно-патриотического воспитания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08912" cy="122413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Беседа «С чего начинается</a:t>
            </a:r>
            <a:br>
              <a:rPr lang="ru-RU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  Родина».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388160"/>
            <a:ext cx="4449312" cy="33369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1597" y="3356992"/>
            <a:ext cx="4382891" cy="3287167"/>
          </a:xfrm>
        </p:spPr>
      </p:pic>
    </p:spTree>
    <p:extLst>
      <p:ext uri="{BB962C8B-B14F-4D97-AF65-F5344CB8AC3E}">
        <p14:creationId xmlns:p14="http://schemas.microsoft.com/office/powerpoint/2010/main" xmlns="" val="53986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000180"/>
          </a:xfrm>
        </p:spPr>
        <p:txBody>
          <a:bodyPr>
            <a:noAutofit/>
          </a:bodyPr>
          <a:lstStyle/>
          <a:p>
            <a:r>
              <a:rPr lang="ru-RU" sz="4800" b="1" spc="0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Аппликация «Флаг России». 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A443B13B-1013-4332-B38A-823341B0B0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0771" y="1670943"/>
            <a:ext cx="3605444" cy="4807260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7E1F73E7-6D41-4CA1-A655-175788A6C8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670943"/>
            <a:ext cx="3605444" cy="4807260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8C8363-D5EE-4C58-AA31-9EB7DA78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88640"/>
            <a:ext cx="7488832" cy="1224136"/>
          </a:xfrm>
        </p:spPr>
        <p:txBody>
          <a:bodyPr/>
          <a:lstStyle/>
          <a:p>
            <a:pPr algn="ctr"/>
            <a:r>
              <a:rPr lang="ru-RU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Изготовление поделок совместно с родителями </a:t>
            </a:r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8D50FD00-AC37-492A-942D-CA8C43456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321311"/>
            <a:ext cx="4596947" cy="3552186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E040443-9678-4C2C-BF95-4E980D0054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1161" y="3221650"/>
            <a:ext cx="4596947" cy="355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5168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2103</TotalTime>
  <Words>257</Words>
  <Application>Microsoft Office PowerPoint</Application>
  <PresentationFormat>Экран (4:3)</PresentationFormat>
  <Paragraphs>63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Легкий дым</vt:lpstr>
      <vt:lpstr>ПРОЕКТ  «Символы России»</vt:lpstr>
      <vt:lpstr>Проект выполнили:</vt:lpstr>
      <vt:lpstr>ВИД ПРОЕКТА:</vt:lpstr>
      <vt:lpstr>ВИД ПРОЕКТА:</vt:lpstr>
      <vt:lpstr>Участники проекта:</vt:lpstr>
      <vt:lpstr>Цель проекта:</vt:lpstr>
      <vt:lpstr>Беседа «С чего начинается                                        Родина».</vt:lpstr>
      <vt:lpstr>  Аппликация «Флаг России». </vt:lpstr>
      <vt:lpstr>Изготовление поделок совместно с родителями </vt:lpstr>
      <vt:lpstr>Изготовление поделок совместно с родителями </vt:lpstr>
      <vt:lpstr>Изготовление поделок совместно с родителями </vt:lpstr>
      <vt:lpstr>Изготовление поделок совместно с родителями </vt:lpstr>
      <vt:lpstr>Итоговое занятие «Наш  дом – Россия»</vt:lpstr>
      <vt:lpstr>Оформление выставки поделок</vt:lpstr>
      <vt:lpstr>Памятка для родителей</vt:lpstr>
      <vt:lpstr>Памятка для родителей</vt:lpstr>
      <vt:lpstr>Памятка для родителей</vt:lpstr>
      <vt:lpstr>Спасибо 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«Здравствуй, Пушкин»</dc:title>
  <dc:creator>Luda</dc:creator>
  <cp:lastModifiedBy>ret</cp:lastModifiedBy>
  <cp:revision>447</cp:revision>
  <dcterms:created xsi:type="dcterms:W3CDTF">2014-04-26T12:53:30Z</dcterms:created>
  <dcterms:modified xsi:type="dcterms:W3CDTF">2018-12-05T07:34:47Z</dcterms:modified>
</cp:coreProperties>
</file>