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82" r:id="rId1"/>
  </p:sldMasterIdLst>
  <p:notesMasterIdLst>
    <p:notesMasterId r:id="rId20"/>
  </p:notesMasterIdLst>
  <p:sldIdLst>
    <p:sldId id="256" r:id="rId2"/>
    <p:sldId id="265" r:id="rId3"/>
    <p:sldId id="268" r:id="rId4"/>
    <p:sldId id="269" r:id="rId5"/>
    <p:sldId id="271" r:id="rId6"/>
    <p:sldId id="272" r:id="rId7"/>
    <p:sldId id="317" r:id="rId8"/>
    <p:sldId id="289" r:id="rId9"/>
    <p:sldId id="310" r:id="rId10"/>
    <p:sldId id="297" r:id="rId11"/>
    <p:sldId id="311" r:id="rId12"/>
    <p:sldId id="303" r:id="rId13"/>
    <p:sldId id="312" r:id="rId14"/>
    <p:sldId id="313" r:id="rId15"/>
    <p:sldId id="314" r:id="rId16"/>
    <p:sldId id="315" r:id="rId17"/>
    <p:sldId id="316" r:id="rId18"/>
    <p:sldId id="302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C9427"/>
    <a:srgbClr val="00FF00"/>
    <a:srgbClr val="B2B2B2"/>
    <a:srgbClr val="00CC00"/>
    <a:srgbClr val="FF3300"/>
    <a:srgbClr val="FF7C8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718" autoAdjust="0"/>
  </p:normalViewPr>
  <p:slideViewPr>
    <p:cSldViewPr>
      <p:cViewPr varScale="1">
        <p:scale>
          <a:sx n="34" d="100"/>
          <a:sy n="34" d="100"/>
        </p:scale>
        <p:origin x="-485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65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8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2AA6601-96AC-4B25-9EC8-1E84C8564A67}" type="datetimeFigureOut">
              <a:rPr lang="ru-RU"/>
              <a:pPr>
                <a:defRPr/>
              </a:pPr>
              <a:t>05.12.2018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094F0C9-18D5-43D0-B13C-1B0DBAB8EBE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4D09E33-3A87-4439-B00A-D8540EFE94D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094F0C9-18D5-43D0-B13C-1B0DBAB8EBE3}" type="slidenum">
              <a:rPr lang="ru-RU" smtClean="0"/>
              <a:pPr>
                <a:defRPr/>
              </a:pPr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44641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A783634-8613-4F48-AAD4-6051037E01E1}" type="datetimeFigureOut">
              <a:rPr lang="ru-RU" smtClean="0"/>
              <a:pPr>
                <a:defRPr/>
              </a:pPr>
              <a:t>05.12.2018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431F1EBA-8D50-4387-A389-0A5957C1003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24098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3DE7483-2544-452D-95D0-A88DD17472DE}" type="datetimeFigureOut">
              <a:rPr lang="ru-RU" smtClean="0"/>
              <a:pPr>
                <a:defRPr/>
              </a:pPr>
              <a:t>05.12.2018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88A0E744-0C89-4D24-8C41-021D9324A75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56371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3DE7483-2544-452D-95D0-A88DD17472DE}" type="datetimeFigureOut">
              <a:rPr lang="ru-RU" smtClean="0"/>
              <a:pPr>
                <a:defRPr/>
              </a:pPr>
              <a:t>05.12.2018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88A0E744-0C89-4D24-8C41-021D9324A75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903996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3DE7483-2544-452D-95D0-A88DD17472DE}" type="datetimeFigureOut">
              <a:rPr lang="ru-RU" smtClean="0"/>
              <a:pPr>
                <a:defRPr/>
              </a:pPr>
              <a:t>05.12.2018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88A0E744-0C89-4D24-8C41-021D9324A75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67228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3DE7483-2544-452D-95D0-A88DD17472DE}" type="datetimeFigureOut">
              <a:rPr lang="ru-RU" smtClean="0"/>
              <a:pPr>
                <a:defRPr/>
              </a:pPr>
              <a:t>05.12.2018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88A0E744-0C89-4D24-8C41-021D9324A75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6292656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3DE7483-2544-452D-95D0-A88DD17472DE}" type="datetimeFigureOut">
              <a:rPr lang="ru-RU" smtClean="0"/>
              <a:pPr>
                <a:defRPr/>
              </a:pPr>
              <a:t>05.12.2018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88A0E744-0C89-4D24-8C41-021D9324A75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66887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B0236F-B770-404C-A2B3-667559A16158}" type="datetimeFigureOut">
              <a:rPr lang="ru-RU" smtClean="0"/>
              <a:pPr>
                <a:defRPr/>
              </a:pPr>
              <a:t>05.12.2018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34BED-EFE2-42DF-9162-FCEBC0B0E6E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252246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D99B8AC-990D-4472-9A6D-D292F5EA45D1}" type="datetimeFigureOut">
              <a:rPr lang="ru-RU" smtClean="0"/>
              <a:pPr>
                <a:defRPr/>
              </a:pPr>
              <a:t>05.12.2018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955A56-CDFE-46E9-8E10-1BE554D71F2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8390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773EED-1C54-4B39-8562-F25A27391161}" type="datetimeFigureOut">
              <a:rPr lang="ru-RU" smtClean="0"/>
              <a:pPr>
                <a:defRPr/>
              </a:pPr>
              <a:t>05.12.2018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AE7811-1D8A-424B-88D1-F136E8C1FF0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9714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8A7466-7E49-4568-BF44-AD61D72E0D16}" type="datetimeFigureOut">
              <a:rPr lang="ru-RU" smtClean="0"/>
              <a:pPr>
                <a:defRPr/>
              </a:pPr>
              <a:t>05.12.2018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34B9EEE9-A5CB-493B-AFFA-B6B7F6303FF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62454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3DE7483-2544-452D-95D0-A88DD17472DE}" type="datetimeFigureOut">
              <a:rPr lang="ru-RU" smtClean="0"/>
              <a:pPr>
                <a:defRPr/>
              </a:pPr>
              <a:t>05.12.2018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88A0E744-0C89-4D24-8C41-021D9324A75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81102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B40B9A-C886-4C1B-B5AB-841BEC5D2DEC}" type="datetimeFigureOut">
              <a:rPr lang="ru-RU" smtClean="0"/>
              <a:pPr>
                <a:defRPr/>
              </a:pPr>
              <a:t>05.12.2018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BF7CD65E-A26B-432D-BAE4-AE065A1C623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71303160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6E90EAE-CF14-4440-B3E0-78E88273795D}" type="datetimeFigureOut">
              <a:rPr lang="ru-RU" smtClean="0"/>
              <a:pPr>
                <a:defRPr/>
              </a:pPr>
              <a:t>05.12.2018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34923E-CA93-4C7C-AD4B-BDF4DB15778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52088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84B374-9C01-4742-A8F9-C35DF330BE0A}" type="datetimeFigureOut">
              <a:rPr lang="ru-RU" smtClean="0"/>
              <a:pPr>
                <a:defRPr/>
              </a:pPr>
              <a:t>05.12.2018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7642EA-78F4-4C6F-86EB-32BEB6121EE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56944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0AEF4A8-F303-4E6B-BBD1-67B7BF83FEB3}" type="datetimeFigureOut">
              <a:rPr lang="ru-RU" smtClean="0"/>
              <a:pPr>
                <a:defRPr/>
              </a:pPr>
              <a:t>05.12.2018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28913B-5FDD-4934-A81D-A47E27F303E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83666407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3DE7483-2544-452D-95D0-A88DD17472DE}" type="datetimeFigureOut">
              <a:rPr lang="ru-RU" smtClean="0"/>
              <a:pPr>
                <a:defRPr/>
              </a:pPr>
              <a:t>05.12.2018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88A0E744-0C89-4D24-8C41-021D9324A75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21005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3DE7483-2544-452D-95D0-A88DD17472DE}" type="datetimeFigureOut">
              <a:rPr lang="ru-RU" smtClean="0"/>
              <a:pPr>
                <a:defRPr/>
              </a:pPr>
              <a:t>05.12.2018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88A0E744-0C89-4D24-8C41-021D9324A75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05347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3" r:id="rId1"/>
    <p:sldLayoutId id="2147484284" r:id="rId2"/>
    <p:sldLayoutId id="2147484285" r:id="rId3"/>
    <p:sldLayoutId id="2147484286" r:id="rId4"/>
    <p:sldLayoutId id="2147484287" r:id="rId5"/>
    <p:sldLayoutId id="2147484288" r:id="rId6"/>
    <p:sldLayoutId id="2147484289" r:id="rId7"/>
    <p:sldLayoutId id="2147484290" r:id="rId8"/>
    <p:sldLayoutId id="2147484291" r:id="rId9"/>
    <p:sldLayoutId id="2147484292" r:id="rId10"/>
    <p:sldLayoutId id="2147484293" r:id="rId11"/>
    <p:sldLayoutId id="2147484294" r:id="rId12"/>
    <p:sldLayoutId id="2147484295" r:id="rId13"/>
    <p:sldLayoutId id="2147484296" r:id="rId14"/>
    <p:sldLayoutId id="2147484297" r:id="rId15"/>
    <p:sldLayoutId id="214748429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Заголовок 26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71451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5400" b="1" spc="-150" dirty="0">
                <a:ln w="12700">
                  <a:solidFill>
                    <a:srgbClr val="002060"/>
                  </a:solidFill>
                  <a:prstDash val="solid"/>
                </a:ln>
                <a:blipFill>
                  <a:blip r:embed="rId3"/>
                  <a:stretch>
                    <a:fillRect/>
                  </a:stretch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eiryo UI" pitchFamily="34" charset="-128"/>
                <a:cs typeface="Arial" pitchFamily="34" charset="0"/>
              </a:rPr>
              <a:t>ПРОЕКТ </a:t>
            </a:r>
            <a:br>
              <a:rPr lang="ru-RU" sz="5400" b="1" spc="-150" dirty="0">
                <a:ln w="12700">
                  <a:solidFill>
                    <a:srgbClr val="002060"/>
                  </a:solidFill>
                  <a:prstDash val="solid"/>
                </a:ln>
                <a:blipFill>
                  <a:blip r:embed="rId3"/>
                  <a:stretch>
                    <a:fillRect/>
                  </a:stretch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eiryo UI" pitchFamily="34" charset="-128"/>
                <a:cs typeface="Arial" pitchFamily="34" charset="0"/>
              </a:rPr>
            </a:br>
            <a:r>
              <a:rPr lang="ru-RU" sz="5400" b="1" spc="-150" dirty="0">
                <a:ln w="12700">
                  <a:solidFill>
                    <a:srgbClr val="002060"/>
                  </a:solidFill>
                  <a:prstDash val="solid"/>
                </a:ln>
                <a:blipFill>
                  <a:blip r:embed="rId3"/>
                  <a:stretch>
                    <a:fillRect/>
                  </a:stretch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eiryo UI" pitchFamily="34" charset="-128"/>
                <a:cs typeface="Arial" pitchFamily="34" charset="0"/>
              </a:rPr>
              <a:t>«Символы России»</a:t>
            </a:r>
          </a:p>
        </p:txBody>
      </p:sp>
      <p:pic>
        <p:nvPicPr>
          <p:cNvPr id="5" name="Содержимое 4" descr="kartinki.me-3420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1187624" y="2255819"/>
            <a:ext cx="6912768" cy="4469235"/>
          </a:xfrm>
          <a:ln w="9525">
            <a:solidFill>
              <a:srgbClr val="002060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42852"/>
            <a:ext cx="8712968" cy="1401021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Изготовление поделок совместно с родителями</a:t>
            </a:r>
            <a:r>
              <a:rPr lang="ru-RU" b="1" spc="0" dirty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</a:p>
        </p:txBody>
      </p:sp>
      <p:pic>
        <p:nvPicPr>
          <p:cNvPr id="12" name="Объект 11">
            <a:extLst>
              <a:ext uri="{FF2B5EF4-FFF2-40B4-BE49-F238E27FC236}">
                <a16:creationId xmlns:a16="http://schemas.microsoft.com/office/drawing/2014/main" xmlns="" id="{9EAA7674-86A7-4598-AADD-B7AC8BC4284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08004" y="3415083"/>
            <a:ext cx="4446597" cy="3334947"/>
          </a:xfrm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xmlns="" id="{2A1F9FF2-26E7-496B-9066-6CC5D6EFBBC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399" y="1412776"/>
            <a:ext cx="4518605" cy="3388953"/>
          </a:xfr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BD83469-3316-4F69-ACF6-3785D9FE2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9" y="166986"/>
            <a:ext cx="7560840" cy="1173782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Изготовление поделок совместно с родителями </a:t>
            </a:r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E6FDC11C-A2CE-421D-8F6C-BE0D9398D24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3374994"/>
            <a:ext cx="4421361" cy="3316020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E64290F2-961E-41DC-AECE-A28BF74ED96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1" y="1340768"/>
            <a:ext cx="4421361" cy="3316020"/>
          </a:xfrm>
        </p:spPr>
      </p:pic>
    </p:spTree>
    <p:extLst>
      <p:ext uri="{BB962C8B-B14F-4D97-AF65-F5344CB8AC3E}">
        <p14:creationId xmlns:p14="http://schemas.microsoft.com/office/powerpoint/2010/main" xmlns="" val="14920238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42852"/>
            <a:ext cx="8784976" cy="1197916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Изготовление поделок совместно с родителями </a:t>
            </a:r>
            <a:endParaRPr lang="ru-RU" b="1" spc="0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B05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C10FB8CF-F095-45C5-8399-CCFA1A99EF2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340768"/>
            <a:ext cx="4512503" cy="3384376"/>
          </a:xfrm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xmlns="" id="{3CDBD768-5912-4944-8D47-F17F5C025F9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4141" y="3429000"/>
            <a:ext cx="4380347" cy="3285259"/>
          </a:xfr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65EEF99-82D2-4D6B-B114-761A3194C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9" y="116632"/>
            <a:ext cx="7488832" cy="1296144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rgbClr val="1C94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занятие</a:t>
            </a:r>
            <a:br>
              <a:rPr lang="ru-RU" sz="4000" b="1" dirty="0">
                <a:solidFill>
                  <a:srgbClr val="1C94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1C94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«Наш  дом – Россия»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58902BD8-6BE0-4AEB-A70A-E32FF3018741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412776"/>
            <a:ext cx="7128791" cy="53285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1146854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55AB4A1-1C7C-4B60-B119-B2FB58035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1"/>
            <a:ext cx="7488831" cy="126876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rgbClr val="1C94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выставки поделок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1214CF8D-F426-445F-9110-5133625ECD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40164" y="1268761"/>
            <a:ext cx="7452315" cy="5589237"/>
          </a:xfrm>
        </p:spPr>
      </p:pic>
    </p:spTree>
    <p:extLst>
      <p:ext uri="{BB962C8B-B14F-4D97-AF65-F5344CB8AC3E}">
        <p14:creationId xmlns:p14="http://schemas.microsoft.com/office/powerpoint/2010/main" xmlns="" val="39948562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E1C4AC4-6B01-4F11-9833-CF3806A2E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9" y="116632"/>
            <a:ext cx="7560840" cy="72008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1C94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 для родителей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760BC8C-096B-482E-8C12-E14EEC244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3650" y="836712"/>
            <a:ext cx="7560840" cy="590465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/>
              <a:t>	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Россия – это страна, в которой мы живём. Она занимает первое место по территории среди всех стран мира. В России проживают русские, буряты, татары и другие народы. Все они имеют свои традиции и обычаи, но всех объединяет одно – любовь к Родине и забота о её процветании. </a:t>
            </a:r>
          </a:p>
          <a:p>
            <a:pPr marL="0" indent="0"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Столица нашей Родины – город Москва.</a:t>
            </a:r>
          </a:p>
          <a:p>
            <a:pPr marL="0" indent="0"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Глава Российского государства – президент. </a:t>
            </a:r>
          </a:p>
          <a:p>
            <a:pPr marL="0" indent="0"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У каждого человека есть своя Родина – место, где он родился и вырос: его дом, город, посёлок, его страна. </a:t>
            </a:r>
          </a:p>
          <a:p>
            <a:pPr marL="0" indent="0"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Флаг, герб, гимн – официальные государственные символы, означающие независимость государства.  </a:t>
            </a:r>
          </a:p>
          <a:p>
            <a:pPr marL="0" indent="0"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Дети легко запоминают внешний вид государственной символики, особенно флаг, узнают её в повседневной жизни. </a:t>
            </a:r>
          </a:p>
          <a:p>
            <a:pPr marL="0" indent="0"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Задача близких людей – поддержать маленького человечка, пополнить его знания.</a:t>
            </a:r>
          </a:p>
          <a:p>
            <a:pPr marL="0" indent="0"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Воспитание маленького патриота начинается с самого близкого для него - родного дома, улицы, где он живет, детского сада.</a:t>
            </a:r>
          </a:p>
        </p:txBody>
      </p:sp>
    </p:spTree>
    <p:extLst>
      <p:ext uri="{BB962C8B-B14F-4D97-AF65-F5344CB8AC3E}">
        <p14:creationId xmlns:p14="http://schemas.microsoft.com/office/powerpoint/2010/main" xmlns="" val="28613629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111DAF-F14D-414A-B888-728F95594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9" y="0"/>
            <a:ext cx="7632848" cy="692696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rgbClr val="1C94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 для родителей</a:t>
            </a:r>
            <a:endParaRPr lang="ru-RU" sz="4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ED1B25A-7323-4AAB-B95E-23075A507E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9632" y="692696"/>
            <a:ext cx="7884367" cy="6165304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Обращайте внимание ребенка на красоту родного города, расскажите о его достопримечательностях.</a:t>
            </a:r>
          </a:p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прогулки расскажите, чьё имя носит ваша улица, что на ней находится, поговорите о назначении каждого объекта.</a:t>
            </a:r>
          </a:p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Дайте представление о работе общественных учреждений: почты, магазина, транспорта и т.д. Понаблюдайте за работой сотрудников этих учреждений, отметьте ценности их труда.</a:t>
            </a:r>
          </a:p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Побывайте с ребенком в краеведческом музее, у памятников героям, павшим в Великой Отечественной войне.</a:t>
            </a:r>
          </a:p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с ребенком принимайте участие в труде по благоустройству и озеленению своего двора.</a:t>
            </a:r>
          </a:p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Читайте русские сказки, книги о родном крае, о родине, ее героях, о традициях, культуре своего народа.</a:t>
            </a:r>
          </a:p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Беседуйте с ребенком о красоте родной природы, обращайте на нее внимание в любое время года.</a:t>
            </a:r>
          </a:p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 ребенка правильно оценивать свои поступки и поступки других.</a:t>
            </a:r>
          </a:p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Поощряйте ребенка за стремление поддерживать порядок, примерное поведение в общественных местах.</a:t>
            </a:r>
          </a:p>
          <a:p>
            <a:pPr marL="0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26981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3EE96F3-A061-4B28-B8D5-67B70BC6D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9" y="116632"/>
            <a:ext cx="7632848" cy="830146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1C94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 для родителей</a:t>
            </a:r>
            <a:endParaRPr lang="ru-RU" sz="4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6E50D7B-EA5F-4182-BEC0-5438787778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3649" y="836712"/>
            <a:ext cx="7632848" cy="590465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b="1" i="1" dirty="0"/>
              <a:t>ЗНАЧЕНИЕ ПОЛОС НА ФЛАГЕ</a:t>
            </a:r>
            <a:r>
              <a:rPr lang="ru-RU" sz="1600" b="1" i="1" dirty="0"/>
              <a:t> 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b="1" dirty="0"/>
              <a:t>	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ФЛАГ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отличительный знак, символ государства. Флаг России состоит из трёх полос одинаковой ширины: белой, синей, красной.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Расположение полос на флаге отражает древнерусское понимание мира: 	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внизу – мир физический (природный), красный;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	- выше – небесный – голубой;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	- ещё выше – мир Божественный, белый.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На Руси три цвета имели следующее символическое значение: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Белый – благородство, откровенность;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	Синий- -верность, честность, безупречность, целомудрие;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	Красный – мужество, смелость, великодушие, любовь.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b="1" dirty="0"/>
              <a:t>	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Бело-сине-красный флаг впервые дал русскому флоту и армии Пётр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его эпоху на кораблях были именно такие флаги. Утверждённый Петром российский флаг сохранялся несколько веков. Является он государственным символом и в наши дни.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Для запоминания последовательности цветов полос флага России, поможет стихотворение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В.Степановой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«Флаг России»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Белый цвет – берёзка,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	Синий – неба цвет.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	Красная полоска –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	Солнечный рассвет.</a:t>
            </a:r>
          </a:p>
          <a:p>
            <a:pPr marL="0" indent="0">
              <a:lnSpc>
                <a:spcPts val="2400"/>
              </a:lnSpc>
              <a:spcBef>
                <a:spcPts val="0"/>
              </a:spcBef>
              <a:buNone/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78961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23528" y="428604"/>
            <a:ext cx="8496944" cy="871558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5400" b="1" spc="300" dirty="0">
                <a:ln w="12700">
                  <a:solidFill>
                    <a:srgbClr val="1C9427"/>
                  </a:solidFill>
                  <a:prstDash val="solid"/>
                  <a:round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 за внимание !</a:t>
            </a:r>
          </a:p>
        </p:txBody>
      </p:sp>
      <p:pic>
        <p:nvPicPr>
          <p:cNvPr id="5" name="Содержимое 4" descr="d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10594" y="1988840"/>
            <a:ext cx="4722812" cy="3778250"/>
          </a:xfrm>
          <a:effectLst>
            <a:glow rad="63500">
              <a:srgbClr val="0070C0">
                <a:alpha val="40000"/>
              </a:srgbClr>
            </a:glo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88368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5400" b="1" spc="0" dirty="0">
                <a:solidFill>
                  <a:srgbClr val="00B050"/>
                </a:solidFill>
              </a:rPr>
              <a:t>Проект выполнили:</a:t>
            </a:r>
          </a:p>
        </p:txBody>
      </p:sp>
      <p:pic>
        <p:nvPicPr>
          <p:cNvPr id="13" name="Объект 12" descr="Изображение выглядит как человек, одежда, внешний, зелены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1FBA603A-DCBB-4EDB-B319-9B9F860993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72413" y="2852933"/>
            <a:ext cx="2564878" cy="3852665"/>
          </a:xfrm>
        </p:spPr>
      </p:pic>
      <p:sp>
        <p:nvSpPr>
          <p:cNvPr id="2" name="Текст 1"/>
          <p:cNvSpPr>
            <a:spLocks noGrp="1"/>
          </p:cNvSpPr>
          <p:nvPr>
            <p:ph type="body" idx="4294967295"/>
          </p:nvPr>
        </p:nvSpPr>
        <p:spPr>
          <a:xfrm>
            <a:off x="971600" y="1341438"/>
            <a:ext cx="7344816" cy="1295400"/>
          </a:xfrm>
        </p:spPr>
        <p:txBody>
          <a:bodyPr>
            <a:normAutofit fontScale="62500" lnSpcReduction="20000"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Воспитатели:  Зоценко О.П. (ВКК)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               Соколова И.Н. (ВКК)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детский сад №144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ru-RU" sz="2400" b="1" dirty="0"/>
          </a:p>
        </p:txBody>
      </p:sp>
      <p:pic>
        <p:nvPicPr>
          <p:cNvPr id="9" name="Рисунок 8" descr="Изображение выглядит как одежда, человек, внешни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357869CE-A50B-473E-BD0B-8637136461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76404" y="2852934"/>
            <a:ext cx="2564877" cy="38526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332656"/>
            <a:ext cx="7924800" cy="96747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spc="600" dirty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 ПРОЕКТА:</a:t>
            </a:r>
            <a:endParaRPr lang="ru-RU" b="1" spc="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916832"/>
            <a:ext cx="8784976" cy="473132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4800" b="1" spc="300" dirty="0">
                <a:ln w="3175">
                  <a:solidFill>
                    <a:srgbClr val="002060"/>
                  </a:solidFill>
                </a:ln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4800" b="1" dirty="0">
                <a:ln>
                  <a:solidFill>
                    <a:srgbClr val="002060"/>
                  </a:solidFill>
                </a:ln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						        										творческий,</a:t>
            </a:r>
            <a:endParaRPr lang="ru-RU" sz="4800" b="1" spc="300" dirty="0">
              <a:ln w="3175">
                <a:solidFill>
                  <a:srgbClr val="002060"/>
                </a:solidFill>
              </a:ln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4800" b="1" dirty="0">
                <a:ln>
                  <a:solidFill>
                    <a:srgbClr val="002060"/>
                  </a:solidFill>
                </a:ln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ребёнок, </a:t>
            </a:r>
          </a:p>
          <a:p>
            <a:pPr>
              <a:defRPr/>
            </a:pPr>
            <a:r>
              <a:rPr lang="ru-RU" sz="4800" b="1" dirty="0">
                <a:ln>
                  <a:solidFill>
                    <a:srgbClr val="002060"/>
                  </a:solidFill>
                </a:ln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общество и культура;</a:t>
            </a:r>
            <a:endParaRPr lang="ru-RU" sz="4800" b="1" spc="300" dirty="0">
              <a:ln w="3175">
                <a:solidFill>
                  <a:srgbClr val="002060"/>
                </a:solidFill>
              </a:ln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95955747-1F2E-4F3E-B093-FE1F1A1ED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1" y="692696"/>
            <a:ext cx="7922840" cy="1080120"/>
          </a:xfrm>
        </p:spPr>
        <p:txBody>
          <a:bodyPr/>
          <a:lstStyle/>
          <a:p>
            <a:pPr algn="ctr"/>
            <a:r>
              <a:rPr lang="ru-RU" b="1" spc="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 ПРОЕКТА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E38C562C-42E8-4E7A-9847-73B26CF82E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1561" y="2636912"/>
            <a:ext cx="7922840" cy="3528392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000" spc="300" dirty="0">
                <a:ln w="3175">
                  <a:solidFill>
                    <a:srgbClr val="002060"/>
                  </a:solidFill>
                </a:ln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4800" b="1" spc="300" dirty="0">
                <a:ln w="3175">
                  <a:solidFill>
                    <a:srgbClr val="002060"/>
                  </a:solidFill>
                </a:ln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групповой,</a:t>
            </a:r>
            <a:br>
              <a:rPr lang="ru-RU" sz="4800" b="1" spc="300" dirty="0">
                <a:ln w="3175">
                  <a:solidFill>
                    <a:srgbClr val="002060"/>
                  </a:solidFill>
                </a:ln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spc="300" dirty="0">
                <a:ln w="3175">
                  <a:solidFill>
                    <a:srgbClr val="002060"/>
                  </a:solidFill>
                </a:ln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краткосрочный.</a:t>
            </a:r>
            <a:r>
              <a:rPr lang="ru-RU" sz="6000" spc="300" dirty="0">
                <a:ln w="3175">
                  <a:solidFill>
                    <a:srgbClr val="002060"/>
                  </a:solidFill>
                </a:ln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0" spc="300" dirty="0">
                <a:ln w="3175">
                  <a:solidFill>
                    <a:srgbClr val="002060"/>
                  </a:solidFill>
                </a:ln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6000" spc="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14356"/>
            <a:ext cx="7924800" cy="13716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5400" b="1" spc="0" dirty="0">
                <a:ln w="3200">
                  <a:solidFill>
                    <a:srgbClr val="002060"/>
                  </a:solidFill>
                  <a:prstDash val="solid"/>
                  <a:round/>
                </a:ln>
                <a:solidFill>
                  <a:srgbClr val="1C94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проекта:</a:t>
            </a:r>
            <a:endParaRPr lang="ru-RU" sz="5400" spc="0" dirty="0">
              <a:ln w="3200">
                <a:solidFill>
                  <a:srgbClr val="002060"/>
                </a:solidFill>
                <a:prstDash val="solid"/>
                <a:round/>
              </a:ln>
              <a:solidFill>
                <a:srgbClr val="1C942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4331" y="2852936"/>
            <a:ext cx="8215338" cy="2500330"/>
          </a:xfrm>
        </p:spPr>
        <p:txBody>
          <a:bodyPr>
            <a:noAutofit/>
          </a:bodyPr>
          <a:lstStyle/>
          <a:p>
            <a:pPr marL="571500" indent="-571500" fontAlgn="auto">
              <a:spcAft>
                <a:spcPts val="0"/>
              </a:spcAft>
              <a:buFontTx/>
              <a:buChar char="-"/>
              <a:defRPr/>
            </a:pPr>
            <a:r>
              <a:rPr lang="ru-RU" sz="4800" b="1" spc="0" dirty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Воспитатели; </a:t>
            </a:r>
          </a:p>
          <a:p>
            <a:pPr marL="571500" indent="-571500" fontAlgn="auto">
              <a:spcAft>
                <a:spcPts val="0"/>
              </a:spcAft>
              <a:buFontTx/>
              <a:buChar char="-"/>
              <a:defRPr/>
            </a:pPr>
            <a:r>
              <a:rPr lang="ru-RU" sz="4800" b="1" dirty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4800" b="1" spc="0" dirty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ети средней группы;</a:t>
            </a:r>
          </a:p>
          <a:p>
            <a:pPr marL="571500" indent="-571500" fontAlgn="auto">
              <a:spcAft>
                <a:spcPts val="0"/>
              </a:spcAft>
              <a:buFontTx/>
              <a:buChar char="-"/>
              <a:defRPr/>
            </a:pPr>
            <a:r>
              <a:rPr lang="ru-RU" sz="4800" b="1" dirty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4800" b="1" spc="0" dirty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одители.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785794"/>
            <a:ext cx="7924800" cy="871534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6000" b="1" spc="300" dirty="0">
                <a:ln w="1905">
                  <a:solidFill>
                    <a:srgbClr val="0070C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</a:t>
            </a:r>
            <a:endParaRPr lang="ru-RU" sz="6000" spc="300" dirty="0">
              <a:ln w="1905">
                <a:solidFill>
                  <a:srgbClr val="0070C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2357430"/>
            <a:ext cx="8104414" cy="4095906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ребенка дошкольного возраста как субъекта нравственно-патриотического воспитания</a:t>
            </a:r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8208912" cy="1224136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Беседа «С чего начинается</a:t>
            </a:r>
            <a:br>
              <a:rPr lang="ru-RU" b="1" dirty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dirty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                                    Родина».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388160"/>
            <a:ext cx="4449312" cy="333698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1597" y="3356992"/>
            <a:ext cx="4382891" cy="3287167"/>
          </a:xfrm>
        </p:spPr>
      </p:pic>
    </p:spTree>
    <p:extLst>
      <p:ext uri="{BB962C8B-B14F-4D97-AF65-F5344CB8AC3E}">
        <p14:creationId xmlns:p14="http://schemas.microsoft.com/office/powerpoint/2010/main" xmlns="" val="539863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1000180"/>
          </a:xfrm>
        </p:spPr>
        <p:txBody>
          <a:bodyPr>
            <a:noAutofit/>
          </a:bodyPr>
          <a:lstStyle/>
          <a:p>
            <a:r>
              <a:rPr lang="ru-RU" sz="4800" b="1" spc="0" dirty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Аппликация «Флаг России». 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xmlns="" id="{A443B13B-1013-4332-B38A-823341B0B09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40771" y="1670943"/>
            <a:ext cx="3605444" cy="4807260"/>
          </a:xfrm>
        </p:spPr>
      </p:pic>
      <p:pic>
        <p:nvPicPr>
          <p:cNvPr id="12" name="Объект 11">
            <a:extLst>
              <a:ext uri="{FF2B5EF4-FFF2-40B4-BE49-F238E27FC236}">
                <a16:creationId xmlns:a16="http://schemas.microsoft.com/office/drawing/2014/main" xmlns="" id="{7E1F73E7-6D41-4CA1-A655-175788A6C8F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670943"/>
            <a:ext cx="3605444" cy="4807260"/>
          </a:xfr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98C8363-D5EE-4C58-AA31-9EB7DA787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188640"/>
            <a:ext cx="7488832" cy="1224136"/>
          </a:xfrm>
        </p:spPr>
        <p:txBody>
          <a:bodyPr/>
          <a:lstStyle/>
          <a:p>
            <a:pPr algn="ctr"/>
            <a:r>
              <a:rPr lang="ru-RU" b="1" dirty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Изготовление поделок совместно с родителями </a:t>
            </a:r>
            <a:endParaRPr lang="ru-RU" dirty="0"/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xmlns="" id="{8D50FD00-AC37-492A-942D-CA8C434569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321311"/>
            <a:ext cx="4596947" cy="3552186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E040443-9678-4C2C-BF95-4E980D0054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91161" y="3221650"/>
            <a:ext cx="4596947" cy="3552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051680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2103</TotalTime>
  <Words>257</Words>
  <Application>Microsoft Office PowerPoint</Application>
  <PresentationFormat>Экран (4:3)</PresentationFormat>
  <Paragraphs>63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Легкий дым</vt:lpstr>
      <vt:lpstr>ПРОЕКТ  «Символы России»</vt:lpstr>
      <vt:lpstr>Проект выполнили:</vt:lpstr>
      <vt:lpstr>ВИД ПРОЕКТА:</vt:lpstr>
      <vt:lpstr>ВИД ПРОЕКТА:</vt:lpstr>
      <vt:lpstr>Участники проекта:</vt:lpstr>
      <vt:lpstr>Цель проекта:</vt:lpstr>
      <vt:lpstr>Беседа «С чего начинается                                        Родина».</vt:lpstr>
      <vt:lpstr>  Аппликация «Флаг России». </vt:lpstr>
      <vt:lpstr>Изготовление поделок совместно с родителями </vt:lpstr>
      <vt:lpstr>Изготовление поделок совместно с родителями </vt:lpstr>
      <vt:lpstr>Изготовление поделок совместно с родителями </vt:lpstr>
      <vt:lpstr>Изготовление поделок совместно с родителями </vt:lpstr>
      <vt:lpstr>Итоговое занятие «Наш  дом – Россия»</vt:lpstr>
      <vt:lpstr>Оформление выставки поделок</vt:lpstr>
      <vt:lpstr>Памятка для родителей</vt:lpstr>
      <vt:lpstr>Памятка для родителей</vt:lpstr>
      <vt:lpstr>Памятка для родителей</vt:lpstr>
      <vt:lpstr>Спасибо  за внимание 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«Здравствуй, Пушкин»</dc:title>
  <dc:creator>Luda</dc:creator>
  <cp:lastModifiedBy>ret</cp:lastModifiedBy>
  <cp:revision>447</cp:revision>
  <dcterms:created xsi:type="dcterms:W3CDTF">2014-04-26T12:53:30Z</dcterms:created>
  <dcterms:modified xsi:type="dcterms:W3CDTF">2018-12-05T07:34:47Z</dcterms:modified>
</cp:coreProperties>
</file>