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2" r:id="rId2"/>
  </p:sldMasterIdLst>
  <p:notesMasterIdLst>
    <p:notesMasterId r:id="rId36"/>
  </p:notesMasterIdLst>
  <p:handoutMasterIdLst>
    <p:handoutMasterId r:id="rId37"/>
  </p:handoutMasterIdLst>
  <p:sldIdLst>
    <p:sldId id="265" r:id="rId3"/>
    <p:sldId id="303" r:id="rId4"/>
    <p:sldId id="304" r:id="rId5"/>
    <p:sldId id="307" r:id="rId6"/>
    <p:sldId id="306" r:id="rId7"/>
    <p:sldId id="308" r:id="rId8"/>
    <p:sldId id="326" r:id="rId9"/>
    <p:sldId id="309" r:id="rId10"/>
    <p:sldId id="285" r:id="rId11"/>
    <p:sldId id="286" r:id="rId12"/>
    <p:sldId id="287" r:id="rId13"/>
    <p:sldId id="310" r:id="rId14"/>
    <p:sldId id="311" r:id="rId15"/>
    <p:sldId id="312" r:id="rId16"/>
    <p:sldId id="313" r:id="rId17"/>
    <p:sldId id="314" r:id="rId18"/>
    <p:sldId id="315" r:id="rId19"/>
    <p:sldId id="288" r:id="rId20"/>
    <p:sldId id="291" r:id="rId21"/>
    <p:sldId id="316" r:id="rId22"/>
    <p:sldId id="292" r:id="rId23"/>
    <p:sldId id="293" r:id="rId24"/>
    <p:sldId id="317" r:id="rId25"/>
    <p:sldId id="318" r:id="rId26"/>
    <p:sldId id="319" r:id="rId27"/>
    <p:sldId id="328" r:id="rId28"/>
    <p:sldId id="320" r:id="rId29"/>
    <p:sldId id="322" r:id="rId30"/>
    <p:sldId id="305" r:id="rId31"/>
    <p:sldId id="323" r:id="rId32"/>
    <p:sldId id="324" r:id="rId33"/>
    <p:sldId id="325" r:id="rId34"/>
    <p:sldId id="327" r:id="rId35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12EAC1-7E8C-401B-A66B-3B4E486022B7}">
          <p14:sldIdLst>
            <p14:sldId id="265"/>
            <p14:sldId id="303"/>
            <p14:sldId id="304"/>
            <p14:sldId id="307"/>
            <p14:sldId id="306"/>
            <p14:sldId id="308"/>
            <p14:sldId id="326"/>
            <p14:sldId id="309"/>
            <p14:sldId id="285"/>
            <p14:sldId id="286"/>
            <p14:sldId id="287"/>
            <p14:sldId id="310"/>
            <p14:sldId id="311"/>
            <p14:sldId id="312"/>
            <p14:sldId id="313"/>
            <p14:sldId id="314"/>
            <p14:sldId id="315"/>
            <p14:sldId id="288"/>
            <p14:sldId id="291"/>
            <p14:sldId id="316"/>
            <p14:sldId id="292"/>
            <p14:sldId id="293"/>
            <p14:sldId id="317"/>
            <p14:sldId id="318"/>
            <p14:sldId id="319"/>
            <p14:sldId id="328"/>
            <p14:sldId id="320"/>
            <p14:sldId id="322"/>
          </p14:sldIdLst>
        </p14:section>
        <p14:section name="Раздел без заголовка" id="{EFDDF50C-AD5A-4B1F-98F3-724910AB5C93}">
          <p14:sldIdLst>
            <p14:sldId id="305"/>
            <p14:sldId id="323"/>
            <p14:sldId id="324"/>
            <p14:sldId id="325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511" autoAdjust="0"/>
  </p:normalViewPr>
  <p:slideViewPr>
    <p:cSldViewPr showGuides="1">
      <p:cViewPr varScale="1">
        <p:scale>
          <a:sx n="121" d="100"/>
          <a:sy n="121" d="100"/>
        </p:scale>
        <p:origin x="132" y="102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ru-RU"/>
              <a:pPr/>
              <a:t>24.11.2021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pPr/>
              <a:t>24.11.2021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62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95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92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8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5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50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77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41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51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0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33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08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64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5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8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7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2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0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8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1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294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835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620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33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54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8462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554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293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ое изображение титульного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Щелкните, чтобы ввести имя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Год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80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Четыре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27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387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638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вертикаль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11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32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а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06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Ле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475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55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90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06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525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892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763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61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F41C87-7AD9-4845-A077-840E4A0F3F06}" type="datetimeFigureOut">
              <a:rPr lang="ru-RU" noProof="0" smtClean="0"/>
              <a:pPr/>
              <a:t>24.11.2021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53022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3916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38028" y="2564904"/>
            <a:ext cx="6624736" cy="1656184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2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Образовательная среда  МБДОУ «Детский сад общеразвивающего вида №144» на примере </a:t>
            </a:r>
            <a:r>
              <a:rPr lang="ru-RU" sz="22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ПОДГОТОВИТЕЛЬНОЙ </a:t>
            </a:r>
            <a:r>
              <a:rPr lang="ru-RU" sz="22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группы</a:t>
            </a:r>
            <a:br>
              <a:rPr lang="ru-RU" sz="22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</a:br>
            <a:r>
              <a:rPr lang="ru-RU" sz="1800" dirty="0" smtClean="0">
                <a:latin typeface="Cambria"/>
              </a:rPr>
              <a:t>(возраст </a:t>
            </a:r>
            <a:r>
              <a:rPr lang="ru-RU" sz="1800" dirty="0" smtClean="0">
                <a:latin typeface="Cambria"/>
              </a:rPr>
              <a:t>6-7 </a:t>
            </a:r>
            <a:r>
              <a:rPr lang="ru-RU" sz="1800" dirty="0" smtClean="0">
                <a:latin typeface="Cambria"/>
              </a:rPr>
              <a:t>лет)</a:t>
            </a:r>
            <a:br>
              <a:rPr lang="ru-RU" sz="1800" dirty="0" smtClean="0">
                <a:latin typeface="Cambria"/>
              </a:rPr>
            </a:br>
            <a:r>
              <a:rPr lang="ru-RU" sz="1800" dirty="0" smtClean="0">
                <a:latin typeface="Cambria"/>
              </a:rPr>
              <a:t/>
            </a:r>
            <a:br>
              <a:rPr lang="ru-RU" sz="1800" dirty="0" smtClean="0">
                <a:latin typeface="Cambria"/>
              </a:rPr>
            </a:br>
            <a:r>
              <a:rPr lang="ru-RU" sz="1800" u="sng" dirty="0" smtClean="0">
                <a:latin typeface="Cambria"/>
              </a:rPr>
              <a:t>34 воспитанника</a:t>
            </a:r>
            <a:endParaRPr lang="ru-RU" sz="3600" b="0" i="0" u="sng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4412" y="4869160"/>
            <a:ext cx="5711553" cy="144016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Буторина С.Ю.- старший воспитатель  МБДОУ «Детский сад общеразвивающего вида №144» ,г.Воронеж</a:t>
            </a:r>
            <a:endParaRPr lang="ru-RU" sz="1800" b="0" i="0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022263" y="478001"/>
            <a:ext cx="6336704" cy="838200"/>
          </a:xfrm>
        </p:spPr>
        <p:txBody>
          <a:bodyPr/>
          <a:lstStyle/>
          <a:p>
            <a:pPr marL="0" indent="0" algn="ctr" defTabSz="914400">
              <a:lnSpc>
                <a:spcPct val="85000"/>
              </a:lnSpc>
              <a:spcBef>
                <a:spcPts val="1800"/>
              </a:spcBef>
              <a:buNone/>
            </a:pPr>
            <a:r>
              <a:rPr lang="ru-RU" sz="3600" b="0" i="0" baseline="0" dirty="0" smtClean="0">
                <a:solidFill>
                  <a:schemeClr val="accent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2021-2022 </a:t>
            </a:r>
            <a:r>
              <a:rPr lang="ru-RU" sz="3600" b="0" i="0" baseline="0" dirty="0" smtClean="0">
                <a:solidFill>
                  <a:schemeClr val="accent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учебный год</a:t>
            </a:r>
            <a:endParaRPr lang="ru-RU" sz="3600" b="0" i="0" baseline="0" dirty="0">
              <a:solidFill>
                <a:schemeClr val="accent1">
                  <a:lumMod val="75000"/>
                </a:schemeClr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-89043" y="6031258"/>
            <a:ext cx="4060501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327418" y="5995685"/>
            <a:ext cx="4247760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>
            <a:fillRect/>
          </a:stretch>
        </p:blipFill>
        <p:spPr>
          <a:xfrm>
            <a:off x="1146026" y="458706"/>
            <a:ext cx="3978275" cy="5638800"/>
          </a:xfrm>
        </p:spPr>
      </p:pic>
      <p:pic>
        <p:nvPicPr>
          <p:cNvPr id="16" name="Рисунок 15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/>
          <a:stretch>
            <a:fillRect/>
          </a:stretch>
        </p:blipFill>
        <p:spPr>
          <a:xfrm>
            <a:off x="6485889" y="458706"/>
            <a:ext cx="3694112" cy="5653088"/>
          </a:xfrm>
        </p:spPr>
      </p:pic>
    </p:spTree>
    <p:extLst>
      <p:ext uri="{BB962C8B-B14F-4D97-AF65-F5344CB8AC3E}">
        <p14:creationId xmlns:p14="http://schemas.microsoft.com/office/powerpoint/2010/main" val="7473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>
            <a:fillRect/>
          </a:stretch>
        </p:blipFill>
        <p:spPr>
          <a:xfrm>
            <a:off x="541338" y="473075"/>
            <a:ext cx="3978275" cy="5638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6189039"/>
            <a:ext cx="10225136" cy="612441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1.6. Рабочий сектор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литература педагога)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>
            <a:fillRect/>
          </a:stretch>
        </p:blipFill>
        <p:spPr>
          <a:xfrm>
            <a:off x="6891338" y="473075"/>
            <a:ext cx="3978275" cy="5638800"/>
          </a:xfr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6189039"/>
            <a:ext cx="4392487" cy="6124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1.6. Рабочий сектор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литература педагога)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8548" y="6189040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 Рабочий сектор </a:t>
            </a:r>
            <a:endParaRPr lang="ru-RU" sz="16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(ИКТ для педагога)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BA101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rgbClr val="BA101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>
            <a:fillRect/>
          </a:stretch>
        </p:blipFill>
        <p:spPr>
          <a:xfrm>
            <a:off x="541338" y="473075"/>
            <a:ext cx="3978275" cy="563880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"/>
          <a:stretch>
            <a:fillRect/>
          </a:stretch>
        </p:blipFill>
        <p:spPr>
          <a:xfrm>
            <a:off x="6891338" y="473075"/>
            <a:ext cx="3978275" cy="5638800"/>
          </a:xfrm>
        </p:spPr>
      </p:pic>
    </p:spTree>
    <p:extLst>
      <p:ext uri="{BB962C8B-B14F-4D97-AF65-F5344CB8AC3E}">
        <p14:creationId xmlns:p14="http://schemas.microsoft.com/office/powerpoint/2010/main" val="35991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6189039"/>
            <a:ext cx="4392487" cy="612441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роектор)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8548" y="6189040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 Рабочий сектор </a:t>
            </a:r>
            <a:endParaRPr lang="ru-RU" sz="16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(ИКТ для педагога ) ЭКРАН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BA101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rgbClr val="BA101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>
            <a:fillRect/>
          </a:stretch>
        </p:blipFill>
        <p:spPr>
          <a:xfrm>
            <a:off x="477838" y="476250"/>
            <a:ext cx="3978275" cy="5638800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/>
          <a:stretch>
            <a:fillRect/>
          </a:stretch>
        </p:blipFill>
        <p:spPr>
          <a:xfrm>
            <a:off x="6238875" y="549275"/>
            <a:ext cx="3976688" cy="5638800"/>
          </a:xfrm>
        </p:spPr>
      </p:pic>
    </p:spTree>
    <p:extLst>
      <p:ext uri="{BB962C8B-B14F-4D97-AF65-F5344CB8AC3E}">
        <p14:creationId xmlns:p14="http://schemas.microsoft.com/office/powerpoint/2010/main" val="1164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Хранение раздаточного материала для проведения  организованной образовательной деятельности.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Геоконты</a:t>
            </a:r>
            <a:r>
              <a:rPr lang="ru-RU" dirty="0" smtClean="0"/>
              <a:t>, </a:t>
            </a:r>
            <a:r>
              <a:rPr lang="ru-RU" dirty="0" err="1" smtClean="0"/>
              <a:t>игровизоры</a:t>
            </a:r>
            <a:r>
              <a:rPr lang="ru-RU" dirty="0" smtClean="0"/>
              <a:t>, </a:t>
            </a:r>
            <a:r>
              <a:rPr lang="ru-RU" dirty="0" err="1" smtClean="0"/>
              <a:t>геовизоры</a:t>
            </a:r>
            <a:r>
              <a:rPr lang="ru-RU" dirty="0" smtClean="0"/>
              <a:t> на каждого ребенка.</a:t>
            </a:r>
          </a:p>
          <a:p>
            <a:r>
              <a:rPr lang="ru-RU" dirty="0" smtClean="0"/>
              <a:t>Много пособий, сделанных своими руками.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98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Хранение раздаточного материала.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Карточки  для игр с блоками Дьенеша, детали «волшебной восьмерки </a:t>
            </a:r>
            <a:r>
              <a:rPr lang="ru-RU" dirty="0" err="1" smtClean="0">
                <a:solidFill>
                  <a:schemeClr val="tx1"/>
                </a:solidFill>
              </a:rPr>
              <a:t>Воскобовича</a:t>
            </a:r>
            <a:r>
              <a:rPr lang="ru-RU" dirty="0" smtClean="0">
                <a:solidFill>
                  <a:schemeClr val="tx1"/>
                </a:solidFill>
              </a:rPr>
              <a:t>» изготовлены своими руками.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2124" y="6094420"/>
            <a:ext cx="4537207" cy="609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"/>
          <a:stretch>
            <a:fillRect/>
          </a:stretch>
        </p:blipFill>
        <p:spPr>
          <a:xfrm>
            <a:off x="1773238" y="620713"/>
            <a:ext cx="7850187" cy="5638800"/>
          </a:xfrm>
        </p:spPr>
      </p:pic>
    </p:spTree>
    <p:extLst>
      <p:ext uri="{BB962C8B-B14F-4D97-AF65-F5344CB8AC3E}">
        <p14:creationId xmlns:p14="http://schemas.microsoft.com/office/powerpoint/2010/main" val="1782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34172" y="260648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04552" y="5908560"/>
            <a:ext cx="5099785" cy="76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407F2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568429" y="5908560"/>
            <a:ext cx="4537207" cy="609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Ширма позволяет трансформировать помещение группы . Например в кухню.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>
          <a:xfrm>
            <a:off x="6153150" y="609600"/>
            <a:ext cx="6035675" cy="4979988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/>
          <a:stretch>
            <a:fillRect/>
          </a:stretch>
        </p:blipFill>
        <p:spPr>
          <a:xfrm>
            <a:off x="0" y="609600"/>
            <a:ext cx="6035040" cy="4907632"/>
          </a:xfrm>
        </p:spPr>
      </p:pic>
    </p:spTree>
    <p:extLst>
      <p:ext uri="{BB962C8B-B14F-4D97-AF65-F5344CB8AC3E}">
        <p14:creationId xmlns:p14="http://schemas.microsoft.com/office/powerpoint/2010/main" val="7479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>
            <a:fillRect/>
          </a:stretch>
        </p:blipFill>
        <p:spPr>
          <a:xfrm>
            <a:off x="3781425" y="417513"/>
            <a:ext cx="3978275" cy="5638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2124" y="6094420"/>
            <a:ext cx="4537207" cy="609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6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>
            <a:fillRect/>
          </a:stretch>
        </p:blipFill>
        <p:spPr>
          <a:xfrm>
            <a:off x="1481138" y="509588"/>
            <a:ext cx="3978275" cy="5638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4460" y="5949281"/>
            <a:ext cx="4671920" cy="82714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0950" y="6147723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>
          <a:xfrm>
            <a:off x="7031038" y="477838"/>
            <a:ext cx="3976687" cy="5638800"/>
          </a:xfr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1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713" y="6237288"/>
            <a:ext cx="3961450" cy="39357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группу, нижняя левая точка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2603" y="6312744"/>
            <a:ext cx="3124200" cy="31812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правая точка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21772" y="2980952"/>
            <a:ext cx="3550920" cy="393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левая точка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4654252" y="2980952"/>
            <a:ext cx="3124200" cy="31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правая точка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8542685" y="260648"/>
            <a:ext cx="3168352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Групповое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помещение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Групповое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помещение используется как игровая комната, включает в себя «Рабочий сектор», «Активный сектор», «Спокойный сектор». 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Модули 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всех групп МБДОУ практически полностью обеспечивают познавательную, исследовательскую и творческую активность всех воспитанников.</a:t>
            </a:r>
            <a:endParaRPr lang="ru-RU" sz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помещениях достаточно пространства , чтобы дети и взрослые могли свободно передвигаться.</a:t>
            </a:r>
          </a:p>
          <a:p>
            <a:pPr lvl="0"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Хорошая оконная вентиляция (можно при необходимости открыть и закрыть с помощью ключа). Достаточная освещенность, интенсивность которой можно регулировать с помощью штор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/>
          <a:stretch>
            <a:fillRect/>
          </a:stretch>
        </p:blipFill>
        <p:spPr>
          <a:xfrm>
            <a:off x="233363" y="3433763"/>
            <a:ext cx="3978275" cy="2743200"/>
          </a:xfrm>
        </p:spPr>
      </p:pic>
      <p:pic>
        <p:nvPicPr>
          <p:cNvPr id="26" name="Рисунок 25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"/>
          <a:stretch>
            <a:fillRect/>
          </a:stretch>
        </p:blipFill>
        <p:spPr>
          <a:xfrm>
            <a:off x="4624388" y="3467100"/>
            <a:ext cx="3978275" cy="2743200"/>
          </a:xfrm>
        </p:spPr>
      </p:pic>
      <p:pic>
        <p:nvPicPr>
          <p:cNvPr id="25" name="Рисунок 24"/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"/>
          <a:stretch>
            <a:fillRect/>
          </a:stretch>
        </p:blipFill>
        <p:spPr>
          <a:xfrm>
            <a:off x="190500" y="239713"/>
            <a:ext cx="3976688" cy="2743200"/>
          </a:xfrm>
        </p:spPr>
      </p:pic>
      <p:pic>
        <p:nvPicPr>
          <p:cNvPr id="28" name="Рисунок 27"/>
          <p:cNvPicPr>
            <a:picLocks noGrp="1" noChangeAspect="1"/>
          </p:cNvPicPr>
          <p:nvPr>
            <p:ph type="pic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/>
          <a:stretch>
            <a:fillRect/>
          </a:stretch>
        </p:blipFill>
        <p:spPr>
          <a:xfrm>
            <a:off x="4510088" y="238125"/>
            <a:ext cx="3978275" cy="2743200"/>
          </a:xfrm>
        </p:spPr>
      </p:pic>
    </p:spTree>
    <p:extLst>
      <p:ext uri="{BB962C8B-B14F-4D97-AF65-F5344CB8AC3E}">
        <p14:creationId xmlns:p14="http://schemas.microsoft.com/office/powerpoint/2010/main" val="22083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34172" y="260648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04552" y="5908560"/>
            <a:ext cx="5099785" cy="76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Поликлиника.</a:t>
            </a:r>
            <a:r>
              <a:rPr lang="ru-RU" sz="1600" dirty="0" smtClean="0">
                <a:solidFill>
                  <a:srgbClr val="407F2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568429" y="5908560"/>
            <a:ext cx="4537207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Трансформация среды. 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>
            <a:fillRect/>
          </a:stretch>
        </p:blipFill>
        <p:spPr>
          <a:xfrm>
            <a:off x="0" y="609600"/>
            <a:ext cx="6035040" cy="4907632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>
            <a:fillRect/>
          </a:stretch>
        </p:blipFill>
        <p:spPr>
          <a:xfrm>
            <a:off x="6238875" y="549275"/>
            <a:ext cx="5314950" cy="4908550"/>
          </a:xfrm>
        </p:spPr>
      </p:pic>
    </p:spTree>
    <p:extLst>
      <p:ext uri="{BB962C8B-B14F-4D97-AF65-F5344CB8AC3E}">
        <p14:creationId xmlns:p14="http://schemas.microsoft.com/office/powerpoint/2010/main" val="12960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>
            <a:fillRect/>
          </a:stretch>
        </p:blipFill>
        <p:spPr>
          <a:xfrm>
            <a:off x="1341438" y="419100"/>
            <a:ext cx="3978275" cy="5638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4615" y="5933020"/>
            <a:ext cx="4671920" cy="82714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09660" y="6148388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2.2.5. Активный сектор </a:t>
            </a:r>
            <a:endParaRPr lang="ru-RU" sz="16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>
          <a:xfrm>
            <a:off x="7246938" y="390525"/>
            <a:ext cx="3976687" cy="5638800"/>
          </a:xfr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7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211361" y="5930708"/>
            <a:ext cx="5476644" cy="775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 </a:t>
            </a:r>
            <a:endParaRPr lang="ru-RU" sz="16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7383" y="5941089"/>
            <a:ext cx="5040560" cy="7647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Активный 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 </a:t>
            </a:r>
            <a:endParaRPr lang="ru-RU" sz="16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/>
          <a:stretch>
            <a:fillRect/>
          </a:stretch>
        </p:blipFill>
        <p:spPr>
          <a:xfrm>
            <a:off x="333375" y="609600"/>
            <a:ext cx="5702300" cy="5299075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24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4615" y="5933020"/>
            <a:ext cx="4671920" cy="82714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Салон красоты.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09660" y="6148388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Торговый Центр.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>
            <a:fillRect/>
          </a:stretch>
        </p:blipFill>
        <p:spPr>
          <a:xfrm>
            <a:off x="1341438" y="549275"/>
            <a:ext cx="3978275" cy="5638800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>
            <a:fillRect/>
          </a:stretch>
        </p:blipFill>
        <p:spPr>
          <a:xfrm>
            <a:off x="7102475" y="549275"/>
            <a:ext cx="3978275" cy="5638800"/>
          </a:xfrm>
        </p:spPr>
      </p:pic>
    </p:spTree>
    <p:extLst>
      <p:ext uri="{BB962C8B-B14F-4D97-AF65-F5344CB8AC3E}">
        <p14:creationId xmlns:p14="http://schemas.microsoft.com/office/powerpoint/2010/main" val="35052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4615" y="5933020"/>
            <a:ext cx="4671920" cy="82714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Физкультура и спорт.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09660" y="6148388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2.2.5. Активный сектор </a:t>
            </a:r>
            <a:endParaRPr lang="ru-RU" sz="16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>
            <a:fillRect/>
          </a:stretch>
        </p:blipFill>
        <p:spPr>
          <a:xfrm>
            <a:off x="981075" y="549275"/>
            <a:ext cx="3978275" cy="5638800"/>
          </a:xfrm>
        </p:spPr>
      </p:pic>
      <p:pic>
        <p:nvPicPr>
          <p:cNvPr id="2" name="Рисунок 1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>
            <a:fillRect/>
          </a:stretch>
        </p:blipFill>
        <p:spPr>
          <a:xfrm>
            <a:off x="6958013" y="476250"/>
            <a:ext cx="3978275" cy="5638800"/>
          </a:xfrm>
        </p:spPr>
      </p:pic>
    </p:spTree>
    <p:extLst>
      <p:ext uri="{BB962C8B-B14F-4D97-AF65-F5344CB8AC3E}">
        <p14:creationId xmlns:p14="http://schemas.microsoft.com/office/powerpoint/2010/main" val="40019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211361" y="5930708"/>
            <a:ext cx="5476644" cy="775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 правила дорожного движения.  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7383" y="5941089"/>
            <a:ext cx="5040560" cy="7647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Парковка.  </a:t>
            </a:r>
          </a:p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/>
          <a:stretch>
            <a:fillRect/>
          </a:stretch>
        </p:blipFill>
        <p:spPr>
          <a:xfrm>
            <a:off x="0" y="609600"/>
            <a:ext cx="6035040" cy="5195664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/>
          <a:stretch>
            <a:fillRect/>
          </a:stretch>
        </p:blipFill>
        <p:spPr>
          <a:xfrm>
            <a:off x="6153785" y="609600"/>
            <a:ext cx="6035040" cy="5195664"/>
          </a:xfrm>
        </p:spPr>
      </p:pic>
    </p:spTree>
    <p:extLst>
      <p:ext uri="{BB962C8B-B14F-4D97-AF65-F5344CB8AC3E}">
        <p14:creationId xmlns:p14="http://schemas.microsoft.com/office/powerpoint/2010/main" val="1214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-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8206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Театральная зона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2492896"/>
            <a:ext cx="3124200" cy="35269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театральной зоне </a:t>
            </a:r>
            <a:r>
              <a:rPr lang="ru-RU" dirty="0"/>
              <a:t>дети </a:t>
            </a:r>
            <a:r>
              <a:rPr lang="ru-RU" dirty="0" smtClean="0"/>
              <a:t>пробуют </a:t>
            </a:r>
            <a:r>
              <a:rPr lang="ru-RU" dirty="0"/>
              <a:t>себя в разных театральных </a:t>
            </a:r>
            <a:r>
              <a:rPr lang="ru-RU" dirty="0" smtClean="0"/>
              <a:t>направлениях. </a:t>
            </a:r>
            <a:endParaRPr lang="ru-RU" dirty="0"/>
          </a:p>
          <a:p>
            <a:r>
              <a:rPr lang="ru-RU" dirty="0"/>
              <a:t>     В настоящее время в </a:t>
            </a:r>
            <a:r>
              <a:rPr lang="ru-RU" dirty="0" smtClean="0"/>
              <a:t>группе </a:t>
            </a:r>
            <a:r>
              <a:rPr lang="ru-RU" dirty="0"/>
              <a:t>своими силами </a:t>
            </a:r>
            <a:r>
              <a:rPr lang="ru-RU" dirty="0" smtClean="0"/>
              <a:t>изготовлена ширма, </a:t>
            </a:r>
            <a:r>
              <a:rPr lang="ru-RU" dirty="0"/>
              <a:t>декорации для многих спектаклей, </a:t>
            </a:r>
            <a:r>
              <a:rPr lang="ru-RU" dirty="0" smtClean="0"/>
              <a:t>большое количество. </a:t>
            </a:r>
            <a:r>
              <a:rPr lang="ru-RU" dirty="0"/>
              <a:t>Большую роль в образовательном процессе играет заинтересованность родителей занятиями детей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46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044" y="476671"/>
            <a:ext cx="7092018" cy="72008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Спокойный сектор. «Творческая мастерская».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700808"/>
            <a:ext cx="4419600" cy="33147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665647"/>
            <a:ext cx="3314700" cy="4419600"/>
          </a:xfrm>
        </p:spPr>
      </p:pic>
    </p:spTree>
    <p:extLst>
      <p:ext uri="{BB962C8B-B14F-4D97-AF65-F5344CB8AC3E}">
        <p14:creationId xmlns:p14="http://schemas.microsoft.com/office/powerpoint/2010/main" val="16295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>
            <a:fillRect/>
          </a:stretch>
        </p:blipFill>
        <p:spPr>
          <a:xfrm>
            <a:off x="112713" y="415925"/>
            <a:ext cx="3978275" cy="5638800"/>
          </a:xfrm>
        </p:spPr>
      </p:pic>
      <p:pic>
        <p:nvPicPr>
          <p:cNvPr id="13" name="Рисунок 12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"/>
          <a:stretch>
            <a:fillRect/>
          </a:stretch>
        </p:blipFill>
        <p:spPr>
          <a:xfrm>
            <a:off x="8304213" y="415925"/>
            <a:ext cx="3694112" cy="5653088"/>
          </a:xfr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СПОКОЙНЫЙ СЕКТОР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344502" y="6149069"/>
            <a:ext cx="4671920" cy="827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 .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090578" y="6097506"/>
            <a:ext cx="4095360" cy="702264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40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9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95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64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50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019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 музей «Динозавры».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95179" y="615625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 уединения.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/>
          <a:stretch>
            <a:fillRect/>
          </a:stretch>
        </p:blipFill>
        <p:spPr>
          <a:xfrm>
            <a:off x="4149725" y="458788"/>
            <a:ext cx="3976688" cy="5638800"/>
          </a:xfrm>
        </p:spPr>
      </p:pic>
    </p:spTree>
    <p:extLst>
      <p:ext uri="{BB962C8B-B14F-4D97-AF65-F5344CB8AC3E}">
        <p14:creationId xmlns:p14="http://schemas.microsoft.com/office/powerpoint/2010/main" val="42050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Помещение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для приема воспитанников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Раздевалка  для детей оформлена в соответствии с временем года . 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На правых фотографиях видны стенды с информацией для родителей (чем заняться с ребенком осенью на прогулке), стихи,  осенние приметы , игры дома. </a:t>
            </a:r>
            <a:r>
              <a:rPr lang="ru-RU" sz="1200" dirty="0">
                <a:solidFill>
                  <a:schemeClr val="tx1"/>
                </a:solidFill>
              </a:rPr>
              <a:t>З</a:t>
            </a:r>
            <a:r>
              <a:rPr lang="ru-RU" sz="1200" dirty="0" smtClean="0">
                <a:solidFill>
                  <a:schemeClr val="tx1"/>
                </a:solidFill>
              </a:rPr>
              <a:t>десь выставляются работы детей.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Выставлены работы детей с родителями «Осень золотая».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39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854" y="404665"/>
            <a:ext cx="8532178" cy="1080119"/>
          </a:xfrm>
        </p:spPr>
        <p:txBody>
          <a:bodyPr/>
          <a:lstStyle/>
          <a:p>
            <a:pPr algn="ctr"/>
            <a:r>
              <a:rPr lang="ru-RU" dirty="0" smtClean="0"/>
              <a:t>Вид из центра группы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592" y="5631462"/>
            <a:ext cx="4641835" cy="57225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 вход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204864"/>
            <a:ext cx="4416425" cy="33123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468" y="5917588"/>
            <a:ext cx="4100516" cy="57626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Рабочий сектор, правый угол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80" y="2201234"/>
            <a:ext cx="4416425" cy="3312318"/>
          </a:xfrm>
        </p:spPr>
      </p:pic>
    </p:spTree>
    <p:extLst>
      <p:ext uri="{BB962C8B-B14F-4D97-AF65-F5344CB8AC3E}">
        <p14:creationId xmlns:p14="http://schemas.microsoft.com/office/powerpoint/2010/main" val="12830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-89043" y="6031258"/>
            <a:ext cx="4060501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Информация о питании детей.</a:t>
            </a:r>
          </a:p>
          <a:p>
            <a:pPr algn="ctr"/>
            <a:r>
              <a:rPr lang="ru-RU" sz="1800" dirty="0" smtClean="0">
                <a:solidFill>
                  <a:srgbClr val="FF9933"/>
                </a:solidFill>
              </a:rPr>
              <a:t> </a:t>
            </a:r>
            <a:endParaRPr lang="ru-RU" sz="1800" dirty="0">
              <a:solidFill>
                <a:srgbClr val="FF9933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086776" y="5969123"/>
            <a:ext cx="4105826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</a:rPr>
              <a:t>На стенде расписание , примерный режим дня, рекомендации для родителей.</a:t>
            </a:r>
            <a:endParaRPr lang="ru-RU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FF9933"/>
                </a:solidFill>
              </a:rPr>
              <a:t> </a:t>
            </a:r>
            <a:endParaRPr lang="ru-RU" sz="2200" dirty="0">
              <a:solidFill>
                <a:srgbClr val="FF9933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164745" y="5867302"/>
            <a:ext cx="4164899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FF9933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ыставка детских работ.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FF9933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5832648" cy="352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</a:rPr>
              <a:t>4</a:t>
            </a:r>
            <a:r>
              <a:rPr lang="ru-RU" sz="1800" b="1" dirty="0" smtClean="0">
                <a:solidFill>
                  <a:schemeClr val="tx1"/>
                </a:solidFill>
              </a:rPr>
              <a:t>.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среды для диалога с родителями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>
            <a:fillRect/>
          </a:stretch>
        </p:blipFill>
        <p:spPr>
          <a:xfrm>
            <a:off x="4164745" y="392458"/>
            <a:ext cx="3978275" cy="5638800"/>
          </a:xfrm>
        </p:spPr>
      </p:pic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>
            <a:fillRect/>
          </a:stretch>
        </p:blipFill>
        <p:spPr>
          <a:xfrm>
            <a:off x="117475" y="360363"/>
            <a:ext cx="3978275" cy="5638800"/>
          </a:xfrm>
        </p:spPr>
      </p:pic>
      <p:pic>
        <p:nvPicPr>
          <p:cNvPr id="13" name="Рисунок 12"/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>
            <a:fillRect/>
          </a:stretch>
        </p:blipFill>
        <p:spPr>
          <a:xfrm>
            <a:off x="8214327" y="364138"/>
            <a:ext cx="3978275" cy="5638800"/>
          </a:xfrm>
        </p:spPr>
      </p:pic>
    </p:spTree>
    <p:extLst>
      <p:ext uri="{BB962C8B-B14F-4D97-AF65-F5344CB8AC3E}">
        <p14:creationId xmlns:p14="http://schemas.microsoft.com/office/powerpoint/2010/main" val="22137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-89043" y="6031258"/>
            <a:ext cx="4060501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800" dirty="0" smtClean="0">
                <a:solidFill>
                  <a:srgbClr val="FF9933"/>
                </a:solidFill>
              </a:rPr>
              <a:t> </a:t>
            </a:r>
            <a:endParaRPr lang="ru-RU" sz="1800" dirty="0">
              <a:solidFill>
                <a:srgbClr val="FF9933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423272" y="548680"/>
            <a:ext cx="3503787" cy="61227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200" dirty="0">
              <a:solidFill>
                <a:srgbClr val="FF9933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164745" y="6031258"/>
            <a:ext cx="4164899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FF9933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FF9933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6313420" y="476748"/>
            <a:ext cx="4032448" cy="936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Входные группы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179978" y="1484784"/>
            <a:ext cx="6521811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9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99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3916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В МБДОУ большое внимание уделяется оформлению входных групп (лестничных пролетов).  В настоящий момент  руками педагогов полностью оформлены три входные группы. Они также выполняют образовательную функцию.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/>
          <a:stretch>
            <a:fillRect/>
          </a:stretch>
        </p:blipFill>
        <p:spPr>
          <a:xfrm>
            <a:off x="3646488" y="3357563"/>
            <a:ext cx="4248150" cy="3070225"/>
          </a:xfrm>
        </p:spPr>
      </p:pic>
      <p:pic>
        <p:nvPicPr>
          <p:cNvPr id="17" name="Рисунок 16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>
            <a:fillRect/>
          </a:stretch>
        </p:blipFill>
        <p:spPr>
          <a:xfrm>
            <a:off x="187325" y="260350"/>
            <a:ext cx="4899025" cy="3024188"/>
          </a:xfrm>
        </p:spPr>
      </p:pic>
    </p:spTree>
    <p:extLst>
      <p:ext uri="{BB962C8B-B14F-4D97-AF65-F5344CB8AC3E}">
        <p14:creationId xmlns:p14="http://schemas.microsoft.com/office/powerpoint/2010/main" val="15740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-89043" y="6031258"/>
            <a:ext cx="4060501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800" dirty="0" smtClean="0">
                <a:solidFill>
                  <a:srgbClr val="FF9933"/>
                </a:solidFill>
              </a:rPr>
              <a:t> </a:t>
            </a:r>
            <a:endParaRPr lang="ru-RU" sz="1800" dirty="0">
              <a:solidFill>
                <a:srgbClr val="FF9933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423272" y="548680"/>
            <a:ext cx="3503787" cy="61227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200" dirty="0">
              <a:solidFill>
                <a:srgbClr val="FF9933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164745" y="6031258"/>
            <a:ext cx="4164899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FF9933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FF9933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6313420" y="476748"/>
            <a:ext cx="4032448" cy="936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Входные группы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179978" y="1484784"/>
            <a:ext cx="6521811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9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99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3916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"/>
          <a:stretch>
            <a:fillRect/>
          </a:stretch>
        </p:blipFill>
        <p:spPr>
          <a:xfrm>
            <a:off x="261938" y="404813"/>
            <a:ext cx="4752975" cy="2808287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"/>
          <a:stretch>
            <a:fillRect/>
          </a:stretch>
        </p:blipFill>
        <p:spPr>
          <a:xfrm>
            <a:off x="3286125" y="3568700"/>
            <a:ext cx="4464050" cy="3035300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"/>
          <a:stretch>
            <a:fillRect/>
          </a:stretch>
        </p:blipFill>
        <p:spPr>
          <a:xfrm rot="16200000">
            <a:off x="203063" y="3905625"/>
            <a:ext cx="3035300" cy="2327275"/>
          </a:xfrm>
        </p:spPr>
      </p:pic>
    </p:spTree>
    <p:extLst>
      <p:ext uri="{BB962C8B-B14F-4D97-AF65-F5344CB8AC3E}">
        <p14:creationId xmlns:p14="http://schemas.microsoft.com/office/powerpoint/2010/main" val="11121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22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331152" y="6187064"/>
            <a:ext cx="3550920" cy="53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364970" y="6187065"/>
            <a:ext cx="3550920" cy="670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 Познавательно-исследовательская деятельность» 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Календарь погоды. </a:t>
            </a:r>
          </a:p>
          <a:p>
            <a:pPr algn="ctr"/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>
            <a:fillRect/>
          </a:stretch>
        </p:blipFill>
        <p:spPr>
          <a:xfrm>
            <a:off x="8110636" y="524065"/>
            <a:ext cx="3905632" cy="56388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/>
          <a:stretch>
            <a:fillRect/>
          </a:stretch>
        </p:blipFill>
        <p:spPr>
          <a:xfrm>
            <a:off x="208287" y="620688"/>
            <a:ext cx="3976687" cy="5566376"/>
          </a:xfr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634054" y="6309320"/>
            <a:ext cx="3550920" cy="670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Полотна В.В. </a:t>
            </a:r>
            <a:r>
              <a:rPr lang="ru-RU" sz="11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Воскобовича</a:t>
            </a:r>
            <a:r>
              <a:rPr lang="ru-RU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используются во многих группах МБДОУ. 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/>
          <a:stretch>
            <a:fillRect/>
          </a:stretch>
        </p:blipFill>
        <p:spPr>
          <a:xfrm>
            <a:off x="4200569" y="472796"/>
            <a:ext cx="3977640" cy="5638800"/>
          </a:xfrm>
        </p:spPr>
      </p:pic>
    </p:spTree>
    <p:extLst>
      <p:ext uri="{BB962C8B-B14F-4D97-AF65-F5344CB8AC3E}">
        <p14:creationId xmlns:p14="http://schemas.microsoft.com/office/powerpoint/2010/main" val="28319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996" y="332656"/>
            <a:ext cx="6866216" cy="136815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РАБОЧИЙ СЕКТОР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«Фиолетовый лес». С дополнительными играми  В. В. </a:t>
            </a:r>
            <a:r>
              <a:rPr lang="ru-RU" sz="1800" dirty="0" err="1" smtClean="0"/>
              <a:t>Воскобовича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3" y="18288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9598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Рабочий сектор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Центр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«МАТЕМАТИЧЕСКОЕ РАЗВИТИЕ»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Игры </a:t>
            </a:r>
            <a:r>
              <a:rPr lang="ru-RU" sz="1200" dirty="0" err="1" smtClean="0">
                <a:solidFill>
                  <a:schemeClr val="tx1"/>
                </a:solidFill>
              </a:rPr>
              <a:t>Воскобовича</a:t>
            </a:r>
            <a:r>
              <a:rPr lang="ru-RU" sz="1200" dirty="0" smtClean="0">
                <a:solidFill>
                  <a:schemeClr val="tx1"/>
                </a:solidFill>
              </a:rPr>
              <a:t>, палочки Кюизенера, пособия сделанные своими руками для работы с блоками Дьенеша . </a:t>
            </a:r>
            <a:r>
              <a:rPr lang="ru-RU" sz="1200" dirty="0" err="1" smtClean="0">
                <a:solidFill>
                  <a:schemeClr val="tx1"/>
                </a:solidFill>
              </a:rPr>
              <a:t>Демонстра-ционный</a:t>
            </a:r>
            <a:r>
              <a:rPr lang="ru-RU" sz="1200" dirty="0" smtClean="0">
                <a:solidFill>
                  <a:schemeClr val="tx1"/>
                </a:solidFill>
              </a:rPr>
              <a:t> материал . Самодельные пеналы с геометрическими фигурами. Многочисленный  печатный  материал по ФЭМП  в свободной игре и образовательной деятельности. Центр полностью мобилен и вариативен.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04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3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9647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Центр конструирования и моделирования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2564904"/>
            <a:ext cx="3124200" cy="345489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  <a:r>
              <a:rPr lang="ru-RU" sz="2600" dirty="0"/>
              <a:t>Центр </a:t>
            </a:r>
            <a:r>
              <a:rPr lang="ru-RU" sz="2600" dirty="0" smtClean="0"/>
              <a:t>конструирования и моделирования полностью мобилен. Содержит </a:t>
            </a:r>
            <a:r>
              <a:rPr lang="ru-RU" sz="2600" dirty="0"/>
              <a:t>достаточное количество строительного материала разных размеров, игрушки для обыгрывания построек, природный, бросовый материал, материалы, созданные руками педагогов и др. </a:t>
            </a:r>
          </a:p>
          <a:p>
            <a:r>
              <a:rPr lang="ru-RU" sz="2600" dirty="0"/>
              <a:t>   Ребенок может познакомиться здесь, практически, со всеми видами конструкторов: LEGO, блочными, магнитными, напольными, конструкторами-липучками, блоками </a:t>
            </a:r>
            <a:r>
              <a:rPr lang="ru-RU" sz="2600" dirty="0" err="1"/>
              <a:t>Дьенеша</a:t>
            </a:r>
            <a:r>
              <a:rPr lang="ru-RU" sz="2600" dirty="0"/>
              <a:t>, палочками </a:t>
            </a:r>
            <a:r>
              <a:rPr lang="ru-RU" sz="2600" dirty="0" err="1"/>
              <a:t>Кюизенера</a:t>
            </a:r>
            <a:r>
              <a:rPr lang="ru-RU" sz="2600" dirty="0"/>
              <a:t>, наборами геометрических фигур разного цвета для плоскостного конструирования, ТИКО-конструкторами и т.д. 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3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51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0" dirty="0" smtClean="0">
                <a:solidFill>
                  <a:schemeClr val="tx1"/>
                </a:solidFill>
              </a:rPr>
              <a:t>Игровой материал В.В. </a:t>
            </a:r>
            <a:r>
              <a:rPr lang="ru-RU" i="0" dirty="0" err="1" smtClean="0">
                <a:solidFill>
                  <a:schemeClr val="tx1"/>
                </a:solidFill>
              </a:rPr>
              <a:t>Воскобовича</a:t>
            </a:r>
            <a:r>
              <a:rPr lang="ru-RU" i="0" dirty="0" smtClean="0">
                <a:solidFill>
                  <a:schemeClr val="tx1"/>
                </a:solidFill>
              </a:rPr>
              <a:t> представлен в группах достаточно широко. </a:t>
            </a:r>
          </a:p>
          <a:p>
            <a:r>
              <a:rPr lang="ru-RU" i="0" dirty="0" smtClean="0">
                <a:solidFill>
                  <a:schemeClr val="tx1"/>
                </a:solidFill>
              </a:rPr>
              <a:t>Данные игры способствуют развитию</a:t>
            </a:r>
            <a:r>
              <a:rPr lang="ru-RU" i="0" dirty="0">
                <a:solidFill>
                  <a:schemeClr val="tx1"/>
                </a:solidFill>
              </a:rPr>
              <a:t> у ребенка </a:t>
            </a:r>
            <a:r>
              <a:rPr lang="ru-RU" i="0" dirty="0" smtClean="0">
                <a:solidFill>
                  <a:schemeClr val="tx1"/>
                </a:solidFill>
              </a:rPr>
              <a:t>наблюдательности,</a:t>
            </a:r>
            <a:r>
              <a:rPr lang="ru-RU" b="1" i="0" dirty="0" smtClean="0">
                <a:solidFill>
                  <a:schemeClr val="tx1"/>
                </a:solidFill>
              </a:rPr>
              <a:t> </a:t>
            </a:r>
            <a:r>
              <a:rPr lang="ru-RU" i="0" dirty="0" smtClean="0">
                <a:solidFill>
                  <a:schemeClr val="tx1"/>
                </a:solidFill>
              </a:rPr>
              <a:t>воображения</a:t>
            </a:r>
            <a:r>
              <a:rPr lang="ru-RU" i="0" dirty="0">
                <a:solidFill>
                  <a:schemeClr val="tx1"/>
                </a:solidFill>
              </a:rPr>
              <a:t>, памяти, внимания, мышления </a:t>
            </a:r>
            <a:r>
              <a:rPr lang="ru-RU" i="0" dirty="0" smtClean="0">
                <a:solidFill>
                  <a:schemeClr val="tx1"/>
                </a:solidFill>
              </a:rPr>
              <a:t>, творчества, располагают к </a:t>
            </a:r>
            <a:r>
              <a:rPr lang="ru-RU" i="0" dirty="0">
                <a:solidFill>
                  <a:schemeClr val="tx1"/>
                </a:solidFill>
              </a:rPr>
              <a:t>исследовательской деятельности, </a:t>
            </a:r>
            <a:r>
              <a:rPr lang="ru-RU" i="0" dirty="0" smtClean="0">
                <a:solidFill>
                  <a:schemeClr val="tx1"/>
                </a:solidFill>
              </a:rPr>
              <a:t>гармоничному</a:t>
            </a:r>
            <a:r>
              <a:rPr lang="ru-RU" i="0" dirty="0">
                <a:solidFill>
                  <a:schemeClr val="tx1"/>
                </a:solidFill>
              </a:rPr>
              <a:t> </a:t>
            </a:r>
            <a:r>
              <a:rPr lang="ru-RU" i="0" dirty="0" smtClean="0">
                <a:solidFill>
                  <a:schemeClr val="tx1"/>
                </a:solidFill>
              </a:rPr>
              <a:t>развитию</a:t>
            </a:r>
            <a:r>
              <a:rPr lang="ru-RU" i="0" dirty="0">
                <a:solidFill>
                  <a:schemeClr val="tx1"/>
                </a:solidFill>
              </a:rPr>
              <a:t> у детей эмоционально-образного и логического начал.</a:t>
            </a:r>
          </a:p>
          <a:p>
            <a:r>
              <a:rPr lang="ru-RU" i="0" dirty="0">
                <a:solidFill>
                  <a:schemeClr val="tx1"/>
                </a:solidFill>
              </a:rPr>
              <a:t> </a:t>
            </a:r>
            <a:r>
              <a:rPr lang="ru-RU" i="0" dirty="0" smtClean="0">
                <a:solidFill>
                  <a:schemeClr val="tx1"/>
                </a:solidFill>
              </a:rPr>
              <a:t> Игры формируют базисные представления </a:t>
            </a:r>
            <a:r>
              <a:rPr lang="ru-RU" i="0" dirty="0">
                <a:solidFill>
                  <a:schemeClr val="tx1"/>
                </a:solidFill>
              </a:rPr>
              <a:t>об окружающем мире, математических понятиях, звукобуквенных </a:t>
            </a:r>
            <a:r>
              <a:rPr lang="ru-RU" i="0" dirty="0" smtClean="0">
                <a:solidFill>
                  <a:schemeClr val="tx1"/>
                </a:solidFill>
              </a:rPr>
              <a:t>явлениях, способствуют развитию мелкой моторики.</a:t>
            </a:r>
            <a:endParaRPr lang="ru-RU" i="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331152" y="6187064"/>
            <a:ext cx="3550920" cy="53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184974" y="5758252"/>
            <a:ext cx="3550920" cy="1093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</a:t>
            </a:r>
            <a:endParaRPr lang="ru-RU" sz="16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Рабочий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>
          <a:xfrm>
            <a:off x="4133850" y="473075"/>
            <a:ext cx="3976688" cy="5638800"/>
          </a:xfrm>
        </p:spPr>
      </p:pic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>
            <a:fillRect/>
          </a:stretch>
        </p:blipFill>
        <p:spPr>
          <a:xfrm>
            <a:off x="55563" y="473075"/>
            <a:ext cx="3978275" cy="5638800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>
            <a:fillRect/>
          </a:stretch>
        </p:blipFill>
        <p:spPr>
          <a:xfrm>
            <a:off x="8210550" y="482600"/>
            <a:ext cx="3978275" cy="5638800"/>
          </a:xfrm>
        </p:spPr>
      </p:pic>
    </p:spTree>
    <p:extLst>
      <p:ext uri="{BB962C8B-B14F-4D97-AF65-F5344CB8AC3E}">
        <p14:creationId xmlns:p14="http://schemas.microsoft.com/office/powerpoint/2010/main" val="36946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313D3F-4C96-479C-A8EF-55F4C0448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744</Words>
  <Application>Microsoft Office PowerPoint</Application>
  <PresentationFormat>Произвольный</PresentationFormat>
  <Paragraphs>144</Paragraphs>
  <Slides>33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Cambria</vt:lpstr>
      <vt:lpstr>Century Gothic</vt:lpstr>
      <vt:lpstr>Times New Roman</vt:lpstr>
      <vt:lpstr>Wingdings</vt:lpstr>
      <vt:lpstr>Wingdings 3</vt:lpstr>
      <vt:lpstr>Сектор</vt:lpstr>
      <vt:lpstr>Образовательная среда  МБДОУ «Детский сад общеразвивающего вида №144» на примере ПОДГОТОВИТЕЛЬНОЙ группы (возраст 6-7 лет)  34 воспитанника</vt:lpstr>
      <vt:lpstr>Вход в группу, нижняя левая точка</vt:lpstr>
      <vt:lpstr>Вид из центра группы</vt:lpstr>
      <vt:lpstr>Презентация PowerPoint</vt:lpstr>
      <vt:lpstr>РАБОЧИЙ СЕКТОР       «Фиолетовый лес». С дополнительными играми  В. В. Воскобовича.</vt:lpstr>
      <vt:lpstr>Рабочий сектор  Центр «МАТЕМАТИЧЕСКОЕ РАЗВИТИЕ»</vt:lpstr>
      <vt:lpstr>Центр конструирования и моделирования</vt:lpstr>
      <vt:lpstr>Презентация PowerPoint</vt:lpstr>
      <vt:lpstr>Презентация PowerPoint</vt:lpstr>
      <vt:lpstr>Презентация PowerPoint</vt:lpstr>
      <vt:lpstr>1.6. Рабочий сектор  (методическая литература педагога)</vt:lpstr>
      <vt:lpstr>1.6. Рабочий сектор  (методическая литература педагога)</vt:lpstr>
      <vt:lpstr>1.7. Рабочий сектор  (Проектор)</vt:lpstr>
      <vt:lpstr>Хранение раздаточного материала для проведения  организованной образовательной деятельности.</vt:lpstr>
      <vt:lpstr>Презентация PowerPoint</vt:lpstr>
      <vt:lpstr>  Активный сектор   </vt:lpstr>
      <vt:lpstr>Презентация PowerPoint</vt:lpstr>
      <vt:lpstr>  Активный сектор   </vt:lpstr>
      <vt:lpstr> Активный сектор   </vt:lpstr>
      <vt:lpstr>Презентация PowerPoint</vt:lpstr>
      <vt:lpstr> Активный сектор </vt:lpstr>
      <vt:lpstr>Презентация PowerPoint</vt:lpstr>
      <vt:lpstr> Салон красоты. </vt:lpstr>
      <vt:lpstr> Физкультура и спорт. </vt:lpstr>
      <vt:lpstr>Презентация PowerPoint</vt:lpstr>
      <vt:lpstr>Театральная зона</vt:lpstr>
      <vt:lpstr>Спокойный сектор. «Творческая мастерская».</vt:lpstr>
      <vt:lpstr>Презентация PowerPoint</vt:lpstr>
      <vt:lpstr>Помещение  для приема воспитанников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2018-04-22T15:15:56Z</dcterms:created>
  <dcterms:modified xsi:type="dcterms:W3CDTF">2021-11-24T07:45:25Z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1892055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  <property fmtid="{D5CDD505-2E9C-101B-9397-08002B2CF9AE}" pid="5" name="_TemplateID">
    <vt:lpwstr>TC028133329991</vt:lpwstr>
  </property>
</Properties>
</file>