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56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92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5756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92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-2997000"/>
            <a:ext cx="36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528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-2997000"/>
            <a:ext cx="36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56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56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92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5756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45792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528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56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560" y="160020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2160"/>
            <a:ext cx="360" cy="2156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52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8280" y="1600200"/>
            <a:ext cx="360" cy="452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008000" y="648000"/>
            <a:ext cx="7192080" cy="26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8000"/>
                </a:solidFill>
                <a:latin typeface="Arial Black"/>
                <a:ea typeface="DejaVu Sans"/>
              </a:rPr>
              <a:t>ПРОЕКТ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Arial Black"/>
                <a:ea typeface="DejaVu Sans"/>
              </a:rPr>
              <a:t>«</a:t>
            </a:r>
            <a:r>
              <a:rPr lang="ru-RU" sz="2400" b="1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Развитие  у детей познавательной активности посредством игрового экспериментирования».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648000" y="3384000"/>
            <a:ext cx="3238200" cy="15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1576"/>
              </a:lnSpc>
              <a:spcBef>
                <a:spcPts val="283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ts val="1576"/>
              </a:lnSpc>
              <a:spcBef>
                <a:spcPts val="283"/>
              </a:spcBef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0"/>
              </a:rPr>
              <a:t>МБДОУ Детский сад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ts val="1576"/>
              </a:lnSpc>
              <a:spcBef>
                <a:spcPts val="283"/>
              </a:spcBef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0"/>
              </a:rPr>
              <a:t>        общеразвивающего вида       №144» </a:t>
            </a: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Times New Roman"/>
              </a:rPr>
              <a:t>воспитатели: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ts val="1576"/>
              </a:lnSpc>
              <a:spcBef>
                <a:spcPts val="283"/>
              </a:spcBef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Times New Roman"/>
              </a:rPr>
              <a:t>Стряпчих. С.В.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ts val="1576"/>
              </a:lnSpc>
              <a:spcBef>
                <a:spcPts val="283"/>
              </a:spcBef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Times New Roman"/>
              </a:rPr>
              <a:t> .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ts val="1576"/>
              </a:lnSpc>
              <a:spcBef>
                <a:spcPts val="283"/>
              </a:spcBef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ts val="1576"/>
              </a:lnSpc>
              <a:spcBef>
                <a:spcPts val="283"/>
              </a:spcBef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79" name="Picture 2"/>
          <p:cNvPicPr/>
          <p:nvPr/>
        </p:nvPicPr>
        <p:blipFill>
          <a:blip r:embed="rId2"/>
          <a:stretch/>
        </p:blipFill>
        <p:spPr>
          <a:xfrm>
            <a:off x="4608000" y="4060800"/>
            <a:ext cx="4531680" cy="2792880"/>
          </a:xfrm>
          <a:prstGeom prst="rect">
            <a:avLst/>
          </a:prstGeom>
          <a:ln>
            <a:noFill/>
          </a:ln>
        </p:spPr>
      </p:pic>
      <p:pic>
        <p:nvPicPr>
          <p:cNvPr id="80" name="Picture 4"/>
          <p:cNvPicPr/>
          <p:nvPr/>
        </p:nvPicPr>
        <p:blipFill>
          <a:blip r:embed="rId3"/>
          <a:stretch/>
        </p:blipFill>
        <p:spPr>
          <a:xfrm rot="1402800">
            <a:off x="2461680" y="5617440"/>
            <a:ext cx="756720" cy="960480"/>
          </a:xfrm>
          <a:prstGeom prst="rect">
            <a:avLst/>
          </a:prstGeom>
          <a:ln>
            <a:noFill/>
          </a:ln>
        </p:spPr>
      </p:pic>
      <p:pic>
        <p:nvPicPr>
          <p:cNvPr id="81" name="Picture 4"/>
          <p:cNvPicPr/>
          <p:nvPr/>
        </p:nvPicPr>
        <p:blipFill>
          <a:blip r:embed="rId4"/>
          <a:stretch/>
        </p:blipFill>
        <p:spPr>
          <a:xfrm rot="19789800">
            <a:off x="784080" y="5009760"/>
            <a:ext cx="690840" cy="876960"/>
          </a:xfrm>
          <a:prstGeom prst="rect">
            <a:avLst/>
          </a:prstGeom>
          <a:ln>
            <a:noFill/>
          </a:ln>
        </p:spPr>
      </p:pic>
      <p:pic>
        <p:nvPicPr>
          <p:cNvPr id="82" name="Picture 4"/>
          <p:cNvPicPr/>
          <p:nvPr/>
        </p:nvPicPr>
        <p:blipFill>
          <a:blip r:embed="rId3"/>
          <a:stretch/>
        </p:blipFill>
        <p:spPr>
          <a:xfrm rot="1402800">
            <a:off x="2461680" y="5617800"/>
            <a:ext cx="756720" cy="960480"/>
          </a:xfrm>
          <a:prstGeom prst="rect">
            <a:avLst/>
          </a:prstGeom>
          <a:ln>
            <a:noFill/>
          </a:ln>
        </p:spPr>
      </p:pic>
      <p:pic>
        <p:nvPicPr>
          <p:cNvPr id="83" name="Picture 4"/>
          <p:cNvPicPr/>
          <p:nvPr/>
        </p:nvPicPr>
        <p:blipFill>
          <a:blip r:embed="rId3"/>
          <a:stretch/>
        </p:blipFill>
        <p:spPr>
          <a:xfrm rot="1402800">
            <a:off x="3975120" y="5114160"/>
            <a:ext cx="756720" cy="96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88000" y="504000"/>
            <a:ext cx="8564760" cy="597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0760" algn="ctr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 baseline="33000">
                <a:solidFill>
                  <a:srgbClr val="0000FF"/>
                </a:solidFill>
                <a:latin typeface="Arial Black"/>
                <a:ea typeface="DejaVu Sans"/>
              </a:rPr>
              <a:t>                                                                      </a:t>
            </a:r>
            <a:endParaRPr lang="ru-RU" sz="3200" b="0" strike="noStrike" spc="-1">
              <a:latin typeface="Arial"/>
            </a:endParaRPr>
          </a:p>
          <a:p>
            <a:pPr marL="432000" indent="-320760" algn="ctr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 baseline="33000">
                <a:solidFill>
                  <a:srgbClr val="0000FF"/>
                </a:solidFill>
                <a:latin typeface="Arial Black"/>
                <a:ea typeface="DejaVu Sans"/>
              </a:rPr>
              <a:t>Тема: «Чудо песок»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88000" y="1224000"/>
            <a:ext cx="8348760" cy="16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DejaVu Sans"/>
              </a:rPr>
              <a:t>Цель: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-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Через игры и опыты научить детей определять физические свойства песка.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-Воспитывать нравственные и духовные качества ребёнка во время его общения с природой.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288000" y="2573640"/>
            <a:ext cx="8564760" cy="23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DejaVu Sans"/>
              </a:rPr>
              <a:t>Задачи: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-Развивать самостоятельность детей, творческие навыки, тренировать мелкую моторику рук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-Через игры и опыты обеспечить развитие умения  детей определять физические свойства песка; сыпучесть, рыхлость, из мокрого можно лепить.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-Формировать умение договариваться, распределять работу, оценивать свой вклад в общий результат деятельности;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-Обучение детей техническим приемам и способам изображения статичных песочных картин с учетом ритма, симметрии, ознакомление детей с особенностями песка.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73800" y="4677120"/>
            <a:ext cx="8852760" cy="144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Liberation Serif;Times New Roman"/>
              </a:rPr>
              <a:t>«Необыкновенные следы»,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Liberation Serif;Times New Roman"/>
              </a:rPr>
              <a:t> «Кладоискатели»,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Liberation Serif;Times New Roman"/>
              </a:rPr>
              <a:t>  «Постройки из песка»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4608000" y="4060800"/>
            <a:ext cx="4531680" cy="279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/>
          <p:nvPr/>
        </p:nvPicPr>
        <p:blipFill>
          <a:blip r:embed="rId2"/>
          <a:stretch/>
        </p:blipFill>
        <p:spPr>
          <a:xfrm>
            <a:off x="177480" y="648000"/>
            <a:ext cx="3924000" cy="261324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3"/>
          <a:stretch/>
        </p:blipFill>
        <p:spPr>
          <a:xfrm>
            <a:off x="216000" y="3744000"/>
            <a:ext cx="3813480" cy="251280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4"/>
          <a:stretch/>
        </p:blipFill>
        <p:spPr>
          <a:xfrm rot="5432400">
            <a:off x="4453200" y="1582200"/>
            <a:ext cx="4425840" cy="331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8225280" cy="11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457200" y="1600200"/>
            <a:ext cx="1966320" cy="452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2526480" y="1600200"/>
            <a:ext cx="1966320" cy="452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4"/>
          <p:cNvSpPr/>
          <p:nvPr/>
        </p:nvSpPr>
        <p:spPr>
          <a:xfrm>
            <a:off x="336960" y="4704120"/>
            <a:ext cx="8443800" cy="76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576000" y="936000"/>
            <a:ext cx="8061840" cy="453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0" strike="noStrike" spc="-1">
                <a:solidFill>
                  <a:srgbClr val="FF0000"/>
                </a:solidFill>
                <a:latin typeface="Arial Black"/>
                <a:ea typeface="DejaVu Sans"/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узнал»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</p:txBody>
      </p:sp>
      <p:pic>
        <p:nvPicPr>
          <p:cNvPr id="128" name="Picture 2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6696000" y="4124880"/>
            <a:ext cx="2443680" cy="272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60000" y="504000"/>
            <a:ext cx="8276040" cy="561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8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i="1" strike="noStrike" spc="-1">
                <a:solidFill>
                  <a:srgbClr val="FFFFFF"/>
                </a:solidFill>
                <a:latin typeface="Calibri"/>
                <a:ea typeface="DejaVu Sans"/>
              </a:rPr>
              <a:t> ПАСПОРТ ПРОЕКТА</a:t>
            </a:r>
            <a:endParaRPr lang="ru-RU" sz="2000" b="0" strike="noStrike" spc="-1">
              <a:latin typeface="Arial"/>
            </a:endParaRPr>
          </a:p>
          <a:p>
            <a:pPr marL="343080" indent="-338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6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Актуальность проекта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</p:txBody>
      </p:sp>
      <p:pic>
        <p:nvPicPr>
          <p:cNvPr id="85" name="Picture 2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6715080" y="3784680"/>
            <a:ext cx="2424600" cy="306900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144000" y="1224000"/>
            <a:ext cx="7773840" cy="503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FFFF99"/>
                </a:solidFill>
                <a:latin typeface="Arial"/>
                <a:ea typeface="DejaVu Sans"/>
              </a:rPr>
              <a:t>Вся жизнь ребенка-дошкольника пронизана игрой, только так он готов открыть себя миру и мир для себя.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Одним из видов игр, которые могут быть использованы в ходе воспитания детей раннего и младшего дошкольного возраста как субъектов здоровье сберегающей деятельности и поведения становятся игры-экспериментирования.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Игры-эксперименты, или игры-экспериментирования, а также игры-путешествия представляют собой один из видов дидактической игры.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Игры-эксперименты — это игры на основе экспериментирования с предметом (предметами). Основное действие для ребенка — это манипуляция с определенным предметом на основе заданного воспитателем сюжета. Цель таких игр заключается в практиковании, закреплении культурно-гигиенических умений и навыков, навыков ЗОЖ.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Игры-путешествия заключаются в том, что ребенок совершает некоторую прогулку в мир вещей, предметов, манипулирует с ними, разрешает проблемную игровую ситуацию в ходе такого условного путешествия.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16000" y="0"/>
            <a:ext cx="8523000" cy="611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DejaVu Sans"/>
              </a:rPr>
              <a:t>Типология проекта</a:t>
            </a: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:</a:t>
            </a: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 проект носит комплексный характер – включает в себя исследовательско - творческую, познавательную и практическую деятельность.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DejaVu Sans"/>
              </a:rPr>
              <a:t>Сроки реализации: </a:t>
            </a: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краткосрочный -1 месяц (15.04-15.05.19)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DejaVu Sans"/>
              </a:rPr>
              <a:t>Участники проекта:</a:t>
            </a: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 дети младшего дошкольного возраста (3-4 лет), воспитатели, родители 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DejaVu Sans"/>
              </a:rPr>
              <a:t>Цель проекта:</a:t>
            </a:r>
            <a:r>
              <a:rPr lang="ru-RU" sz="1800" b="1" strike="noStrike" spc="-1">
                <a:solidFill>
                  <a:srgbClr val="280099"/>
                </a:solidFill>
                <a:latin typeface="Arial Black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Развитие познавательной активности дошкольников в процессе детского экспериментирования.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DejaVu Sans"/>
              </a:rPr>
              <a:t>Задачи: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Образовательные задачи: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Познакомить детей со свойствами предмета исследования;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Формировать умение делать открытия и выводы;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Обучать плавному направленному выходу на предмет.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Развивающие задачи</a:t>
            </a: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Развивать экспериментальную деятельность;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Развивать речь детей;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Развивать сенсорные способности, тактильные ощущения, мелкую моторику;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Развиватть внимание, мышление, память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Воспитательные задачи: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Воспитывать самостоятельность и активность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Воспитывать умение слушать друг друга, чувство взаимопомощи, умение работать в коллективе, доброжелательность и отзывчивость.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Использовать опыт практической деятельности с игровой деятельностью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 rot="4398600">
            <a:off x="7525440" y="5248080"/>
            <a:ext cx="1467720" cy="140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60000" y="288720"/>
            <a:ext cx="8564040" cy="611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Предмет исследования:</a:t>
            </a: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 объекты неживой природы, внедрение методов познавательно – исследовательского обучения в образовательный процесс.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Проблема исследования:</a:t>
            </a: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 отсутствие экспериментирования или нерегулярное использование методов познавательно – исследовательской деятельности в работе с детьми влечёт за собой снижение качества подготовки детей к обучению в школе.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Методы и технологии реализации проекта:</a:t>
            </a: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метод проекта; личностно- ориентированные технологии; познавательные занятия и игры - экспериментирование, беседы с детьми, продуктивные виды деятельности.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Ресурсное обеспечение проекта.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приборы-помощники: лупа, воздушные шары,сито, формочки для песка,   разнообразные сосуды из различных материалов (пластмасса, стекло, металл);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280099"/>
                </a:solidFill>
                <a:latin typeface="Arial"/>
                <a:ea typeface="DejaVu Sans"/>
              </a:rPr>
              <a:t>природный материал: камешки, глина, песок, перья, листья и др. 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90" name="Picture 4"/>
          <p:cNvPicPr/>
          <p:nvPr/>
        </p:nvPicPr>
        <p:blipFill>
          <a:blip r:embed="rId2"/>
          <a:stretch/>
        </p:blipFill>
        <p:spPr>
          <a:xfrm rot="1402800">
            <a:off x="6897600" y="5392440"/>
            <a:ext cx="661680" cy="839880"/>
          </a:xfrm>
          <a:prstGeom prst="rect">
            <a:avLst/>
          </a:prstGeom>
          <a:ln>
            <a:noFill/>
          </a:ln>
        </p:spPr>
      </p:pic>
      <p:pic>
        <p:nvPicPr>
          <p:cNvPr id="91" name="Picture 4"/>
          <p:cNvPicPr/>
          <p:nvPr/>
        </p:nvPicPr>
        <p:blipFill>
          <a:blip r:embed="rId2"/>
          <a:stretch/>
        </p:blipFill>
        <p:spPr>
          <a:xfrm rot="1402800">
            <a:off x="1291320" y="5536440"/>
            <a:ext cx="661680" cy="839880"/>
          </a:xfrm>
          <a:prstGeom prst="rect">
            <a:avLst/>
          </a:prstGeom>
          <a:ln>
            <a:noFill/>
          </a:ln>
        </p:spPr>
      </p:pic>
      <p:pic>
        <p:nvPicPr>
          <p:cNvPr id="92" name="Picture 4"/>
          <p:cNvPicPr/>
          <p:nvPr/>
        </p:nvPicPr>
        <p:blipFill>
          <a:blip r:embed="rId2"/>
          <a:stretch/>
        </p:blipFill>
        <p:spPr>
          <a:xfrm rot="1402800">
            <a:off x="3811320" y="5495040"/>
            <a:ext cx="661680" cy="83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44000" y="1224000"/>
            <a:ext cx="8565480" cy="525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FF0000"/>
                </a:solidFill>
                <a:uFillTx/>
                <a:latin typeface="Arial Black"/>
                <a:ea typeface="DejaVu Sans"/>
              </a:rPr>
              <a:t>Игры-эксперименты</a:t>
            </a: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 – это игры на основе экспериментирования с предметом (предметами).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 Основное действие для ребенка – это манипуляция с определенным предметом на основе заданного воспитателем сюжета.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Игры-путешествия заключаются в том, что ребенок совершает некоторую прогулку в мир вещей, предметов, манипулирует с ними, разрешает проблемную игровую ситуацию в ходе такого условного путешествия, обретая необходимый опыт деятельности.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720000" y="357840"/>
            <a:ext cx="7341480" cy="22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latin typeface="Arial Black"/>
                <a:ea typeface="DejaVu Sans"/>
              </a:rPr>
              <a:t>Игры-эксперименты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216000" y="3206160"/>
            <a:ext cx="849348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FF0000"/>
                </a:solidFill>
                <a:uFillTx/>
                <a:latin typeface="Arial Black"/>
                <a:ea typeface="DejaVu Sans"/>
              </a:rPr>
              <a:t>Принципы организации игр-экспериментов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  <a:ea typeface="DejaVu Sans"/>
              </a:rPr>
              <a:t>-учет возраста и опыта детей, ведущего вида деятельности;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  <a:ea typeface="DejaVu Sans"/>
              </a:rPr>
              <a:t>доступности содержания игр;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  <a:ea typeface="DejaVu Sans"/>
              </a:rPr>
              <a:t>-сочетание наглядного материала и действий, словесного комментария воспитателя и действий детей;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  <a:ea typeface="DejaVu Sans"/>
              </a:rPr>
              <a:t>-сохранения положительного эмоционального настроя детей, активизации любознательности;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  <a:ea typeface="DejaVu Sans"/>
              </a:rPr>
              <a:t>-адекватного соблюдения темпа и времени проведения игр в педагогическом процессе;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  <a:ea typeface="DejaVu Sans"/>
              </a:rPr>
              <a:t>постепенного усложнения игр.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16000" y="1080000"/>
            <a:ext cx="8276040" cy="282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Подготовительный этап: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2300DC"/>
                </a:solidFill>
                <a:latin typeface="Arial"/>
                <a:ea typeface="DejaVu Sans"/>
              </a:rPr>
              <a:t>формулирование проблемы; определение актуальности, цели и задач; подбор методической и художественной литературы; подбор опытов по данному возрасту; подбор оборудования для проведения опытов.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44000" y="2736000"/>
            <a:ext cx="8492040" cy="16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Основной этап: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2300DC"/>
                </a:solidFill>
                <a:latin typeface="Arial"/>
                <a:ea typeface="DejaVu Sans"/>
              </a:rPr>
              <a:t>организация предметно-развивающей среды, проведение игр, опытов, экспериментов в группе и на прогулке, индивидуальная работа с детьми, самостоятельная экспериментальная деятельность, подвижные игры,  чтение художественной литературы, беседы,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72000" y="4392000"/>
            <a:ext cx="8420040" cy="194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Заключительный этап: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2300DC"/>
                </a:solidFill>
                <a:latin typeface="Arial"/>
                <a:ea typeface="DejaVu Sans"/>
              </a:rPr>
              <a:t>1. Оформление картотеки опытов.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2300DC"/>
                </a:solidFill>
                <a:latin typeface="Arial"/>
                <a:ea typeface="DejaVu Sans"/>
              </a:rPr>
              <a:t>2. Выставка поделок, изготовленных родителями с детьми.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2300DC"/>
                </a:solidFill>
                <a:latin typeface="Arial"/>
                <a:ea typeface="DejaVu Sans"/>
              </a:rPr>
              <a:t>3.Фотоотчет.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6984000" y="4124880"/>
            <a:ext cx="2155680" cy="272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44000" y="432000"/>
            <a:ext cx="8780040" cy="604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F0000"/>
                </a:solidFill>
                <a:latin typeface="Arial Black"/>
                <a:ea typeface="DejaVu Sans"/>
              </a:rPr>
              <a:t>Перспективное планирование опытов и экспериментов:  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2300DC"/>
                </a:solidFill>
                <a:latin typeface="Arial"/>
                <a:ea typeface="DejaVu Sans"/>
              </a:rPr>
              <a:t>  </a:t>
            </a:r>
            <a:r>
              <a:rPr lang="ru-RU" sz="2200" b="0" strike="noStrike" spc="-1">
                <a:solidFill>
                  <a:srgbClr val="2300DC"/>
                </a:solidFill>
                <a:latin typeface="Arial Black"/>
                <a:ea typeface="DejaVu Sans"/>
              </a:rPr>
              <a:t>   Тема: «Воздух вокруг нас»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Цель: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Создавать условия для расширения представлений детей об окружающем мире; Формировать представления о воздухе и его свойствах.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Задачи: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-Обнаружить воздух в окружающем пространстве. 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 Познакомить с тем, что внутри человека есть воздух, и обнаружить его.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 Познакомить с тем, что при попадании воздуха в каплю мыльной воды образуется пузырь, затем пена.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«Игры с воздушными шариком»,«Игры с соломинкой»,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  <a:ea typeface="DejaVu Sans"/>
              </a:rPr>
              <a:t>Игра- эксперимент «Пенный замок».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01" name="Рисунок 100"/>
          <p:cNvPicPr/>
          <p:nvPr/>
        </p:nvPicPr>
        <p:blipFill>
          <a:blip r:embed="rId2"/>
          <a:stretch/>
        </p:blipFill>
        <p:spPr>
          <a:xfrm>
            <a:off x="4640040" y="4176000"/>
            <a:ext cx="3709440" cy="208548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01"/>
          <p:cNvPicPr/>
          <p:nvPr/>
        </p:nvPicPr>
        <p:blipFill>
          <a:blip r:embed="rId3"/>
          <a:stretch/>
        </p:blipFill>
        <p:spPr>
          <a:xfrm>
            <a:off x="432000" y="4104000"/>
            <a:ext cx="3786840" cy="212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44000" y="504000"/>
            <a:ext cx="8492040" cy="43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2300DC"/>
                </a:solidFill>
                <a:latin typeface="Arial Black"/>
                <a:ea typeface="DejaVu Sans"/>
              </a:rPr>
              <a:t>Тема: «Значение воды»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 Цель: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Познакомить с некоторыми свойствами воды: жидкость без вкуса, цвета, формы и запаха, прозрачная, текучая, может разливаться, ее можно вылить, налить, перелить, разлить.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Задачи: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-Продолжать знакомить со свойствами воды: вода при низких температурах превращается в лед.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-Познакомить с тем, что вода может менять цвета, что в ней растворяется краска.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-Вызвать желание рисовать на мокром листе, выяснить, что краски смешиваются, а не имеют четкой границы, получают новые цвета.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  <a:ea typeface="DejaVu Sans"/>
              </a:rPr>
              <a:t>«Изготовление цветных льдинок»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  <a:ea typeface="DejaVu Sans"/>
              </a:rPr>
              <a:t> Игра- эксперимент «Рисовальнички»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  <a:ea typeface="DejaVu Sans"/>
              </a:rPr>
              <a:t>«Вода волшебница 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4" name="Picture 4"/>
          <p:cNvPicPr/>
          <p:nvPr/>
        </p:nvPicPr>
        <p:blipFill>
          <a:blip r:embed="rId2"/>
          <a:stretch/>
        </p:blipFill>
        <p:spPr>
          <a:xfrm rot="1402800">
            <a:off x="7503120" y="325440"/>
            <a:ext cx="756720" cy="96048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104"/>
          <p:cNvPicPr/>
          <p:nvPr/>
        </p:nvPicPr>
        <p:blipFill>
          <a:blip r:embed="rId3"/>
          <a:stretch/>
        </p:blipFill>
        <p:spPr>
          <a:xfrm rot="51000">
            <a:off x="5841000" y="4338360"/>
            <a:ext cx="2848680" cy="240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 rot="11400">
            <a:off x="372240" y="376200"/>
            <a:ext cx="2848680" cy="240876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3"/>
          <a:stretch/>
        </p:blipFill>
        <p:spPr>
          <a:xfrm>
            <a:off x="216000" y="4176000"/>
            <a:ext cx="3165480" cy="237348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07"/>
          <p:cNvPicPr/>
          <p:nvPr/>
        </p:nvPicPr>
        <p:blipFill>
          <a:blip r:embed="rId4"/>
          <a:stretch/>
        </p:blipFill>
        <p:spPr>
          <a:xfrm rot="21562200">
            <a:off x="3032640" y="2318040"/>
            <a:ext cx="3069720" cy="209376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108"/>
          <p:cNvPicPr/>
          <p:nvPr/>
        </p:nvPicPr>
        <p:blipFill>
          <a:blip r:embed="rId5"/>
          <a:stretch/>
        </p:blipFill>
        <p:spPr>
          <a:xfrm>
            <a:off x="5544000" y="4248000"/>
            <a:ext cx="3165480" cy="243612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6"/>
          <a:stretch/>
        </p:blipFill>
        <p:spPr>
          <a:xfrm rot="11400">
            <a:off x="5954760" y="249480"/>
            <a:ext cx="2826720" cy="2119320"/>
          </a:xfrm>
          <a:prstGeom prst="rect">
            <a:avLst/>
          </a:prstGeom>
          <a:ln>
            <a:noFill/>
          </a:ln>
        </p:spPr>
      </p:pic>
      <p:pic>
        <p:nvPicPr>
          <p:cNvPr id="111" name="Picture 4"/>
          <p:cNvPicPr/>
          <p:nvPr/>
        </p:nvPicPr>
        <p:blipFill>
          <a:blip r:embed="rId7"/>
          <a:stretch/>
        </p:blipFill>
        <p:spPr>
          <a:xfrm rot="139800">
            <a:off x="4208040" y="640800"/>
            <a:ext cx="827640" cy="1050480"/>
          </a:xfrm>
          <a:prstGeom prst="rect">
            <a:avLst/>
          </a:prstGeom>
          <a:ln>
            <a:noFill/>
          </a:ln>
        </p:spPr>
      </p:pic>
      <p:pic>
        <p:nvPicPr>
          <p:cNvPr id="112" name="Picture 4"/>
          <p:cNvPicPr/>
          <p:nvPr/>
        </p:nvPicPr>
        <p:blipFill>
          <a:blip r:embed="rId7"/>
          <a:stretch/>
        </p:blipFill>
        <p:spPr>
          <a:xfrm rot="1402800">
            <a:off x="4191120" y="5044320"/>
            <a:ext cx="756720" cy="960480"/>
          </a:xfrm>
          <a:prstGeom prst="rect">
            <a:avLst/>
          </a:prstGeom>
          <a:ln>
            <a:noFill/>
          </a:ln>
        </p:spPr>
      </p:pic>
      <p:pic>
        <p:nvPicPr>
          <p:cNvPr id="113" name="Picture 4"/>
          <p:cNvPicPr/>
          <p:nvPr/>
        </p:nvPicPr>
        <p:blipFill>
          <a:blip r:embed="rId7"/>
          <a:stretch/>
        </p:blipFill>
        <p:spPr>
          <a:xfrm rot="1402800">
            <a:off x="7071120" y="2773440"/>
            <a:ext cx="756720" cy="960480"/>
          </a:xfrm>
          <a:prstGeom prst="rect">
            <a:avLst/>
          </a:prstGeom>
          <a:ln>
            <a:noFill/>
          </a:ln>
        </p:spPr>
      </p:pic>
      <p:pic>
        <p:nvPicPr>
          <p:cNvPr id="114" name="Picture 4"/>
          <p:cNvPicPr/>
          <p:nvPr/>
        </p:nvPicPr>
        <p:blipFill>
          <a:blip r:embed="rId7"/>
          <a:stretch/>
        </p:blipFill>
        <p:spPr>
          <a:xfrm rot="20649600">
            <a:off x="1209960" y="2910960"/>
            <a:ext cx="756720" cy="96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1024</Words>
  <Application>Microsoft Office PowerPoint</Application>
  <PresentationFormat>Экран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0</vt:lpstr>
      <vt:lpstr>Arial</vt:lpstr>
      <vt:lpstr>Arial Black</vt:lpstr>
      <vt:lpstr>Calibri</vt:lpstr>
      <vt:lpstr>DejaVu Sans</vt:lpstr>
      <vt:lpstr>Liberation Serif;Times New Roman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«ЭКСПЕРИМЕНТИРУЕМ ВМЕСТЕ С ДЕТЬМИ»</dc:title>
  <dc:subject/>
  <dc:creator>Татьяна</dc:creator>
  <dc:description/>
  <cp:lastModifiedBy>860230</cp:lastModifiedBy>
  <cp:revision>19</cp:revision>
  <dcterms:created xsi:type="dcterms:W3CDTF">2017-05-05T10:22:40Z</dcterms:created>
  <dcterms:modified xsi:type="dcterms:W3CDTF">2020-07-06T15:26:33Z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