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2" autoAdjust="0"/>
    <p:restoredTop sz="84755" autoAdjust="0"/>
  </p:normalViewPr>
  <p:slideViewPr>
    <p:cSldViewPr snapToGrid="0">
      <p:cViewPr varScale="1">
        <p:scale>
          <a:sx n="86" d="100"/>
          <a:sy n="86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345C7-3175-4893-A181-0EABB9F9FAF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8B6AF-474A-4FE2-B02B-F3D7D342B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41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B6AF-474A-4FE2-B02B-F3D7D342B8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12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B6AF-474A-4FE2-B02B-F3D7D342B89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12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10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3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26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802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64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9058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65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49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4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3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73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66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25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12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7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90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18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E6C4E1-19C3-400C-A6C9-8D2CAAFD928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C6DB1A-7433-4D3C-81ED-4D0D3719B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67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>
                <a:solidFill>
                  <a:srgbClr val="0000CC"/>
                </a:solidFill>
              </a:rPr>
              <a:t>2019 - 2020  учебный год</a:t>
            </a:r>
            <a:br>
              <a:rPr lang="ru-RU" dirty="0">
                <a:solidFill>
                  <a:srgbClr val="0000CC"/>
                </a:solidFill>
              </a:rPr>
            </a:br>
            <a:r>
              <a:rPr lang="ru-RU" sz="3200" dirty="0">
                <a:solidFill>
                  <a:srgbClr val="0000CC"/>
                </a:solidFill>
              </a:rPr>
              <a:t>Средняя группа</a:t>
            </a:r>
            <a:r>
              <a:rPr lang="ru-RU" dirty="0">
                <a:solidFill>
                  <a:srgbClr val="0000CC"/>
                </a:solidFill>
              </a:rPr>
              <a:t/>
            </a:r>
            <a:br>
              <a:rPr lang="ru-RU" dirty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>(4-5 лет)</a:t>
            </a:r>
            <a:br>
              <a:rPr lang="ru-RU" sz="2000" dirty="0" smtClean="0">
                <a:solidFill>
                  <a:srgbClr val="0000CC"/>
                </a:solidFill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5339217" cy="1947333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rgbClr val="0000CC"/>
              </a:solidFill>
            </a:endParaRP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39 </a:t>
            </a:r>
            <a:r>
              <a:rPr lang="ru-RU" dirty="0">
                <a:solidFill>
                  <a:srgbClr val="0000CC"/>
                </a:solidFill>
              </a:rPr>
              <a:t>воспитанников</a:t>
            </a:r>
            <a:br>
              <a:rPr lang="ru-RU" dirty="0">
                <a:solidFill>
                  <a:srgbClr val="0000CC"/>
                </a:solidFill>
              </a:rPr>
            </a:br>
            <a:r>
              <a:rPr lang="ru-RU" dirty="0">
                <a:solidFill>
                  <a:srgbClr val="0000CC"/>
                </a:solidFill>
              </a:rPr>
              <a:t>(списочная численность воспитанников</a:t>
            </a:r>
            <a:r>
              <a:rPr lang="ru-RU" dirty="0" smtClean="0">
                <a:solidFill>
                  <a:srgbClr val="0000CC"/>
                </a:solidFill>
              </a:rPr>
              <a:t>)</a:t>
            </a:r>
          </a:p>
          <a:p>
            <a:endParaRPr lang="ru-RU" dirty="0">
              <a:solidFill>
                <a:srgbClr val="0000CC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8685211" y="4639676"/>
            <a:ext cx="330358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0000CC"/>
                </a:solidFill>
              </a:rPr>
              <a:t>Васильченко М.Ю. - воспитатель,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0000CC"/>
                </a:solidFill>
              </a:rPr>
              <a:t>МБДОУ «Детский сад общеразвивающего вида №144»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0000CC"/>
                </a:solidFill>
              </a:rPr>
              <a:t>Город Воронеж, Коминтерновский район.</a:t>
            </a:r>
            <a:endParaRPr lang="ru-RU" sz="1400" dirty="0" smtClean="0">
              <a:solidFill>
                <a:srgbClr val="0000CC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334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091" y="443346"/>
            <a:ext cx="9703521" cy="637309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rgbClr val="008000"/>
                </a:solidFill>
              </a:rPr>
              <a:t>1. Рабочий сектор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51710" y="5273290"/>
            <a:ext cx="9192490" cy="1085946"/>
          </a:xfrm>
        </p:spPr>
        <p:txBody>
          <a:bodyPr/>
          <a:lstStyle/>
          <a:p>
            <a:pPr lvl="0" algn="ctr"/>
            <a:r>
              <a:rPr lang="ru-RU" sz="3200" dirty="0">
                <a:solidFill>
                  <a:srgbClr val="CC66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Модуль « Живая и неживая природа»</a:t>
            </a:r>
          </a:p>
          <a:p>
            <a:endParaRPr lang="ru-RU" dirty="0"/>
          </a:p>
        </p:txBody>
      </p:sp>
      <p:pic>
        <p:nvPicPr>
          <p:cNvPr id="5" name="Рисунок 10" descr="Изображение выглядит как стол, внутренний, растение&#10;&#10;Описание создано с очень высокой степенью достоверности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086" r="23086"/>
          <a:stretch>
            <a:fillRect/>
          </a:stretch>
        </p:blipFill>
        <p:spPr>
          <a:xfrm rot="5400000">
            <a:off x="1529339" y="960217"/>
            <a:ext cx="3280974" cy="4572000"/>
          </a:xfrm>
          <a:solidFill>
            <a:srgbClr val="262626"/>
          </a:solidFill>
        </p:spPr>
      </p:pic>
      <p:pic>
        <p:nvPicPr>
          <p:cNvPr id="6" name="Рисунок 9" descr="Изображение выглядит как стена, внутренний, пол, стол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47639" y="1605731"/>
            <a:ext cx="4374641" cy="3280974"/>
          </a:xfrm>
          <a:prstGeom prst="rect">
            <a:avLst/>
          </a:prstGeom>
          <a:solidFill>
            <a:srgbClr val="262626"/>
          </a:solidFill>
        </p:spPr>
      </p:pic>
    </p:spTree>
    <p:extLst>
      <p:ext uri="{BB962C8B-B14F-4D97-AF65-F5344CB8AC3E}">
        <p14:creationId xmlns:p14="http://schemas.microsoft.com/office/powerpoint/2010/main" xmlns="" val="82321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1" y="429493"/>
            <a:ext cx="9753601" cy="48491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1. Рабочий </a:t>
            </a:r>
            <a:r>
              <a:rPr lang="ru-RU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сектор.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7423" y="1149928"/>
            <a:ext cx="9755189" cy="88669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ru-RU" sz="21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Хранение раздаточного  материала для проведения организованной образовательной ситуации</a:t>
            </a:r>
            <a:r>
              <a:rPr lang="ru-RU" sz="2000" dirty="0">
                <a:solidFill>
                  <a:srgbClr val="990000"/>
                </a:solidFill>
                <a:latin typeface="Cambria"/>
              </a:rPr>
              <a:t>. </a:t>
            </a:r>
            <a:r>
              <a:rPr lang="ru-RU" sz="2000" dirty="0">
                <a:solidFill>
                  <a:srgbClr val="FFFFFF"/>
                </a:solidFill>
                <a:latin typeface="Cambria"/>
              </a:rPr>
              <a:t/>
            </a:r>
            <a:br>
              <a:rPr lang="ru-RU" sz="2000" dirty="0">
                <a:solidFill>
                  <a:srgbClr val="FFFFFF"/>
                </a:solidFill>
                <a:latin typeface="Cambria"/>
              </a:rPr>
            </a:br>
            <a:endParaRPr lang="ru-RU" sz="2000" dirty="0">
              <a:solidFill>
                <a:srgbClr val="FFFFFF"/>
              </a:solidFill>
              <a:latin typeface="Cambria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11" descr="Изображение выглядит как внутренний, книга, стол, рабочий стол&#10;&#10;Описание создано с очень высокой степенью достоверности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086" r="23086"/>
          <a:stretch>
            <a:fillRect/>
          </a:stretch>
        </p:blipFill>
        <p:spPr>
          <a:xfrm>
            <a:off x="989011" y="2286000"/>
            <a:ext cx="4040189" cy="3865418"/>
          </a:xfrm>
          <a:solidFill>
            <a:srgbClr val="262626"/>
          </a:solidFill>
        </p:spPr>
      </p:pic>
      <p:pic>
        <p:nvPicPr>
          <p:cNvPr id="6" name="Рисунок 12" descr="Изображение выглядит как внутренний, стол, стена, сидит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08800" y="2286000"/>
            <a:ext cx="4933812" cy="3865418"/>
          </a:xfrm>
          <a:prstGeom prst="rect">
            <a:avLst/>
          </a:prstGeom>
          <a:solidFill>
            <a:srgbClr val="262626"/>
          </a:solidFill>
        </p:spPr>
      </p:pic>
    </p:spTree>
    <p:extLst>
      <p:ext uri="{BB962C8B-B14F-4D97-AF65-F5344CB8AC3E}">
        <p14:creationId xmlns:p14="http://schemas.microsoft.com/office/powerpoint/2010/main" xmlns="" val="233512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063" y="457200"/>
            <a:ext cx="9834549" cy="526473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1. Рабочий сектор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8063" y="1149927"/>
            <a:ext cx="9836137" cy="113607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Хранение раздаточного  материала для проведения организованной образовательной ситуации. </a:t>
            </a:r>
            <a:r>
              <a:rPr lang="ru-RU" dirty="0">
                <a:solidFill>
                  <a:srgbClr val="C00000"/>
                </a:solidFill>
                <a:latin typeface="Cambria"/>
              </a:rPr>
              <a:t/>
            </a:r>
            <a:br>
              <a:rPr lang="ru-RU" dirty="0">
                <a:solidFill>
                  <a:srgbClr val="C00000"/>
                </a:solidFill>
                <a:latin typeface="Cambria"/>
              </a:rPr>
            </a:br>
            <a:endParaRPr lang="ru-RU" dirty="0"/>
          </a:p>
        </p:txBody>
      </p:sp>
      <p:pic>
        <p:nvPicPr>
          <p:cNvPr id="5" name="Рисунок 6" descr="Изображение выглядит как внутренний, пол, стена, ст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08063" y="2757055"/>
            <a:ext cx="4869282" cy="3384377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6" name="Рисунок 9" descr="Изображение выглядит как внутренний, стол, стена, загроможденный&#10;&#10;Описание создано с очень высокой степенью достоверности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3086" r="23086"/>
          <a:stretch>
            <a:fillRect/>
          </a:stretch>
        </p:blipFill>
        <p:spPr>
          <a:xfrm>
            <a:off x="6871854" y="2757054"/>
            <a:ext cx="3870757" cy="3384377"/>
          </a:xfrm>
          <a:solidFill>
            <a:srgbClr val="262626"/>
          </a:solidFill>
        </p:spPr>
      </p:pic>
    </p:spTree>
    <p:extLst>
      <p:ext uri="{BB962C8B-B14F-4D97-AF65-F5344CB8AC3E}">
        <p14:creationId xmlns:p14="http://schemas.microsoft.com/office/powerpoint/2010/main" xmlns="" val="160407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678" y="401782"/>
            <a:ext cx="9675934" cy="637309"/>
          </a:xfrm>
        </p:spPr>
        <p:txBody>
          <a:bodyPr/>
          <a:lstStyle/>
          <a:p>
            <a:pPr lvl="0"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mbria"/>
              </a:rPr>
              <a:t>1. Рабочий сектор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678" y="1177636"/>
            <a:ext cx="9677522" cy="872837"/>
          </a:xfrm>
        </p:spPr>
        <p:txBody>
          <a:bodyPr>
            <a:norm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Cambria"/>
              </a:rPr>
              <a:t>Хранение раздаточного  материала для проведения организованной образовательной ситуации. </a:t>
            </a:r>
          </a:p>
        </p:txBody>
      </p:sp>
      <p:pic>
        <p:nvPicPr>
          <p:cNvPr id="5" name="Рисунок 6" descr="Изображение выглядит как внутренний, стена, компьютер, стол&#10;&#10;Описание создано с очень высокой степенью достоверности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086" r="23086"/>
          <a:stretch>
            <a:fillRect/>
          </a:stretch>
        </p:blipFill>
        <p:spPr>
          <a:xfrm rot="5400000">
            <a:off x="1712191" y="2288409"/>
            <a:ext cx="3280974" cy="4572000"/>
          </a:xfrm>
          <a:solidFill>
            <a:srgbClr val="262626"/>
          </a:solidFill>
        </p:spPr>
      </p:pic>
      <p:pic>
        <p:nvPicPr>
          <p:cNvPr id="6" name="Рисунок 4" descr="Изображение выглядит как внутренний, книга, полка, компьютер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339990">
            <a:off x="6818044" y="2614075"/>
            <a:ext cx="4017462" cy="3394197"/>
          </a:xfrm>
          <a:prstGeom prst="rect">
            <a:avLst/>
          </a:prstGeom>
          <a:solidFill>
            <a:srgbClr val="262626"/>
          </a:solidFill>
        </p:spPr>
      </p:pic>
    </p:spTree>
    <p:extLst>
      <p:ext uri="{BB962C8B-B14F-4D97-AF65-F5344CB8AC3E}">
        <p14:creationId xmlns:p14="http://schemas.microsoft.com/office/powerpoint/2010/main" xmlns="" val="191223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2763" y="914400"/>
            <a:ext cx="5583381" cy="678874"/>
          </a:xfrm>
        </p:spPr>
        <p:txBody>
          <a:bodyPr/>
          <a:lstStyle/>
          <a:p>
            <a:pPr lvl="0" algn="ctr"/>
            <a:r>
              <a:rPr lang="ru-RU" b="1" cap="none" dirty="0">
                <a:solidFill>
                  <a:srgbClr val="9900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2. АКТИВНЫЙ </a:t>
            </a:r>
            <a:r>
              <a:rPr lang="ru-RU" b="1" cap="none" dirty="0" smtClean="0">
                <a:solidFill>
                  <a:srgbClr val="9900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СЕКТОР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32762" y="2050474"/>
            <a:ext cx="5583382" cy="1219199"/>
          </a:xfrm>
        </p:spPr>
        <p:txBody>
          <a:bodyPr/>
          <a:lstStyle/>
          <a:p>
            <a:pPr lvl="0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Модуль «Поликлиника», организован  детьми с использованием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</a:rPr>
              <a:t>куклы, игрового набора "Доктор" и пластмассового модуля.</a:t>
            </a:r>
          </a:p>
          <a:p>
            <a:endParaRPr lang="ru-RU" dirty="0"/>
          </a:p>
        </p:txBody>
      </p:sp>
      <p:pic>
        <p:nvPicPr>
          <p:cNvPr id="6" name="Рисунок 4" descr="Изображение выглядит как внутренний, стена, пол, шкафчик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13">
            <a:off x="589771" y="1189852"/>
            <a:ext cx="4890647" cy="4339760"/>
          </a:xfrm>
          <a:prstGeom prst="rect">
            <a:avLst/>
          </a:prstGeom>
          <a:solidFill>
            <a:srgbClr val="262626"/>
          </a:solidFill>
        </p:spPr>
      </p:pic>
      <p:sp>
        <p:nvSpPr>
          <p:cNvPr id="7" name="Прямоугольник 6"/>
          <p:cNvSpPr/>
          <p:nvPr/>
        </p:nvSpPr>
        <p:spPr>
          <a:xfrm>
            <a:off x="692727" y="5957455"/>
            <a:ext cx="4512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C6600"/>
                </a:solidFill>
                <a:effectLst>
                  <a:outerShdw dist="38096" dir="2700000">
                    <a:srgbClr val="000000"/>
                  </a:outerShdw>
                </a:effectLst>
              </a:rPr>
              <a:t>2.1</a:t>
            </a:r>
            <a:r>
              <a:rPr lang="ru-RU" dirty="0">
                <a:solidFill>
                  <a:srgbClr val="CC6600"/>
                </a:solidFill>
                <a:effectLst>
                  <a:outerShdw dist="38096" dir="2700000">
                    <a:srgbClr val="000000"/>
                  </a:outerShdw>
                </a:effectLst>
              </a:rPr>
              <a:t>. </a:t>
            </a:r>
            <a:br>
              <a:rPr lang="ru-RU" dirty="0">
                <a:solidFill>
                  <a:srgbClr val="CC6600"/>
                </a:solidFill>
                <a:effectLst>
                  <a:outerShdw dist="38096" dir="2700000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CC6600"/>
                </a:solidFill>
                <a:effectLst>
                  <a:outerShdw dist="38096" dir="2700000">
                    <a:srgbClr val="000000"/>
                  </a:outerShdw>
                </a:effectLst>
              </a:rPr>
              <a:t>Модуль «Поликлиника»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09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544" y="914400"/>
            <a:ext cx="6054438" cy="5126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АКТИВНЫЙ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СЕКТОР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72544" y="2452256"/>
            <a:ext cx="6054438" cy="1343889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Модуль «Парикмахерская», организован  детьми с использованием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</a:rPr>
              <a:t>куклы, игрового набора  и пластмассового модуля.</a:t>
            </a:r>
          </a:p>
          <a:p>
            <a:endParaRPr lang="ru-RU" dirty="0"/>
          </a:p>
        </p:txBody>
      </p:sp>
      <p:pic>
        <p:nvPicPr>
          <p:cNvPr id="7" name="Рисунок 4" descr="Изображение выглядит как внутренний, пол, стол, сидит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13">
            <a:off x="256881" y="1451641"/>
            <a:ext cx="4845152" cy="3633867"/>
          </a:xfrm>
          <a:prstGeom prst="rect">
            <a:avLst/>
          </a:prstGeom>
          <a:solidFill>
            <a:srgbClr val="262626"/>
          </a:solidFill>
        </p:spPr>
      </p:pic>
      <p:sp>
        <p:nvSpPr>
          <p:cNvPr id="8" name="Прямоугольник 7"/>
          <p:cNvSpPr/>
          <p:nvPr/>
        </p:nvSpPr>
        <p:spPr>
          <a:xfrm>
            <a:off x="862515" y="5888182"/>
            <a:ext cx="363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C6600"/>
                </a:solidFill>
                <a:effectLst>
                  <a:outerShdw dist="38096" dir="2700000">
                    <a:srgbClr val="000000"/>
                  </a:outerShdw>
                </a:effectLst>
              </a:rPr>
              <a:t>2.1. </a:t>
            </a:r>
            <a:br>
              <a:rPr lang="ru-RU" dirty="0">
                <a:solidFill>
                  <a:srgbClr val="CC6600"/>
                </a:solidFill>
                <a:effectLst>
                  <a:outerShdw dist="38096" dir="2700000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CC6600"/>
                </a:solidFill>
                <a:effectLst>
                  <a:outerShdw dist="38096" dir="2700000">
                    <a:srgbClr val="000000"/>
                  </a:outerShdw>
                </a:effectLst>
              </a:rPr>
              <a:t>Модуль «Парикмахерская»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014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0982" y="1066800"/>
            <a:ext cx="5311630" cy="5126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АКТИВНЫЙ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0982" y="1925782"/>
            <a:ext cx="5313218" cy="1440873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Модуль «Семья" оформлен детьми с помощью воспитателя с применением мягких модулей для  кроватки, палатки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</a:rPr>
              <a:t>( для уголка уединения), и игрового набора кукол с атрибутами.</a:t>
            </a:r>
          </a:p>
          <a:p>
            <a:endParaRPr lang="ru-RU" dirty="0"/>
          </a:p>
        </p:txBody>
      </p:sp>
      <p:pic>
        <p:nvPicPr>
          <p:cNvPr id="8" name="Рисунок 7" descr="Изображение выглядит как внутренний, ст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2539" y="1066800"/>
            <a:ext cx="4393920" cy="4267200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9" name="Рисунок 8" descr="Изображение выглядит как пол, внутренний, стол, корзин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430982" y="3713019"/>
            <a:ext cx="3599374" cy="27730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32540" y="5887360"/>
            <a:ext cx="439392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Активный сектор, модуль «Семья»</a:t>
            </a:r>
          </a:p>
        </p:txBody>
      </p:sp>
    </p:spTree>
    <p:extLst>
      <p:ext uri="{BB962C8B-B14F-4D97-AF65-F5344CB8AC3E}">
        <p14:creationId xmlns:p14="http://schemas.microsoft.com/office/powerpoint/2010/main" xmlns="" val="69109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45" y="429492"/>
            <a:ext cx="10531693" cy="4987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6" descr="Изображение выглядит как внутренний, стен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745" y="1205346"/>
            <a:ext cx="4628691" cy="391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внутренний, стена, ст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16999" y="1205346"/>
            <a:ext cx="4546634" cy="3913412"/>
          </a:xfrm>
          <a:prstGeom prst="rect">
            <a:avLst/>
          </a:prstGeom>
          <a:solidFill>
            <a:srgbClr val="262626"/>
          </a:solidFill>
        </p:spPr>
      </p:pic>
      <p:sp>
        <p:nvSpPr>
          <p:cNvPr id="7" name="Прямоугольник 6"/>
          <p:cNvSpPr/>
          <p:nvPr/>
        </p:nvSpPr>
        <p:spPr>
          <a:xfrm>
            <a:off x="663744" y="5219315"/>
            <a:ext cx="46286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/>
              </a:rPr>
              <a:t>Наличие атрибутов театрализованной деятельности (куклы-перчатки, марионетки, пальчиковые, театральные костюмы),   в том числе изготовленных вместе с воспитанниками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/>
                <a:ea typeface="Cambria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6999" y="5395848"/>
            <a:ext cx="454663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/>
                <a:ea typeface="Cambria"/>
              </a:rPr>
              <a:t>В группе представлены музыкальные инструменты и слушаются музыкальные произведения и сказки.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20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399" y="325464"/>
            <a:ext cx="9764213" cy="635431"/>
          </a:xfrm>
        </p:spPr>
        <p:txBody>
          <a:bodyPr/>
          <a:lstStyle/>
          <a:p>
            <a:pPr lvl="0" algn="ctr"/>
            <a:r>
              <a:rPr lang="ru-RU" b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2. АКТИВНЫЙ </a:t>
            </a: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СЕКТОР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Изображение выглядит как пол, внутренний, ст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8399" y="1270862"/>
            <a:ext cx="4900046" cy="3299398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7" name="Рисунок 7" descr="Изображение выглядит как пол, внутренний, стена, цветно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43418" y="1270862"/>
            <a:ext cx="4399194" cy="3299397"/>
          </a:xfrm>
          <a:prstGeom prst="rect">
            <a:avLst/>
          </a:prstGeom>
          <a:solidFill>
            <a:srgbClr val="262626"/>
          </a:solidFill>
        </p:spPr>
      </p:pic>
      <p:sp>
        <p:nvSpPr>
          <p:cNvPr id="8" name="Прямоугольник 7"/>
          <p:cNvSpPr/>
          <p:nvPr/>
        </p:nvSpPr>
        <p:spPr>
          <a:xfrm rot="10800000" flipV="1">
            <a:off x="978397" y="4730647"/>
            <a:ext cx="4900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«Физкультура  и спорт».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спальне между кроватями выложены массажные коврики для ходьбы детей босиком. Гимнастика после сна способствует постепенному  переходу от сна к бодрствованию</a:t>
            </a:r>
            <a:r>
              <a:rPr lang="ru-RU" dirty="0">
                <a:solidFill>
                  <a:srgbClr val="81D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3418" y="4730647"/>
            <a:ext cx="43991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</a:t>
            </a:r>
          </a:p>
          <a:p>
            <a:pPr lvl="0"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модуль  «Физкультура  и спорт».</a:t>
            </a:r>
          </a:p>
          <a:p>
            <a:pPr lvl="0"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групповом помещении вдоль стены представлены  атрибуты для спортивных игр .</a:t>
            </a:r>
          </a:p>
        </p:txBody>
      </p:sp>
    </p:spTree>
    <p:extLst>
      <p:ext uri="{BB962C8B-B14F-4D97-AF65-F5344CB8AC3E}">
        <p14:creationId xmlns:p14="http://schemas.microsoft.com/office/powerpoint/2010/main" xmlns="" val="295671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34" y="278970"/>
            <a:ext cx="11232880" cy="615764"/>
          </a:xfrm>
        </p:spPr>
        <p:txBody>
          <a:bodyPr>
            <a:normAutofit/>
          </a:bodyPr>
          <a:lstStyle/>
          <a:p>
            <a:pPr lvl="0" algn="ctr"/>
            <a:r>
              <a:rPr lang="ru-RU" b="1" cap="none" dirty="0">
                <a:solidFill>
                  <a:srgbClr val="9900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2. АКТИВНЫЙ </a:t>
            </a:r>
            <a:r>
              <a:rPr lang="ru-RU" b="1" cap="none" dirty="0" smtClean="0">
                <a:solidFill>
                  <a:srgbClr val="9900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СЕКТОР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0063" y="4270811"/>
            <a:ext cx="4353934" cy="83850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Машинки используются как для игры вместе с конструктором дорожного движения, так и отдельно.</a:t>
            </a:r>
          </a:p>
          <a:p>
            <a:endParaRPr lang="ru-RU" dirty="0"/>
          </a:p>
        </p:txBody>
      </p:sp>
      <p:pic>
        <p:nvPicPr>
          <p:cNvPr id="5" name="Рисунок 8" descr="Изображение выглядит как пол, внутренний, сидит, ст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89320" y="1192625"/>
            <a:ext cx="4054639" cy="3040977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6" name="Рисунок 9" descr="Изображение выглядит как пол, внутренний, стен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8739" y="1148467"/>
            <a:ext cx="4015257" cy="29976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0334" y="4270811"/>
            <a:ext cx="4522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«Дорожное движение» используется по необходимости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4" descr="Изображение выглядит как внутренний, стол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539993">
            <a:off x="901672" y="5129667"/>
            <a:ext cx="2343967" cy="1435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текст, фотография, внутренний, стол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539993" flipH="1">
            <a:off x="4269663" y="5069819"/>
            <a:ext cx="2509084" cy="156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1" descr="Изображение выглядит как человек, текст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307092" y="5041349"/>
            <a:ext cx="2216256" cy="1556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248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3241" y="-792480"/>
            <a:ext cx="4758759" cy="7338776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10000"/>
              </a:lnSpc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Групповое помещение</a:t>
            </a:r>
            <a:br>
              <a:rPr lang="ru-RU" sz="3600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</a:br>
            <a:r>
              <a:rPr lang="ru-RU" sz="2200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Образовательная тема «Колобок и ОБЖ».</a:t>
            </a:r>
            <a:r>
              <a:rPr lang="ru-RU" sz="3200" cap="none" dirty="0">
                <a:solidFill>
                  <a:srgbClr val="0000CC"/>
                </a:solidFill>
                <a:latin typeface="Cambria"/>
                <a:ea typeface="Cambria"/>
              </a:rPr>
              <a:t/>
            </a:r>
            <a:br>
              <a:rPr lang="ru-RU" sz="3200" cap="none" dirty="0">
                <a:solidFill>
                  <a:srgbClr val="0000CC"/>
                </a:solidFill>
                <a:latin typeface="Cambria"/>
                <a:ea typeface="Cambria"/>
              </a:rPr>
            </a:br>
            <a:r>
              <a:rPr lang="ru-RU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   </a:t>
            </a:r>
            <a:r>
              <a:rPr lang="ru-RU" sz="1600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Помещение используется как игровая комната, включает в себя «Рабочий сектор», «Активный сектор», «Спокойный сектор».  Модули частично обеспечивают познавательную, исследовательскую и творческую активность всех воспитанников.</a:t>
            </a:r>
            <a:br>
              <a:rPr lang="ru-RU" sz="1600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</a:br>
            <a:r>
              <a:rPr lang="ru-RU" sz="1600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    Тема недели прослеживается через специально оформленные уголок при входе справа, где в наличии:</a:t>
            </a:r>
            <a:br>
              <a:rPr lang="ru-RU" sz="1600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</a:br>
            <a:r>
              <a:rPr lang="ru-RU" sz="1600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литература по данной теме,</a:t>
            </a:r>
            <a:r>
              <a:rPr lang="ru-RU" sz="1600" cap="none" dirty="0">
                <a:solidFill>
                  <a:srgbClr val="0000CC"/>
                </a:solidFill>
                <a:latin typeface="Cambria"/>
                <a:ea typeface="Cambria"/>
              </a:rPr>
              <a:t/>
            </a:r>
            <a:br>
              <a:rPr lang="ru-RU" sz="1600" cap="none" dirty="0">
                <a:solidFill>
                  <a:srgbClr val="0000CC"/>
                </a:solidFill>
                <a:latin typeface="Cambria"/>
                <a:ea typeface="Cambria"/>
              </a:rPr>
            </a:br>
            <a:r>
              <a:rPr lang="ru-RU" sz="1600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демонстрационный материал, </a:t>
            </a:r>
            <a:r>
              <a:rPr lang="ru-RU" sz="1600" cap="none" dirty="0">
                <a:solidFill>
                  <a:srgbClr val="0000CC"/>
                </a:solidFill>
                <a:latin typeface="Cambria"/>
                <a:ea typeface="Cambria"/>
              </a:rPr>
              <a:t/>
            </a:r>
            <a:br>
              <a:rPr lang="ru-RU" sz="1600" cap="none" dirty="0">
                <a:solidFill>
                  <a:srgbClr val="0000CC"/>
                </a:solidFill>
                <a:latin typeface="Cambria"/>
                <a:ea typeface="Cambria"/>
              </a:rPr>
            </a:br>
            <a:r>
              <a:rPr lang="ru-RU" sz="1600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игры и пособия.</a:t>
            </a:r>
            <a:r>
              <a:rPr lang="ru-RU" sz="1600" cap="none" dirty="0">
                <a:solidFill>
                  <a:srgbClr val="0000CC"/>
                </a:solidFill>
                <a:latin typeface="Cambria"/>
              </a:rPr>
              <a:t/>
            </a:r>
            <a:br>
              <a:rPr lang="ru-RU" sz="1600" cap="none" dirty="0">
                <a:solidFill>
                  <a:srgbClr val="0000CC"/>
                </a:solidFill>
                <a:latin typeface="Cambria"/>
              </a:rPr>
            </a:br>
            <a:r>
              <a:rPr lang="ru-RU" sz="1600" cap="none" dirty="0">
                <a:solidFill>
                  <a:srgbClr val="0000CC"/>
                </a:solidFill>
                <a:latin typeface="Cambria"/>
                <a:ea typeface="Cambria"/>
              </a:rPr>
              <a:t>    </a:t>
            </a:r>
            <a:r>
              <a:rPr lang="ru-RU" sz="1600" cap="non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</a:rPr>
              <a:t> Слева организованна выставка работ , созданных семьями воспитанников и педагогами.</a:t>
            </a:r>
            <a:br>
              <a:rPr lang="ru-RU" sz="1600" cap="non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</a:rPr>
            </a:br>
            <a:r>
              <a:rPr lang="ru-RU" sz="1600" cap="non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  В помещении достаточно пространства , чтобы дети и взрослые могли свободно передвигаться.</a:t>
            </a:r>
            <a:br>
              <a:rPr lang="ru-RU" sz="1600" cap="non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</a:br>
            <a:r>
              <a:rPr lang="ru-RU" sz="1600" cap="non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    Хорошая вентиляция через окна (можно при необходимости открыть и закрыть с помощью ключа). Достаточное поступление солнечного освещения, интенсивность которого можно регулировать с помощью штор</a:t>
            </a:r>
            <a:r>
              <a:rPr lang="ru-RU" sz="1600" cap="non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</a:rPr>
              <a:t>, искусственное освещение  специально создано для данного помещения.</a:t>
            </a:r>
            <a:br>
              <a:rPr lang="ru-RU" sz="1600" cap="non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127931" y="2971404"/>
            <a:ext cx="3590627" cy="640476"/>
          </a:xfrm>
        </p:spPr>
        <p:txBody>
          <a:bodyPr>
            <a:normAutofit/>
          </a:bodyPr>
          <a:lstStyle/>
          <a:p>
            <a:pPr lvl="0" algn="ctr"/>
            <a:r>
              <a:rPr lang="ru-RU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Верхняя левая </a:t>
            </a:r>
            <a:r>
              <a:rPr lang="ru-RU" dirty="0" smtClean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точка</a:t>
            </a:r>
            <a:endParaRPr lang="ru-RU" dirty="0">
              <a:solidFill>
                <a:srgbClr val="0000CC"/>
              </a:solidFill>
              <a:effectLst>
                <a:outerShdw dist="38096" dir="2700000">
                  <a:srgbClr val="000000"/>
                </a:outerShdw>
              </a:effectLst>
              <a:latin typeface="Cambria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5" descr="Изображение выглядит как внутренний, стена, пол, стол&#10;&#10;Описание создано с очень высокой степенью достоверности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3086" r="23086"/>
          <a:stretch>
            <a:fillRect/>
          </a:stretch>
        </p:blipFill>
        <p:spPr>
          <a:xfrm>
            <a:off x="319314" y="262041"/>
            <a:ext cx="3399244" cy="2618324"/>
          </a:xfrm>
          <a:solidFill>
            <a:srgbClr val="262626"/>
          </a:solidFill>
        </p:spPr>
      </p:pic>
      <p:pic>
        <p:nvPicPr>
          <p:cNvPr id="6" name="Рисунок 5" descr="Изображение выглядит как внутренний, пол, стена, ст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13">
            <a:off x="4338585" y="-65773"/>
            <a:ext cx="2618323" cy="3273944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Рисунок 9" descr="Изображение выглядит как пол, внутренний, комната, стен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3704" y="3779520"/>
            <a:ext cx="3324854" cy="2397444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9" name="Рисунок 10" descr="Изображение выглядит как пол, внутренний, здание, стен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010772" y="3779520"/>
            <a:ext cx="3273948" cy="2397444"/>
          </a:xfrm>
          <a:prstGeom prst="rect">
            <a:avLst/>
          </a:prstGeom>
          <a:solidFill>
            <a:srgbClr val="262626"/>
          </a:solidFill>
        </p:spPr>
      </p:pic>
      <p:sp>
        <p:nvSpPr>
          <p:cNvPr id="11" name="Прямоугольник 10"/>
          <p:cNvSpPr/>
          <p:nvPr/>
        </p:nvSpPr>
        <p:spPr>
          <a:xfrm>
            <a:off x="4010772" y="2971404"/>
            <a:ext cx="293887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Верхняя </a:t>
            </a:r>
            <a:r>
              <a:rPr lang="ru-RU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правая </a:t>
            </a:r>
            <a:r>
              <a:rPr lang="ru-RU" dirty="0" smtClean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точка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6176964"/>
            <a:ext cx="4010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</a:rPr>
              <a:t>Вход </a:t>
            </a:r>
            <a:r>
              <a:rPr lang="ru-RU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</a:rPr>
              <a:t>в группу, нижняя левая точка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3867066" y="6215114"/>
            <a:ext cx="3417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</a:rPr>
              <a:t>Нижняя правая точка</a:t>
            </a:r>
          </a:p>
          <a:p>
            <a:pPr lvl="0" algn="ctr"/>
            <a:endParaRPr lang="ru-RU" dirty="0">
              <a:solidFill>
                <a:srgbClr val="0000CC"/>
              </a:solidFill>
              <a:effectLst>
                <a:outerShdw dist="38096" dir="270000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50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61" y="232475"/>
            <a:ext cx="11192656" cy="588341"/>
          </a:xfrm>
        </p:spPr>
        <p:txBody>
          <a:bodyPr>
            <a:normAutofit/>
          </a:bodyPr>
          <a:lstStyle/>
          <a:p>
            <a:pPr lvl="0" algn="ctr"/>
            <a:r>
              <a:rPr lang="ru-RU" b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практики трансформации среды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4915" y="4943959"/>
            <a:ext cx="5269424" cy="148783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В спокойном секторе по желанию ребёнка и или микро-группы детей из мебели-конструктора и (мягкие модули могут использоваться для 3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D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построек в «Активной зоне»)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</a:rPr>
              <a:t> и палатки создаются вариативные среды.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  <a:p>
            <a:endParaRPr lang="ru-RU" dirty="0"/>
          </a:p>
        </p:txBody>
      </p:sp>
      <p:pic>
        <p:nvPicPr>
          <p:cNvPr id="7" name="Рисунок 8" descr="Изображение выглядит как внутренний, цветной, п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8902" y="1034439"/>
            <a:ext cx="5021451" cy="3796295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8" name="Рисунок 12" descr="Изображение выглядит как внутренний, пол, стол, желтый&#10;&#10;Описание создано с очень высокой степенью достоверности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72746" y="949645"/>
            <a:ext cx="3500963" cy="2625727"/>
          </a:xfrm>
          <a:solidFill>
            <a:srgbClr val="262626"/>
          </a:solidFill>
        </p:spPr>
      </p:pic>
      <p:pic>
        <p:nvPicPr>
          <p:cNvPr id="9" name="Рисунок 13" descr="Изображение выглядит как пол, внутренний, игрушка, маленьки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2745" y="3905573"/>
            <a:ext cx="3536683" cy="2652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161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30" y="232475"/>
            <a:ext cx="11342880" cy="573437"/>
          </a:xfrm>
        </p:spPr>
        <p:txBody>
          <a:bodyPr>
            <a:normAutofit/>
          </a:bodyPr>
          <a:lstStyle/>
          <a:p>
            <a:pPr lvl="0" algn="ctr"/>
            <a:r>
              <a:rPr lang="ru-RU" b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3. СПОКОЙНЫЙ </a:t>
            </a: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СЕКТОР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88258" y="1131376"/>
            <a:ext cx="5005952" cy="3781587"/>
          </a:xfrm>
        </p:spPr>
        <p:txBody>
          <a:bodyPr>
            <a:normAutofit/>
          </a:bodyPr>
          <a:lstStyle/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        «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Место для отдыха и уединения»</a:t>
            </a: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  Место уединения легко просматривается воспитателем из групповой комнаты через прозрачные части.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ea typeface="Cambria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   В месте уединения предусмотрены атрибуты для спокойной деятельности (журналы,  фотографии, мячи, мягкие игрушки) по желанию детей.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ea typeface="Cambria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  <a:p>
            <a:endParaRPr lang="ru-RU" dirty="0"/>
          </a:p>
        </p:txBody>
      </p:sp>
      <p:pic>
        <p:nvPicPr>
          <p:cNvPr id="5" name="Рисунок 3" descr="Изображение выглядит как пол, внутренни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1330" y="991891"/>
            <a:ext cx="6097299" cy="4572971"/>
          </a:xfrm>
          <a:prstGeom prst="rect">
            <a:avLst/>
          </a:prstGeom>
          <a:solidFill>
            <a:srgbClr val="262626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40964" y="5917819"/>
            <a:ext cx="6207665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/>
              </a:rPr>
              <a:t>3.1. «Центр уединения»</a:t>
            </a:r>
            <a:r>
              <a:rPr lang="ru-RU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/>
            </a:r>
            <a:br>
              <a:rPr lang="ru-RU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</a:br>
            <a:endParaRPr lang="ru-RU" dirty="0">
              <a:solidFill>
                <a:srgbClr val="FFFF00"/>
              </a:solidFill>
              <a:effectLst>
                <a:outerShdw dist="38096" dir="2700000">
                  <a:srgbClr val="000000"/>
                </a:outerShdw>
              </a:effectLst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38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549" y="408940"/>
            <a:ext cx="10571199" cy="422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3. СПОКОЙНЫЙ </a:t>
            </a: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СЕКТОР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10386" y="1191598"/>
            <a:ext cx="5827362" cy="2404009"/>
          </a:xfrm>
        </p:spPr>
        <p:txBody>
          <a:bodyPr>
            <a:normAutofit fontScale="92500" lnSpcReduction="20000"/>
          </a:bodyPr>
          <a:lstStyle/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     Мини-музей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"Кошкин дом»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ea typeface="Cambria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 В Спокойном секторе организован мини- музей «Кошкин дом».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</a:rPr>
              <a:t>Работы, представленные в нём, принадлежат как нынешним семьям воспитанников, так и предыдущим, а также выполнены совместно с воспитателями.</a:t>
            </a: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FFFF00"/>
                </a:solidFill>
                <a:latin typeface="Cambria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2" descr="Изображение выглядит как стена, внутренни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66550" y="1191597"/>
            <a:ext cx="4489623" cy="3039439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6" name="Рисунок 3" descr="Изображение выглядит как стена, внутренни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9356" y="3983448"/>
            <a:ext cx="3401713" cy="23712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048001" y="4744744"/>
            <a:ext cx="2376406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rgbClr val="9900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Спокойный </a:t>
            </a:r>
            <a:r>
              <a:rPr lang="ru-RU" dirty="0">
                <a:solidFill>
                  <a:srgbClr val="9900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сектор</a:t>
            </a:r>
            <a:r>
              <a:rPr lang="ru-RU" dirty="0">
                <a:solidFill>
                  <a:srgbClr val="990000"/>
                </a:solidFill>
                <a:latin typeface="Cambria"/>
                <a:ea typeface="Cambria"/>
              </a:rPr>
              <a:t/>
            </a:r>
            <a:br>
              <a:rPr lang="ru-RU" dirty="0">
                <a:solidFill>
                  <a:srgbClr val="990000"/>
                </a:solidFill>
                <a:latin typeface="Cambria"/>
                <a:ea typeface="Cambria"/>
              </a:rPr>
            </a:br>
            <a:r>
              <a:rPr lang="ru-RU" dirty="0">
                <a:solidFill>
                  <a:srgbClr val="9900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 (мини-музей «Кошкин дом»)</a:t>
            </a:r>
          </a:p>
        </p:txBody>
      </p:sp>
    </p:spTree>
    <p:extLst>
      <p:ext uri="{BB962C8B-B14F-4D97-AF65-F5344CB8AC3E}">
        <p14:creationId xmlns:p14="http://schemas.microsoft.com/office/powerpoint/2010/main" xmlns="" val="353587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437" y="278970"/>
            <a:ext cx="11003797" cy="51144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cap="none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3. СПОКОЙНЫЙ </a:t>
            </a:r>
            <a:r>
              <a:rPr lang="ru-RU" b="1" cap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СЕКТОР</a:t>
            </a:r>
            <a:endParaRPr lang="ru-RU" dirty="0"/>
          </a:p>
        </p:txBody>
      </p:sp>
      <p:pic>
        <p:nvPicPr>
          <p:cNvPr id="5" name="Рисунок 11" descr="Изображение выглядит как внутренний, стен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90491" y="1255977"/>
            <a:ext cx="3851314" cy="4441153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6" name="Рисунок 12" descr="Изображение выглядит как внутренний, стена, много, закрытый&#10;&#10;Описание создано с высокой степенью достоверности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4752" y="1255977"/>
            <a:ext cx="3846240" cy="4342354"/>
          </a:xfrm>
          <a:solidFill>
            <a:srgbClr val="262626"/>
          </a:solidFill>
        </p:spPr>
      </p:pic>
    </p:spTree>
    <p:extLst>
      <p:ext uri="{BB962C8B-B14F-4D97-AF65-F5344CB8AC3E}">
        <p14:creationId xmlns:p14="http://schemas.microsoft.com/office/powerpoint/2010/main" xmlns="" val="361635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32" y="278970"/>
            <a:ext cx="11096787" cy="557938"/>
          </a:xfrm>
        </p:spPr>
        <p:txBody>
          <a:bodyPr>
            <a:normAutofit/>
          </a:bodyPr>
          <a:lstStyle/>
          <a:p>
            <a:pPr lvl="0" algn="ctr"/>
            <a:r>
              <a:rPr lang="ru-RU" b="1" cap="none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3. СПОКОЙНЫЙ </a:t>
            </a:r>
            <a:r>
              <a:rPr lang="ru-RU" b="1" cap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СЕКТОР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3" descr="Изображение выглядит как стена, внутренний, фотография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65181" y="1304806"/>
            <a:ext cx="3771768" cy="2916971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6" name="Рисунок 4" descr="Изображение выглядит как стена, внутренний&#10;&#10;Описание создано с очень высокой степенью достоверности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8494" y="4360563"/>
            <a:ext cx="3099661" cy="2301452"/>
          </a:xfrm>
          <a:solidFill>
            <a:srgbClr val="262626"/>
          </a:solidFill>
        </p:spPr>
      </p:pic>
      <p:pic>
        <p:nvPicPr>
          <p:cNvPr id="7" name="Рисунок 6" descr="Изображение выглядит как стена, внутренний, фотография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60001">
            <a:off x="7194358" y="1247210"/>
            <a:ext cx="2878447" cy="301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9931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1" y="356462"/>
            <a:ext cx="10154269" cy="557938"/>
          </a:xfrm>
        </p:spPr>
        <p:txBody>
          <a:bodyPr/>
          <a:lstStyle/>
          <a:p>
            <a:pPr lvl="0" algn="ctr"/>
            <a:r>
              <a:rPr lang="ru-RU" b="1" cap="none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3. СПОКОЙНЫЙ </a:t>
            </a:r>
            <a:r>
              <a:rPr lang="ru-RU" b="1" cap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СЕКТОР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3" descr="Изображение выглядит как внутренний, пол, стена, ст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5765" y="1385136"/>
            <a:ext cx="4791631" cy="3593723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6" name="Рисунок 4" descr="Изображение выглядит как внутренний, стол, стена&#10;&#10;Описание создано с высокой степенью достоверности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40285" y="1385136"/>
            <a:ext cx="4721255" cy="3540939"/>
          </a:xfrm>
          <a:solidFill>
            <a:srgbClr val="262626"/>
          </a:solidFill>
        </p:spPr>
      </p:pic>
    </p:spTree>
    <p:extLst>
      <p:ext uri="{BB962C8B-B14F-4D97-AF65-F5344CB8AC3E}">
        <p14:creationId xmlns:p14="http://schemas.microsoft.com/office/powerpoint/2010/main" xmlns="" val="404647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2" y="387459"/>
            <a:ext cx="9753600" cy="526942"/>
          </a:xfrm>
        </p:spPr>
        <p:txBody>
          <a:bodyPr>
            <a:normAutofit/>
          </a:bodyPr>
          <a:lstStyle/>
          <a:p>
            <a:pPr lvl="0" algn="ctr"/>
            <a:r>
              <a:rPr lang="ru-RU" b="1" cap="none" dirty="0">
                <a:solidFill>
                  <a:srgbClr val="9900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3. СПОКОЙНЫЙ </a:t>
            </a:r>
            <a:r>
              <a:rPr lang="ru-RU" b="1" cap="none" dirty="0" smtClean="0">
                <a:solidFill>
                  <a:srgbClr val="9900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СЕКТОР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5364" y="5315919"/>
            <a:ext cx="9082006" cy="10538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FFFF00"/>
                </a:solidFill>
                <a:latin typeface="Cambria"/>
              </a:rPr>
              <a:t>  </a:t>
            </a:r>
            <a:r>
              <a:rPr lang="ru-RU" sz="21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Благотворительная акция «Крышка- малышка» проводится  второй год. В  помещении  приёма детей расположены текст описания акции и ёмкость для  сбора крышек.  </a:t>
            </a:r>
          </a:p>
          <a:p>
            <a:pPr lvl="0" algn="ctr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FFFF00"/>
              </a:solidFill>
              <a:latin typeface="Cambria"/>
            </a:endParaRPr>
          </a:p>
          <a:p>
            <a:endParaRPr lang="ru-RU" dirty="0"/>
          </a:p>
        </p:txBody>
      </p:sp>
      <p:pic>
        <p:nvPicPr>
          <p:cNvPr id="5" name="Рисунок 3" descr="Изображение выглядит как внутренний, желтый, стен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13">
            <a:off x="1393644" y="1966567"/>
            <a:ext cx="3712097" cy="2241644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6" name="Рисунок 2" descr="Изображение выглядит как стена, внутренний, монитор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13">
            <a:off x="6838707" y="1692498"/>
            <a:ext cx="3758420" cy="274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2305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908" y="402956"/>
            <a:ext cx="10445858" cy="542441"/>
          </a:xfrm>
        </p:spPr>
        <p:txBody>
          <a:bodyPr>
            <a:normAutofit/>
          </a:bodyPr>
          <a:lstStyle/>
          <a:p>
            <a:pPr lvl="0" algn="ctr"/>
            <a:r>
              <a:rPr lang="ru-RU" b="1" cap="none" dirty="0">
                <a:solidFill>
                  <a:srgbClr val="9900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3. СПОКОЙНЫЙ </a:t>
            </a:r>
            <a:r>
              <a:rPr lang="ru-RU" b="1" cap="none" dirty="0" smtClean="0">
                <a:solidFill>
                  <a:srgbClr val="990000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СЕКТОР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05234" y="1425845"/>
            <a:ext cx="4494508" cy="2340244"/>
          </a:xfrm>
        </p:spPr>
        <p:txBody>
          <a:bodyPr/>
          <a:lstStyle/>
          <a:p>
            <a:pPr lvl="0"/>
            <a:r>
              <a:rPr lang="ru-RU" sz="20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«Творческая мастерская» расположена  в групповом помещении, способствует исследовательской и творческой деятельности детей .</a:t>
            </a:r>
          </a:p>
          <a:p>
            <a:endParaRPr lang="ru-RU" dirty="0"/>
          </a:p>
        </p:txBody>
      </p:sp>
      <p:pic>
        <p:nvPicPr>
          <p:cNvPr id="5" name="Рисунок 2" descr="Изображение выглядит как пол, внутренний, стол, стена&#10;&#10;Описание создано с очень высокой степенью достоверности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0853" y="1239864"/>
            <a:ext cx="6027920" cy="4539505"/>
          </a:xfrm>
          <a:solidFill>
            <a:srgbClr val="262626"/>
          </a:solidFill>
        </p:spPr>
      </p:pic>
    </p:spTree>
    <p:extLst>
      <p:ext uri="{BB962C8B-B14F-4D97-AF65-F5344CB8AC3E}">
        <p14:creationId xmlns:p14="http://schemas.microsoft.com/office/powerpoint/2010/main" xmlns="" val="62521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2" y="309967"/>
            <a:ext cx="10076778" cy="604434"/>
          </a:xfrm>
        </p:spPr>
        <p:txBody>
          <a:bodyPr>
            <a:normAutofit/>
          </a:bodyPr>
          <a:lstStyle/>
          <a:p>
            <a:pPr lvl="0" algn="ctr"/>
            <a:r>
              <a:rPr lang="ru-RU" b="1" cap="none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4. </a:t>
            </a:r>
            <a:r>
              <a:rPr lang="ru-RU" b="1" cap="none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Times New Roman" pitchFamily="18"/>
              </a:rPr>
              <a:t>Организация среды для диалога с </a:t>
            </a:r>
            <a:r>
              <a:rPr lang="ru-RU" b="1" cap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Times New Roman" pitchFamily="18"/>
              </a:rPr>
              <a:t>родителями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4131" y="4746016"/>
            <a:ext cx="10846671" cy="1654784"/>
          </a:xfrm>
        </p:spPr>
        <p:txBody>
          <a:bodyPr>
            <a:normAutofit lnSpcReduction="10000"/>
          </a:bodyPr>
          <a:lstStyle/>
          <a:p>
            <a:pPr lvl="0" algn="ctr" defTabSz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4.1. Среда для диалога с родителями</a:t>
            </a:r>
          </a:p>
          <a:p>
            <a:pPr lvl="0" algn="ctr" defTabSz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«Информационный  центр»</a:t>
            </a:r>
          </a:p>
          <a:p>
            <a:pPr lvl="0" algn="ctr" defTabSz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</a:t>
            </a:r>
          </a:p>
          <a:p>
            <a:pPr lvl="0" algn="just" defTabSz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  В приемном помещении представлена информация для родителей о  персонале, который работает с детьми данной группы, примерном режиме дня, меню, о теме недели, предложены памятки о безопасности на дороге и воде , по пожарной безопасности, а так же памятка об оказании первой помощи при тепловом ударе.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стена, внутренний, шкафчик&#10;&#10;Описание создано с очень высокой степенью достоверности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9012" y="982950"/>
            <a:ext cx="4882268" cy="3661706"/>
          </a:xfrm>
          <a:solidFill>
            <a:srgbClr val="262626"/>
          </a:solidFill>
        </p:spPr>
      </p:pic>
      <p:pic>
        <p:nvPicPr>
          <p:cNvPr id="6" name="Рисунок 5" descr="Изображение выглядит как внутренний, стена, шкафчик, желты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8806" y="982950"/>
            <a:ext cx="4926017" cy="3694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5366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2" y="294468"/>
            <a:ext cx="10588222" cy="619932"/>
          </a:xfrm>
        </p:spPr>
        <p:txBody>
          <a:bodyPr>
            <a:normAutofit/>
          </a:bodyPr>
          <a:lstStyle/>
          <a:p>
            <a:pPr lvl="0" algn="ctr"/>
            <a:r>
              <a:rPr lang="ru-RU" b="1" cap="none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4. </a:t>
            </a:r>
            <a:r>
              <a:rPr lang="ru-RU" b="1" cap="none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Times New Roman" pitchFamily="18"/>
              </a:rPr>
              <a:t>Организация среды для диалога с </a:t>
            </a:r>
            <a:r>
              <a:rPr lang="ru-RU" b="1" cap="none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Times New Roman" pitchFamily="18"/>
              </a:rPr>
              <a:t>родителями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9012" y="5563892"/>
            <a:ext cx="9755188" cy="728420"/>
          </a:xfrm>
        </p:spPr>
        <p:txBody>
          <a:bodyPr/>
          <a:lstStyle/>
          <a:p>
            <a:pPr lvl="0" algn="ctr" defTabSz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4.1. Среда для диалога с родителями</a:t>
            </a:r>
          </a:p>
          <a:p>
            <a:pPr lvl="0" algn="ctr" defTabSz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 «Информационный  центр».</a:t>
            </a:r>
            <a:endParaRPr lang="ru-RU" sz="20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ea typeface="Cambria"/>
            </a:endParaRPr>
          </a:p>
          <a:p>
            <a:endParaRPr lang="ru-RU" dirty="0"/>
          </a:p>
        </p:txBody>
      </p:sp>
      <p:pic>
        <p:nvPicPr>
          <p:cNvPr id="5" name="Рисунок 4" descr="Изображение выглядит как желтый, стена, внутренний, сцена&#10;&#10;Описание создано с очень высокой степенью достоверности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5400013">
            <a:off x="849597" y="1690015"/>
            <a:ext cx="3843049" cy="2882280"/>
          </a:xfrm>
          <a:solidFill>
            <a:srgbClr val="262626"/>
          </a:solidFill>
        </p:spPr>
      </p:pic>
      <p:pic>
        <p:nvPicPr>
          <p:cNvPr id="6" name="Рисунок 5" descr="Изображение выглядит как внутренний, стен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3789" y="1173626"/>
            <a:ext cx="5220071" cy="3915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0629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400" y="670560"/>
            <a:ext cx="3855720" cy="7467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Групповое помещение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3398" y="1615440"/>
            <a:ext cx="3855720" cy="4784029"/>
          </a:xfrm>
        </p:spPr>
        <p:txBody>
          <a:bodyPr>
            <a:noAutofit/>
          </a:bodyPr>
          <a:lstStyle/>
          <a:p>
            <a:pPr lvl="0" algn="just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7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В помещении достаточно пространства </a:t>
            </a:r>
            <a:r>
              <a:rPr lang="ru-RU" sz="17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,чтобы </a:t>
            </a:r>
            <a:r>
              <a:rPr lang="ru-RU" sz="17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дети и взрослые могли свободно передвигаться.</a:t>
            </a:r>
          </a:p>
          <a:p>
            <a:pPr lvl="0" algn="just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7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   Из центра группы просматривается спальное помещение со «Спокойным сектором» и помещение для приема воспитанников, а так же «Активный и Рабочий сектора». </a:t>
            </a:r>
            <a:endParaRPr lang="ru-RU" sz="17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ea typeface="Cambria"/>
            </a:endParaRPr>
          </a:p>
          <a:p>
            <a:pPr lvl="0" algn="just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7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    Мебели в групповой комнате достаточно для размещения детей во время игры и образовательной деятельности .  Мебель состоит из встроенных и трансформируемых модулей.       </a:t>
            </a:r>
            <a:endParaRPr lang="ru-RU" sz="17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ea typeface="Cambria"/>
            </a:endParaRPr>
          </a:p>
          <a:p>
            <a:endParaRPr lang="ru-RU" sz="1600" dirty="0"/>
          </a:p>
        </p:txBody>
      </p:sp>
      <p:pic>
        <p:nvPicPr>
          <p:cNvPr id="5" name="Рисунок 5" descr="Изображение выглядит как внутренний, стена, пол, стол&#10;&#10;Описание создано с очень высокой степенью достоверности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086" r="23086"/>
          <a:stretch>
            <a:fillRect/>
          </a:stretch>
        </p:blipFill>
        <p:spPr>
          <a:xfrm>
            <a:off x="518159" y="1219200"/>
            <a:ext cx="3611881" cy="3962400"/>
          </a:xfrm>
          <a:solidFill>
            <a:srgbClr val="262626"/>
          </a:solidFill>
        </p:spPr>
      </p:pic>
      <p:sp>
        <p:nvSpPr>
          <p:cNvPr id="7" name="Прямоугольник 6"/>
          <p:cNvSpPr/>
          <p:nvPr/>
        </p:nvSpPr>
        <p:spPr>
          <a:xfrm rot="10800000" flipV="1">
            <a:off x="-2" y="5430053"/>
            <a:ext cx="4130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</a:rPr>
              <a:t>Вид из центра группы на  вход в помещение</a:t>
            </a:r>
            <a:endParaRPr lang="ru-RU" dirty="0"/>
          </a:p>
        </p:txBody>
      </p:sp>
      <p:pic>
        <p:nvPicPr>
          <p:cNvPr id="8" name="Рисунок 6" descr="Изображение выглядит как пол, внутренний, стена, комнат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12920" y="1219200"/>
            <a:ext cx="3657600" cy="3962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 rot="10800000" flipV="1">
            <a:off x="4312920" y="5476138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</a:rPr>
              <a:t>Вид из центра группы в противоположном входу направлении</a:t>
            </a:r>
            <a:endParaRPr lang="ru-RU" dirty="0">
              <a:solidFill>
                <a:srgbClr val="0000CC"/>
              </a:solidFill>
              <a:effectLst>
                <a:outerShdw dist="38096" dir="270000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80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1" y="309967"/>
            <a:ext cx="10355747" cy="48044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cap="none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4. </a:t>
            </a:r>
            <a:r>
              <a:rPr lang="ru-RU" b="1" cap="none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Times New Roman" pitchFamily="18"/>
              </a:rPr>
              <a:t>Организация среды для диалога с родителями</a:t>
            </a:r>
            <a:r>
              <a:rPr lang="ru-RU" b="1" cap="none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и детьми</a:t>
            </a:r>
            <a:r>
              <a:rPr lang="ru-RU" b="1" cap="none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Изображение выглядит как внутренний, стена&#10;&#10;Описание создано с очень высокой степенью достоверности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02473" y="1058154"/>
            <a:ext cx="7488835" cy="5219477"/>
          </a:xfrm>
          <a:solidFill>
            <a:srgbClr val="262626"/>
          </a:solidFill>
        </p:spPr>
      </p:pic>
    </p:spTree>
    <p:extLst>
      <p:ext uri="{BB962C8B-B14F-4D97-AF65-F5344CB8AC3E}">
        <p14:creationId xmlns:p14="http://schemas.microsoft.com/office/powerpoint/2010/main" xmlns="" val="370930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40" y="335280"/>
            <a:ext cx="3810000" cy="1676400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cap="non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Помещение</a:t>
            </a:r>
            <a:br>
              <a:rPr lang="ru-RU" sz="3200" cap="non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</a:br>
            <a:r>
              <a:rPr lang="ru-RU" sz="3200" cap="non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для приема воспитанников</a:t>
            </a:r>
            <a:r>
              <a:rPr lang="ru-RU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/>
            </a:r>
            <a:br>
              <a:rPr lang="ru-RU" cap="none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63840" y="2011680"/>
            <a:ext cx="4023360" cy="4343400"/>
          </a:xfrm>
        </p:spPr>
        <p:txBody>
          <a:bodyPr>
            <a:noAutofit/>
          </a:bodyPr>
          <a:lstStyle/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Левая нижняя фотография отражает тему недели. </a:t>
            </a: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На ней же работы детей за предыдущую неделю.</a:t>
            </a:r>
            <a:endParaRPr lang="ru-RU" sz="2000" dirty="0">
              <a:solidFill>
                <a:srgbClr val="0000CC"/>
              </a:solidFill>
              <a:latin typeface="Cambria"/>
              <a:ea typeface="Cambria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   Украшение создано руками воспитателей и детей. Оформлено соответственно времени года</a:t>
            </a:r>
            <a:endParaRPr lang="ru-RU" sz="2000" dirty="0"/>
          </a:p>
        </p:txBody>
      </p:sp>
      <p:pic>
        <p:nvPicPr>
          <p:cNvPr id="5" name="Рисунок 5" descr="Изображение выглядит как внутренний, стена, желтый, пол&#10;&#10;Описание создано с очень высокой степенью достоверности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086" r="23086"/>
          <a:stretch>
            <a:fillRect/>
          </a:stretch>
        </p:blipFill>
        <p:spPr>
          <a:xfrm>
            <a:off x="594360" y="335280"/>
            <a:ext cx="3108960" cy="2590800"/>
          </a:xfrm>
          <a:solidFill>
            <a:srgbClr val="262626"/>
          </a:solidFill>
        </p:spPr>
      </p:pic>
      <p:pic>
        <p:nvPicPr>
          <p:cNvPr id="6" name="Рисунок 9" descr="Изображение выглядит как стена, желтый, внутренний, п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360" y="3650102"/>
            <a:ext cx="3145792" cy="2293498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7" name="Рисунок 6" descr="Изображение выглядит как стена, внутренний, пол, желты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58641" y="335280"/>
            <a:ext cx="3261360" cy="25908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Рисунок 10" descr="Изображение выглядит как стена, внутренний, пол, желты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358642" y="3650102"/>
            <a:ext cx="3261360" cy="2293498"/>
          </a:xfrm>
          <a:prstGeom prst="rect">
            <a:avLst/>
          </a:prstGeom>
          <a:solidFill>
            <a:srgbClr val="262626"/>
          </a:solidFill>
        </p:spPr>
      </p:pic>
      <p:sp>
        <p:nvSpPr>
          <p:cNvPr id="9" name="Прямоугольник 8"/>
          <p:cNvSpPr/>
          <p:nvPr/>
        </p:nvSpPr>
        <p:spPr>
          <a:xfrm>
            <a:off x="594360" y="3093720"/>
            <a:ext cx="3145791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Верхняя левая точка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8641" y="3093720"/>
            <a:ext cx="326136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  <a:latin typeface="Cambria"/>
              </a:rPr>
              <a:t>Верхняя правая точка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94357" y="6052084"/>
            <a:ext cx="326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</a:rPr>
              <a:t>Вход в помещение, нижняя левая точка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8641" y="6102950"/>
            <a:ext cx="326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CC"/>
                </a:solidFill>
                <a:effectLst>
                  <a:outerShdw dist="38096" dir="2700000">
                    <a:srgbClr val="000000"/>
                  </a:outerShdw>
                </a:effectLst>
              </a:rPr>
              <a:t>Нижняя правая точка</a:t>
            </a:r>
            <a:endParaRPr lang="ru-RU" dirty="0">
              <a:solidFill>
                <a:srgbClr val="0000CC"/>
              </a:solidFill>
              <a:effectLst>
                <a:outerShdw dist="38096" dir="270000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67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8" y="224053"/>
            <a:ext cx="7227076" cy="44097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CC6600"/>
                </a:solidFill>
                <a:latin typeface="Cambria"/>
              </a:rPr>
              <a:t/>
            </a:r>
            <a:br>
              <a:rPr lang="ru-RU" dirty="0" smtClean="0">
                <a:solidFill>
                  <a:srgbClr val="CC6600"/>
                </a:solidFill>
                <a:latin typeface="Cambria"/>
              </a:rPr>
            </a:br>
            <a:r>
              <a:rPr lang="ru-RU" dirty="0">
                <a:solidFill>
                  <a:srgbClr val="CC6600"/>
                </a:solidFill>
                <a:latin typeface="Cambria"/>
              </a:rPr>
              <a:t/>
            </a:r>
            <a:br>
              <a:rPr lang="ru-RU" dirty="0">
                <a:solidFill>
                  <a:srgbClr val="CC6600"/>
                </a:solidFill>
                <a:latin typeface="Cambria"/>
              </a:rPr>
            </a:br>
            <a:r>
              <a:rPr lang="ru-RU" dirty="0" smtClean="0">
                <a:solidFill>
                  <a:srgbClr val="CC6600"/>
                </a:solidFill>
                <a:latin typeface="Cambria"/>
              </a:rPr>
              <a:t/>
            </a:r>
            <a:br>
              <a:rPr lang="ru-RU" dirty="0" smtClean="0">
                <a:solidFill>
                  <a:srgbClr val="CC6600"/>
                </a:solidFill>
                <a:latin typeface="Cambria"/>
              </a:rPr>
            </a:br>
            <a:r>
              <a:rPr lang="ru-RU" dirty="0" smtClean="0">
                <a:solidFill>
                  <a:srgbClr val="CC6600"/>
                </a:solidFill>
                <a:latin typeface="Cambria"/>
              </a:rPr>
              <a:t/>
            </a:r>
            <a:br>
              <a:rPr lang="ru-RU" dirty="0" smtClean="0">
                <a:solidFill>
                  <a:srgbClr val="CC6600"/>
                </a:solidFill>
                <a:latin typeface="Cambria"/>
              </a:rPr>
            </a:br>
            <a:r>
              <a:rPr lang="ru-RU" dirty="0">
                <a:solidFill>
                  <a:srgbClr val="CC6600"/>
                </a:solidFill>
                <a:latin typeface="Cambria"/>
              </a:rPr>
              <a:t/>
            </a:r>
            <a:br>
              <a:rPr lang="ru-RU" dirty="0">
                <a:solidFill>
                  <a:srgbClr val="CC6600"/>
                </a:solidFill>
                <a:latin typeface="Cambria"/>
              </a:rPr>
            </a:br>
            <a:r>
              <a:rPr lang="ru-RU" dirty="0" smtClean="0">
                <a:solidFill>
                  <a:srgbClr val="CC6600"/>
                </a:solidFill>
                <a:latin typeface="Cambria"/>
              </a:rPr>
              <a:t/>
            </a:r>
            <a:br>
              <a:rPr lang="ru-RU" dirty="0" smtClean="0">
                <a:solidFill>
                  <a:srgbClr val="CC6600"/>
                </a:solidFill>
                <a:latin typeface="Cambria"/>
              </a:rPr>
            </a:br>
            <a:r>
              <a:rPr lang="ru-RU" dirty="0">
                <a:solidFill>
                  <a:srgbClr val="CC6600"/>
                </a:solidFill>
                <a:latin typeface="Cambria"/>
              </a:rPr>
              <a:t/>
            </a:r>
            <a:br>
              <a:rPr lang="ru-RU" dirty="0">
                <a:solidFill>
                  <a:srgbClr val="CC6600"/>
                </a:solidFill>
                <a:latin typeface="Cambria"/>
              </a:rPr>
            </a:br>
            <a:r>
              <a:rPr lang="ru-RU" dirty="0" smtClean="0">
                <a:solidFill>
                  <a:srgbClr val="CC6600"/>
                </a:solidFill>
                <a:latin typeface="Cambria"/>
              </a:rPr>
              <a:t/>
            </a:r>
            <a:br>
              <a:rPr lang="ru-RU" dirty="0" smtClean="0">
                <a:solidFill>
                  <a:srgbClr val="CC6600"/>
                </a:solidFill>
                <a:latin typeface="Cambria"/>
              </a:rPr>
            </a:br>
            <a:r>
              <a:rPr lang="ru-RU" dirty="0" smtClean="0">
                <a:solidFill>
                  <a:srgbClr val="CC6600"/>
                </a:solidFill>
                <a:latin typeface="Cambria"/>
              </a:rPr>
              <a:t>1 </a:t>
            </a:r>
            <a:r>
              <a:rPr lang="ru-RU" dirty="0">
                <a:solidFill>
                  <a:srgbClr val="CC6600"/>
                </a:solidFill>
                <a:latin typeface="Cambria"/>
              </a:rPr>
              <a:t>РАБОЧИЙ </a:t>
            </a:r>
            <a:r>
              <a:rPr lang="ru-RU" dirty="0" smtClean="0">
                <a:solidFill>
                  <a:srgbClr val="CC6600"/>
                </a:solidFill>
                <a:latin typeface="Cambria"/>
              </a:rPr>
              <a:t>СЕКТОР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72886" y="870270"/>
            <a:ext cx="3620349" cy="559980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Данный модуль с успехом используется в непосредственно образовательной деятельности. Он включает в себя: </a:t>
            </a:r>
          </a:p>
          <a:p>
            <a:pPr lvl="0" algn="just"/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ковролин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для образовательной деятельности;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ковролин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 демонстрационного материала; магнитно-маркерную доску.</a:t>
            </a:r>
          </a:p>
          <a:p>
            <a:pPr algn="just"/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НОД дети в любой момент, по собственному желанию, могут манипулировать представленным материалами. На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ковролине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выкладывать пейзажи по временам года, тематические и по замыслу сюжеты, обыгрывать их. </a:t>
            </a:r>
          </a:p>
          <a:p>
            <a:pPr algn="just"/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ковролине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дети играют в мягкие конструкторы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Воскобовича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и др. Магнитная доска используется для выкладывания фигур из элементов на магнитной основе и рисования. </a:t>
            </a:r>
          </a:p>
          <a:p>
            <a:endParaRPr lang="ru-RU" dirty="0"/>
          </a:p>
        </p:txBody>
      </p:sp>
      <p:pic>
        <p:nvPicPr>
          <p:cNvPr id="5" name="Рисунок 7" descr="Изображение выглядит как внутренний, стена, пол, ст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13">
            <a:off x="-25252" y="1853661"/>
            <a:ext cx="3824243" cy="2942469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6" name="Рисунок 1" descr="Изображение выглядит как желтый, внутренний, пол, стен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69986" y="870271"/>
            <a:ext cx="3357609" cy="27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9" descr="Изображение выглядит как стена, внутренний, желтый, п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339990">
            <a:off x="4323572" y="3122023"/>
            <a:ext cx="2783855" cy="4062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7557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2" y="277093"/>
            <a:ext cx="10357860" cy="60959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6600"/>
                </a:solidFill>
                <a:latin typeface="Cambria"/>
              </a:rPr>
              <a:t>1 РАБОЧИЙ СЕКТОР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88725" y="1717963"/>
            <a:ext cx="4558147" cy="3560619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Центр «Математическое развитие –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сенсорика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- конструирование» представлен развивающими играми В.В.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Воскобовича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Кюизенера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Дьенеша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, Никитиных. А так же многочисленными пособиями  по ФЭМП в свободной игре и образовательной ситуации.</a:t>
            </a:r>
          </a:p>
          <a:p>
            <a:endParaRPr lang="ru-RU" dirty="0"/>
          </a:p>
        </p:txBody>
      </p:sp>
      <p:pic>
        <p:nvPicPr>
          <p:cNvPr id="5" name="Рисунок 14" descr="Изображение выглядит как внутренний, стол, пол, рабочий стол&#10;&#10;Описание создано с очень высокой степенью достоверности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086" r="23086"/>
          <a:stretch>
            <a:fillRect/>
          </a:stretch>
        </p:blipFill>
        <p:spPr>
          <a:xfrm>
            <a:off x="989012" y="1717963"/>
            <a:ext cx="5010006" cy="4502727"/>
          </a:xfrm>
          <a:solidFill>
            <a:srgbClr val="262626"/>
          </a:solidFill>
        </p:spPr>
      </p:pic>
    </p:spTree>
    <p:extLst>
      <p:ext uri="{BB962C8B-B14F-4D97-AF65-F5344CB8AC3E}">
        <p14:creationId xmlns:p14="http://schemas.microsoft.com/office/powerpoint/2010/main" xmlns="" val="119371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914400"/>
            <a:ext cx="3754582" cy="5126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C6600"/>
                </a:solidFill>
                <a:latin typeface="Cambria"/>
              </a:rPr>
              <a:t>1 РАБОЧИЙ СЕКТОР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60326" y="2105892"/>
            <a:ext cx="3629891" cy="2720108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«Речевое развитие» представлен развивающими играми В.В.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Воскобовича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наглядный, дидактический материал, игры-шнуровки, раскраски, кубики и т.д., различные пособия.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10" descr="Изображение выглядит как внутренний, пол, стена, комната&#10;&#10;Описание создано с очень высокой степенью достоверности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086" r="23086"/>
          <a:stretch>
            <a:fillRect/>
          </a:stretch>
        </p:blipFill>
        <p:spPr>
          <a:xfrm>
            <a:off x="263876" y="1116430"/>
            <a:ext cx="4585216" cy="5140037"/>
          </a:xfrm>
          <a:solidFill>
            <a:srgbClr val="262626"/>
          </a:solidFill>
        </p:spPr>
      </p:pic>
      <p:pic>
        <p:nvPicPr>
          <p:cNvPr id="6" name="Рисунок 2" descr="Изображение выглядит как внутренний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71250" y="4031674"/>
            <a:ext cx="2567978" cy="204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5" descr="Изображение выглядит как внутренний, книга, полка, п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271250" y="1122711"/>
            <a:ext cx="2567978" cy="23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288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5708" y="789710"/>
            <a:ext cx="4516583" cy="66501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1 РАБОЧИЙ СЕКТОР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05599" y="1814945"/>
            <a:ext cx="4904509" cy="338050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Многообразие игр  представлено в данной группе. Игры направлены на развитие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сенсорики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математических способностей, творческих, а также грамматических навыков. 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Игры изготовлены из различных , приятных на ощупь материалов: дерево, глянцевая бумага, фактурный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ковролин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жесткая и колючая липучка и т.д.</a:t>
            </a:r>
          </a:p>
          <a:p>
            <a:endParaRPr lang="ru-RU" dirty="0"/>
          </a:p>
        </p:txBody>
      </p:sp>
      <p:pic>
        <p:nvPicPr>
          <p:cNvPr id="5" name="Рисунок 8" descr="Изображение выглядит как внутренний, пол, стена&#10;&#10;Описание создано с очень высокой степенью достоверности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086" r="23086"/>
          <a:stretch>
            <a:fillRect/>
          </a:stretch>
        </p:blipFill>
        <p:spPr>
          <a:xfrm>
            <a:off x="725775" y="789710"/>
            <a:ext cx="5404926" cy="4946072"/>
          </a:xfrm>
          <a:solidFill>
            <a:srgbClr val="262626"/>
          </a:solidFill>
        </p:spPr>
      </p:pic>
    </p:spTree>
    <p:extLst>
      <p:ext uri="{BB962C8B-B14F-4D97-AF65-F5344CB8AC3E}">
        <p14:creationId xmlns:p14="http://schemas.microsoft.com/office/powerpoint/2010/main" xmlns="" val="176300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668" y="789710"/>
            <a:ext cx="3775496" cy="5393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1 РАБОЧИЙ СЕКТОР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15745" y="1690256"/>
            <a:ext cx="3463636" cy="221991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«Конструирование» представлен кубиками и конструкторами  (материал: дерево, полимер, резина), которые используются в свободной игре.</a:t>
            </a:r>
          </a:p>
          <a:p>
            <a:endParaRPr lang="ru-RU" dirty="0"/>
          </a:p>
        </p:txBody>
      </p:sp>
      <p:pic>
        <p:nvPicPr>
          <p:cNvPr id="5" name="Рисунок 10" descr="Изображение выглядит как желтый, стена&#10;&#10;Описание создано с высокой степенью достоверности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086" r="23086"/>
          <a:stretch>
            <a:fillRect/>
          </a:stretch>
        </p:blipFill>
        <p:spPr>
          <a:xfrm>
            <a:off x="598940" y="1059390"/>
            <a:ext cx="2239255" cy="2212630"/>
          </a:xfrm>
          <a:solidFill>
            <a:srgbClr val="262626"/>
          </a:solidFill>
        </p:spPr>
      </p:pic>
      <p:pic>
        <p:nvPicPr>
          <p:cNvPr id="7" name="Рисунок 9" descr="Изображение выглядит как внутренний, пол, стол, маленьки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7" y="3910168"/>
            <a:ext cx="2246024" cy="216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5" descr="Изображение выглядит как пол, внутренний, ребенок, девочк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3898" y="1632521"/>
            <a:ext cx="2108633" cy="227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13" descr="Изображение выглядит как LEGO, внутренний, игрушка, стол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6269" y="4738811"/>
            <a:ext cx="2427629" cy="188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033085" y="789710"/>
            <a:ext cx="2187599" cy="152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59989">
            <a:off x="5898868" y="4599859"/>
            <a:ext cx="2499985" cy="2000648"/>
          </a:xfrm>
          <a:prstGeom prst="rect">
            <a:avLst/>
          </a:prstGeom>
          <a:solidFill>
            <a:srgbClr val="262626"/>
          </a:solidFill>
        </p:spPr>
      </p:pic>
      <p:pic>
        <p:nvPicPr>
          <p:cNvPr id="12" name="Рисунок 4" descr="Изображение выглядит как внутренний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02" y="2771345"/>
            <a:ext cx="2160882" cy="1708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934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141</TotalTime>
  <Words>558</Words>
  <Application>Microsoft Office PowerPoint</Application>
  <PresentationFormat>Произвольный</PresentationFormat>
  <Paragraphs>102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Сектор</vt:lpstr>
      <vt:lpstr>2019 - 2020  учебный год Средняя группа (4-5 лет) </vt:lpstr>
      <vt:lpstr>Групповое помещение Образовательная тема «Колобок и ОБЖ».    Помещение используется как игровая комната, включает в себя «Рабочий сектор», «Активный сектор», «Спокойный сектор».  Модули частично обеспечивают познавательную, исследовательскую и творческую активность всех воспитанников.     Тема недели прослеживается через специально оформленные уголок при входе справа, где в наличии: литература по данной теме, демонстрационный материал,  игры и пособия.      Слева организованна выставка работ , созданных семьями воспитанников и педагогами.    В помещении достаточно пространства , чтобы дети и взрослые могли свободно передвигаться.     Хорошая вентиляция через окна (можно при необходимости открыть и закрыть с помощью ключа). Достаточное поступление солнечного освещения, интенсивность которого можно регулировать с помощью штор, искусственное освещение  специально создано для данного помещения. </vt:lpstr>
      <vt:lpstr>Групповое помещение</vt:lpstr>
      <vt:lpstr>Помещение для приема воспитанников </vt:lpstr>
      <vt:lpstr>        1 РАБОЧИЙ СЕКТОР</vt:lpstr>
      <vt:lpstr>1 РАБОЧИЙ СЕКТОР</vt:lpstr>
      <vt:lpstr>1 РАБОЧИЙ СЕКТОР</vt:lpstr>
      <vt:lpstr>1 РАБОЧИЙ СЕКТОР</vt:lpstr>
      <vt:lpstr>1 РАБОЧИЙ СЕКТОР</vt:lpstr>
      <vt:lpstr>1. Рабочий сектор </vt:lpstr>
      <vt:lpstr>1. Рабочий сектор. </vt:lpstr>
      <vt:lpstr>1. Рабочий сектор</vt:lpstr>
      <vt:lpstr>1. Рабочий сектор</vt:lpstr>
      <vt:lpstr>2. АКТИВНЫЙ СЕКТОР</vt:lpstr>
      <vt:lpstr>2. АКТИВНЫЙ СЕКТОР</vt:lpstr>
      <vt:lpstr>2. АКТИВНЫЙ СЕКТОР</vt:lpstr>
      <vt:lpstr>2. АКТИВНЫЙ СЕКТОР</vt:lpstr>
      <vt:lpstr>2. АКТИВНЫЙ СЕКТОР</vt:lpstr>
      <vt:lpstr>2. АКТИВНЫЙ СЕКТОР</vt:lpstr>
      <vt:lpstr>Демонстрация практики трансформации среды </vt:lpstr>
      <vt:lpstr>3. СПОКОЙНЫЙ СЕКТОР</vt:lpstr>
      <vt:lpstr>3. СПОКОЙНЫЙ СЕКТОР</vt:lpstr>
      <vt:lpstr>3. СПОКОЙНЫЙ СЕКТОР</vt:lpstr>
      <vt:lpstr>3. СПОКОЙНЫЙ СЕКТОР</vt:lpstr>
      <vt:lpstr>3. СПОКОЙНЫЙ СЕКТОР</vt:lpstr>
      <vt:lpstr>3. СПОКОЙНЫЙ СЕКТОР</vt:lpstr>
      <vt:lpstr>3. СПОКОЙНЫЙ СЕКТОР</vt:lpstr>
      <vt:lpstr>4. Организация среды для диалога с родителями</vt:lpstr>
      <vt:lpstr>4. Организация среды для диалога с родителями</vt:lpstr>
      <vt:lpstr>4. Организация среды для диалога с родителями и детьми.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2019 - 2020  учебный год Средняя группа (4-5 лет)</dc:title>
  <dc:creator>Asus</dc:creator>
  <cp:lastModifiedBy>ret</cp:lastModifiedBy>
  <cp:revision>21</cp:revision>
  <dcterms:created xsi:type="dcterms:W3CDTF">2019-09-25T11:02:18Z</dcterms:created>
  <dcterms:modified xsi:type="dcterms:W3CDTF">2019-09-26T07:26:30Z</dcterms:modified>
</cp:coreProperties>
</file>