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88825" cy="6858000"/>
  <p:notesSz cx="9309100" cy="7023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1B134BB-0699-4BCE-9EC8-6A4D1D506118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824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75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EE9241E3-EB5A-4442-A8ED-8AB9781C73A3}" type="slidenum">
              <a:rPr lang="ru-RU" sz="1200" b="0" strike="noStrike" spc="-1">
                <a:solidFill>
                  <a:srgbClr val="000000"/>
                </a:solidFill>
                <a:latin typeface="Cambria"/>
                <a:ea typeface="+mn-ea"/>
              </a:rPr>
              <a:t>1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801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02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9BB84424-42EB-4E6F-B4BC-45E1B0D0A21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330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05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DEE8E413-BA1F-4D7C-A63C-77EFB93A29B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680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08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58D471A4-0951-4C50-8EFE-C34962FCEF9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497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1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303E3ACD-93AF-49AA-A9B9-CD9A77E0CB5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40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3DAB993A-7CA5-4E3D-A623-2EE3AFB3E57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03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81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DD58F4A5-BB2B-45EB-AA90-0B60EB9CFF9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023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C45C57E0-CC81-4411-AB7B-2439CAE8A88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618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BCE7F7D4-04BF-4046-85E9-15B8197F5D8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2875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4AC94508-DB65-4AC2-9F24-0D525DED7F9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3797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2A183C07-DC20-4FB2-9B0C-AC9D5F45975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8063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3CD0D7A5-1564-44AF-A6C3-FC472151A18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1374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6775" cy="2630488"/>
          </a:xfrm>
          <a:prstGeom prst="rect">
            <a:avLst/>
          </a:prstGeom>
        </p:spPr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930960" y="3336120"/>
            <a:ext cx="7444440" cy="3157560"/>
          </a:xfrm>
          <a:prstGeom prst="rect">
            <a:avLst/>
          </a:prstGeom>
        </p:spPr>
        <p:txBody>
          <a:bodyPr lIns="93240" tIns="46800" rIns="93240" bIns="468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5272920" y="6670800"/>
            <a:ext cx="4030920" cy="34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3240" tIns="46800" rIns="93240" bIns="46800" anchor="b"/>
          <a:lstStyle/>
          <a:p>
            <a:pPr algn="r">
              <a:lnSpc>
                <a:spcPct val="100000"/>
              </a:lnSpc>
            </a:pPr>
            <a:fld id="{1B47D898-21EB-44F1-BC44-6E9F394E5C8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91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31820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026920" y="160452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91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431820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8026920" y="3682080"/>
            <a:ext cx="35319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120" y="273600"/>
            <a:ext cx="1096956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0160" y="368208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56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8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120" y="3682080"/>
            <a:ext cx="1096956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120" y="273600"/>
            <a:ext cx="1096956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1096956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120" y="221040"/>
            <a:ext cx="10969200" cy="12499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120" y="1604520"/>
            <a:ext cx="53524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6230160" y="1604520"/>
            <a:ext cx="53524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2998080" y="2565000"/>
            <a:ext cx="6261840" cy="103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3600" b="0" strike="noStrike" spc="-1">
                <a:solidFill>
                  <a:srgbClr val="FFFFFF"/>
                </a:solidFill>
                <a:latin typeface="Cambria"/>
                <a:ea typeface="DejaVu Sans"/>
              </a:rPr>
              <a:t> Средняя группа  4-5 лет №1 </a:t>
            </a:r>
            <a:r>
              <a:t/>
            </a:r>
            <a:br/>
            <a:r>
              <a:rPr lang="ru-RU" sz="3600" b="0" strike="noStrike" spc="-1">
                <a:solidFill>
                  <a:srgbClr val="FFFFFF"/>
                </a:solidFill>
                <a:latin typeface="Cambria"/>
                <a:ea typeface="DejaVu Sans"/>
              </a:rPr>
              <a:t>(39 воспитанников)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8208720" y="5258880"/>
            <a:ext cx="3383280" cy="143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r">
              <a:lnSpc>
                <a:spcPct val="11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1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3022200" y="478080"/>
            <a:ext cx="6333840" cy="83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85000"/>
              </a:lnSpc>
              <a:spcBef>
                <a:spcPts val="1800"/>
              </a:spcBef>
            </a:pPr>
            <a:r>
              <a:rPr lang="ru-RU" sz="3600" b="0" strike="noStrike" spc="-1">
                <a:solidFill>
                  <a:srgbClr val="1E83DE"/>
                </a:solidFill>
                <a:latin typeface="Cambria"/>
                <a:ea typeface="DejaVu Sans"/>
              </a:rPr>
              <a:t>2018-2019 учебный год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86" name="TextShape 4"/>
          <p:cNvSpPr txBox="1"/>
          <p:nvPr/>
        </p:nvSpPr>
        <p:spPr>
          <a:xfrm>
            <a:off x="5400000" y="4608000"/>
            <a:ext cx="6528240" cy="18745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2000" b="1" strike="noStrike" spc="-1">
                <a:solidFill>
                  <a:srgbClr val="FFFFFF"/>
                </a:solidFill>
                <a:latin typeface="Cambria"/>
                <a:ea typeface="DejaVu Sans"/>
              </a:rPr>
              <a:t>Стряпчих Светлана Викторовна</a:t>
            </a:r>
            <a:endParaRPr lang="ru-RU" sz="2000" b="0" strike="noStrike" spc="-1">
              <a:latin typeface="Arial"/>
            </a:endParaRPr>
          </a:p>
          <a:p>
            <a:r>
              <a:rPr lang="ru-RU" sz="2000" b="1" strike="noStrike" spc="-1">
                <a:solidFill>
                  <a:srgbClr val="FFFFFF"/>
                </a:solidFill>
                <a:latin typeface="Cambria"/>
                <a:ea typeface="DejaVu Sans"/>
              </a:rPr>
              <a:t>воспитатель группы№1:</a:t>
            </a:r>
            <a:endParaRPr lang="ru-RU" sz="2000" b="0" strike="noStrike" spc="-1">
              <a:latin typeface="Arial"/>
            </a:endParaRPr>
          </a:p>
          <a:p>
            <a:r>
              <a:rPr lang="ru-RU" sz="2000" b="1" strike="noStrike" spc="-1">
                <a:solidFill>
                  <a:srgbClr val="FFFFFF"/>
                </a:solidFill>
                <a:latin typeface="Cambria"/>
                <a:ea typeface="DejaVu Sans"/>
              </a:rPr>
              <a:t> МБДОУ  «Детский  сад  общеразвивающего</a:t>
            </a:r>
            <a:endParaRPr lang="ru-RU" sz="2000" b="0" strike="noStrike" spc="-1">
              <a:latin typeface="Arial"/>
            </a:endParaRPr>
          </a:p>
          <a:p>
            <a:r>
              <a:rPr lang="ru-RU" sz="2000" b="1" strike="noStrike" spc="-1">
                <a:solidFill>
                  <a:srgbClr val="FFFFFF"/>
                </a:solidFill>
                <a:latin typeface="Cambria"/>
                <a:ea typeface="DejaVu Sans"/>
              </a:rPr>
              <a:t> вида  № 144».  </a:t>
            </a:r>
            <a:endParaRPr lang="ru-RU" sz="2000" b="0" strike="noStrike" spc="-1">
              <a:latin typeface="Arial"/>
            </a:endParaRPr>
          </a:p>
          <a:p>
            <a:r>
              <a:rPr lang="ru-RU" sz="2000" b="1" strike="noStrike" spc="-1">
                <a:solidFill>
                  <a:srgbClr val="FFFFFF"/>
                </a:solidFill>
                <a:latin typeface="Cambria"/>
                <a:ea typeface="DejaVu Sans"/>
              </a:rPr>
              <a:t>Город Воронеж.  Коминтерновский район.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994680" y="5933160"/>
            <a:ext cx="4669200" cy="82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 Центр конструирования.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7809840" y="6148440"/>
            <a:ext cx="3121200" cy="60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Центр семья.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3934080" y="43920"/>
            <a:ext cx="405756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strike="noStrike" spc="-1">
                <a:solidFill>
                  <a:srgbClr val="00B050"/>
                </a:solidFill>
                <a:latin typeface="Cambria"/>
                <a:ea typeface="DejaVu Sans"/>
              </a:rPr>
              <a:t>2. АКТИВНЫЙ СЕКТОР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32" name="Рисунок 11"/>
          <p:cNvPicPr/>
          <p:nvPr/>
        </p:nvPicPr>
        <p:blipFill>
          <a:blip r:embed="rId3"/>
          <a:srcRect l="2981" r="2981"/>
          <a:stretch/>
        </p:blipFill>
        <p:spPr>
          <a:xfrm>
            <a:off x="6696000" y="482040"/>
            <a:ext cx="3973680" cy="5635800"/>
          </a:xfrm>
          <a:prstGeom prst="rect">
            <a:avLst/>
          </a:prstGeom>
          <a:ln>
            <a:noFill/>
          </a:ln>
        </p:spPr>
      </p:pic>
      <p:pic>
        <p:nvPicPr>
          <p:cNvPr id="133" name="Рисунок 10"/>
          <p:cNvPicPr/>
          <p:nvPr/>
        </p:nvPicPr>
        <p:blipFill>
          <a:blip r:embed="rId4"/>
          <a:srcRect l="2961" r="2961"/>
          <a:stretch/>
        </p:blipFill>
        <p:spPr>
          <a:xfrm>
            <a:off x="1440000" y="396000"/>
            <a:ext cx="3975480" cy="563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994680" y="5933160"/>
            <a:ext cx="4669200" cy="82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 Салон красоты.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7809840" y="6148440"/>
            <a:ext cx="3121200" cy="60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Торговый Центр.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3934080" y="43920"/>
            <a:ext cx="405756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strike="noStrike" spc="-1">
                <a:solidFill>
                  <a:srgbClr val="00B050"/>
                </a:solidFill>
                <a:latin typeface="Cambria"/>
                <a:ea typeface="DejaVu Sans"/>
              </a:rPr>
              <a:t>2. АКТИВНЫЙ СЕКТОР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37" name="Рисунок 4"/>
          <p:cNvPicPr/>
          <p:nvPr/>
        </p:nvPicPr>
        <p:blipFill>
          <a:blip r:embed="rId3"/>
          <a:srcRect l="2961" r="2961"/>
          <a:stretch/>
        </p:blipFill>
        <p:spPr>
          <a:xfrm>
            <a:off x="1341360" y="549360"/>
            <a:ext cx="3975480" cy="5635800"/>
          </a:xfrm>
          <a:prstGeom prst="rect">
            <a:avLst/>
          </a:prstGeom>
          <a:ln>
            <a:noFill/>
          </a:ln>
        </p:spPr>
      </p:pic>
      <p:pic>
        <p:nvPicPr>
          <p:cNvPr id="138" name="Рисунок 7"/>
          <p:cNvPicPr/>
          <p:nvPr/>
        </p:nvPicPr>
        <p:blipFill>
          <a:blip r:embed="rId4"/>
          <a:srcRect l="2961" r="2961"/>
          <a:stretch/>
        </p:blipFill>
        <p:spPr>
          <a:xfrm>
            <a:off x="7102440" y="549360"/>
            <a:ext cx="3975480" cy="563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994680" y="5933160"/>
            <a:ext cx="4669200" cy="82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 Физкультура и спорт.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>
            <a:off x="7344000" y="6336000"/>
            <a:ext cx="3121200" cy="60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 Активный сектор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3934080" y="43920"/>
            <a:ext cx="405756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strike="noStrike" spc="-1">
                <a:solidFill>
                  <a:srgbClr val="00B050"/>
                </a:solidFill>
                <a:latin typeface="Cambria"/>
                <a:ea typeface="DejaVu Sans"/>
              </a:rPr>
              <a:t>2. АКТИВНЫЙ СЕКТОР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42" name="Рисунок 4"/>
          <p:cNvPicPr/>
          <p:nvPr/>
        </p:nvPicPr>
        <p:blipFill>
          <a:blip r:embed="rId3"/>
          <a:srcRect l="2961" r="2961"/>
          <a:stretch/>
        </p:blipFill>
        <p:spPr>
          <a:xfrm>
            <a:off x="1629000" y="672840"/>
            <a:ext cx="3840840" cy="5445000"/>
          </a:xfrm>
          <a:prstGeom prst="rect">
            <a:avLst/>
          </a:prstGeom>
          <a:ln>
            <a:noFill/>
          </a:ln>
        </p:spPr>
      </p:pic>
      <p:pic>
        <p:nvPicPr>
          <p:cNvPr id="143" name="Рисунок 1"/>
          <p:cNvPicPr/>
          <p:nvPr/>
        </p:nvPicPr>
        <p:blipFill>
          <a:blip r:embed="rId4"/>
          <a:srcRect l="2961" r="2961"/>
          <a:stretch/>
        </p:blipFill>
        <p:spPr>
          <a:xfrm>
            <a:off x="6501240" y="812880"/>
            <a:ext cx="3640320" cy="516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3934080" y="43920"/>
            <a:ext cx="405756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strike="noStrike" spc="-1">
                <a:solidFill>
                  <a:srgbClr val="00B050"/>
                </a:solidFill>
                <a:latin typeface="Cambria"/>
                <a:ea typeface="DejaVu Sans"/>
              </a:rPr>
              <a:t>2. АКТИВНЫЙ СЕКТОР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6211440" y="5930640"/>
            <a:ext cx="5473800" cy="77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92D050"/>
                </a:solidFill>
                <a:latin typeface="Cambria"/>
                <a:ea typeface="DejaVu Sans"/>
              </a:rPr>
              <a:t>Учим правила дорожного движения. 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92D050"/>
                </a:solidFill>
                <a:latin typeface="Cambria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537480" y="5941080"/>
            <a:ext cx="5037840" cy="76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92D050"/>
                </a:solidFill>
                <a:latin typeface="Cambria"/>
                <a:ea typeface="DejaVu Sans"/>
              </a:rPr>
              <a:t> Парковка. 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92D050"/>
                </a:solidFill>
                <a:latin typeface="Cambria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47" name="Рисунок 8"/>
          <p:cNvPicPr/>
          <p:nvPr/>
        </p:nvPicPr>
        <p:blipFill>
          <a:blip r:embed="rId3"/>
          <a:srcRect l="9863" r="9863"/>
          <a:stretch/>
        </p:blipFill>
        <p:spPr>
          <a:xfrm>
            <a:off x="288000" y="1008000"/>
            <a:ext cx="5456160" cy="4696920"/>
          </a:xfrm>
          <a:prstGeom prst="rect">
            <a:avLst/>
          </a:prstGeom>
          <a:ln>
            <a:noFill/>
          </a:ln>
        </p:spPr>
      </p:pic>
      <p:pic>
        <p:nvPicPr>
          <p:cNvPr id="148" name="Рисунок 9"/>
          <p:cNvPicPr/>
          <p:nvPr/>
        </p:nvPicPr>
        <p:blipFill>
          <a:blip r:embed="rId4"/>
          <a:srcRect l="9863" r="9863"/>
          <a:stretch/>
        </p:blipFill>
        <p:spPr>
          <a:xfrm>
            <a:off x="6336000" y="1008000"/>
            <a:ext cx="5274000" cy="4539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1522440" y="380880"/>
            <a:ext cx="9141120" cy="121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85000"/>
              </a:lnSpc>
            </a:pPr>
            <a:r>
              <a:rPr lang="ru-RU" sz="3600" b="0" strike="noStrike" spc="-1">
                <a:solidFill>
                  <a:srgbClr val="FFFFFF"/>
                </a:solidFill>
                <a:latin typeface="Cambria"/>
                <a:ea typeface="DejaVu Sans"/>
              </a:rPr>
              <a:t>Спокойный сектор. «Творческая мастерская».</a:t>
            </a:r>
            <a:endParaRPr lang="ru-RU" sz="3600" b="0" strike="noStrike" spc="-1">
              <a:latin typeface="Arial"/>
            </a:endParaRPr>
          </a:p>
        </p:txBody>
      </p:sp>
      <p:pic>
        <p:nvPicPr>
          <p:cNvPr id="150" name="Объект 4"/>
          <p:cNvPicPr/>
          <p:nvPr/>
        </p:nvPicPr>
        <p:blipFill>
          <a:blip r:embed="rId2"/>
          <a:stretch/>
        </p:blipFill>
        <p:spPr>
          <a:xfrm>
            <a:off x="695880" y="2520000"/>
            <a:ext cx="4701600" cy="3525480"/>
          </a:xfrm>
          <a:prstGeom prst="rect">
            <a:avLst/>
          </a:prstGeom>
          <a:ln>
            <a:noFill/>
          </a:ln>
        </p:spPr>
      </p:pic>
      <p:pic>
        <p:nvPicPr>
          <p:cNvPr id="151" name="Рисунок 9"/>
          <p:cNvPicPr/>
          <p:nvPr/>
        </p:nvPicPr>
        <p:blipFill>
          <a:blip r:embed="rId3"/>
          <a:stretch/>
        </p:blipFill>
        <p:spPr>
          <a:xfrm>
            <a:off x="6264000" y="2520000"/>
            <a:ext cx="4795920" cy="359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Рисунок 4"/>
          <p:cNvPicPr/>
          <p:nvPr/>
        </p:nvPicPr>
        <p:blipFill>
          <a:blip r:embed="rId2"/>
          <a:srcRect t="3448" b="3448"/>
          <a:stretch/>
        </p:blipFill>
        <p:spPr>
          <a:xfrm>
            <a:off x="4113360" y="609480"/>
            <a:ext cx="8072640" cy="563580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432000" y="-349920"/>
            <a:ext cx="3121200" cy="243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85000"/>
              </a:lnSpc>
            </a:pPr>
            <a:r>
              <a:rPr lang="ru-RU" sz="3200" b="0" strike="noStrike" spc="-1">
                <a:solidFill>
                  <a:srgbClr val="1E83DE"/>
                </a:solidFill>
                <a:latin typeface="Cambria"/>
                <a:ea typeface="DejaVu Sans"/>
              </a:rPr>
              <a:t>Мы артисты.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476280" y="2232000"/>
            <a:ext cx="3121200" cy="182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10000"/>
              </a:lnSpc>
              <a:spcBef>
                <a:spcPts val="1199"/>
              </a:spcBef>
            </a:pPr>
            <a:r>
              <a:rPr lang="ru-RU" sz="1800" b="0" strike="noStrike" spc="-1">
                <a:solidFill>
                  <a:srgbClr val="FFFFFF"/>
                </a:solidFill>
                <a:latin typeface="Cambria"/>
                <a:ea typeface="DejaVu Sans"/>
              </a:rPr>
              <a:t>Развитие творческих способностей воспитанников, придумывание своих сказок  Показ сказок малышам.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5"/>
          <p:cNvPicPr/>
          <p:nvPr/>
        </p:nvPicPr>
        <p:blipFill>
          <a:blip r:embed="rId3"/>
          <a:srcRect l="2961" r="2961"/>
          <a:stretch/>
        </p:blipFill>
        <p:spPr>
          <a:xfrm>
            <a:off x="519120" y="1512000"/>
            <a:ext cx="3438720" cy="4288680"/>
          </a:xfrm>
          <a:prstGeom prst="rect">
            <a:avLst/>
          </a:prstGeom>
          <a:ln>
            <a:noFill/>
          </a:ln>
        </p:spPr>
      </p:pic>
      <p:pic>
        <p:nvPicPr>
          <p:cNvPr id="156" name="Рисунок 12"/>
          <p:cNvPicPr/>
          <p:nvPr/>
        </p:nvPicPr>
        <p:blipFill>
          <a:blip r:embed="rId4"/>
          <a:srcRect l="6437" r="6437"/>
          <a:stretch/>
        </p:blipFill>
        <p:spPr>
          <a:xfrm>
            <a:off x="8352000" y="1368000"/>
            <a:ext cx="3237840" cy="4372200"/>
          </a:xfrm>
          <a:prstGeom prst="rect">
            <a:avLst/>
          </a:prstGeom>
          <a:ln>
            <a:noFill/>
          </a:ln>
        </p:spPr>
      </p:pic>
      <p:sp>
        <p:nvSpPr>
          <p:cNvPr id="157" name="CustomShape 1"/>
          <p:cNvSpPr/>
          <p:nvPr/>
        </p:nvSpPr>
        <p:spPr>
          <a:xfrm>
            <a:off x="3934080" y="43920"/>
            <a:ext cx="405756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strike="noStrike" spc="-1">
                <a:solidFill>
                  <a:srgbClr val="FFFF00"/>
                </a:solidFill>
                <a:latin typeface="Cambria"/>
                <a:ea typeface="DejaVu Sans"/>
              </a:rPr>
              <a:t>СПОКОЙНЫЙ СЕКТОР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-344520" y="6149160"/>
            <a:ext cx="4669200" cy="82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FFFF00"/>
                </a:solidFill>
                <a:latin typeface="Cambria"/>
                <a:ea typeface="DejaVu Sans"/>
              </a:rPr>
              <a:t> Речевое развитие .</a:t>
            </a:r>
            <a:r>
              <a:t/>
            </a:r>
            <a:br/>
            <a:r>
              <a:rPr lang="ru-RU" sz="1600" b="0" strike="noStrike" spc="-1">
                <a:solidFill>
                  <a:srgbClr val="FFFF00"/>
                </a:solidFill>
                <a:latin typeface="Cambria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4090680" y="6097680"/>
            <a:ext cx="409248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rPr lang="ru-RU" sz="1600" b="0" strike="noStrike" spc="-1">
                <a:solidFill>
                  <a:srgbClr val="FFFF00"/>
                </a:solidFill>
                <a:latin typeface="Cambria"/>
                <a:ea typeface="DejaVu Sans"/>
              </a:rPr>
              <a:t> 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60" name="CustomShape 4"/>
          <p:cNvSpPr/>
          <p:nvPr/>
        </p:nvSpPr>
        <p:spPr>
          <a:xfrm>
            <a:off x="6768000" y="6280920"/>
            <a:ext cx="3309480" cy="57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00"/>
                </a:solidFill>
                <a:latin typeface="Cambria"/>
                <a:ea typeface="DejaVu Sans"/>
              </a:rPr>
              <a:t>Уголок  уединения.</a:t>
            </a:r>
            <a:r>
              <a:t/>
            </a:r>
            <a:br/>
            <a:r>
              <a:rPr lang="ru-RU" sz="1600" b="0" strike="noStrike" spc="-1">
                <a:solidFill>
                  <a:srgbClr val="FFFF00"/>
                </a:solidFill>
                <a:latin typeface="Cambria"/>
                <a:ea typeface="DejaVu Sans"/>
              </a:rPr>
              <a:t>  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61" name="Рисунок 6"/>
          <p:cNvPicPr/>
          <p:nvPr/>
        </p:nvPicPr>
        <p:blipFill>
          <a:blip r:embed="rId5"/>
          <a:stretch/>
        </p:blipFill>
        <p:spPr>
          <a:xfrm>
            <a:off x="4392000" y="1440000"/>
            <a:ext cx="3573360" cy="4389840"/>
          </a:xfrm>
          <a:prstGeom prst="rect">
            <a:avLst/>
          </a:prstGeom>
          <a:ln>
            <a:noFill/>
          </a:ln>
          <a:effectLst>
            <a:outerShdw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2160000" y="0"/>
            <a:ext cx="8205840" cy="63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85000"/>
              </a:lnSpc>
            </a:pPr>
            <a:r>
              <a:rPr lang="ru-RU" sz="3200" b="0" strike="noStrike" spc="-1">
                <a:solidFill>
                  <a:srgbClr val="1E83DE"/>
                </a:solidFill>
                <a:latin typeface="Cambria"/>
                <a:ea typeface="DejaVu Sans"/>
              </a:rPr>
              <a:t>Помещение для приема воспитанников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432000" y="5443920"/>
            <a:ext cx="11754720" cy="276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10000"/>
              </a:lnSpc>
              <a:spcBef>
                <a:spcPts val="1199"/>
              </a:spcBef>
            </a:pPr>
            <a:r>
              <a:rPr lang="ru-RU" sz="1800" b="0" strike="noStrike" spc="-1">
                <a:solidFill>
                  <a:srgbClr val="FFFFFF"/>
                </a:solidFill>
                <a:latin typeface="Cambria"/>
                <a:ea typeface="DejaVu Sans"/>
              </a:rPr>
              <a:t>Раздевалка оформлена в соответствии с временем года .  На правых фотографиях видны стенды с информацией для родителей (чем заняться с ребенком осенью на прогулке), стихи,  осенние приметы , игры дома. Здесь выставляются работы детей.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10000"/>
              </a:lnSpc>
              <a:spcBef>
                <a:spcPts val="1199"/>
              </a:spcBef>
            </a:pPr>
            <a:r>
              <a:rPr lang="ru-RU" sz="1800" b="0" strike="noStrike" spc="-1">
                <a:solidFill>
                  <a:srgbClr val="FFFFFF"/>
                </a:solidFill>
                <a:latin typeface="Cambria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64" name="Рисунок 11"/>
          <p:cNvPicPr/>
          <p:nvPr/>
        </p:nvPicPr>
        <p:blipFill>
          <a:blip r:embed="rId2"/>
          <a:srcRect t="24131" b="24131"/>
          <a:stretch/>
        </p:blipFill>
        <p:spPr>
          <a:xfrm>
            <a:off x="6336000" y="779760"/>
            <a:ext cx="4821840" cy="440208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14"/>
          <p:cNvPicPr/>
          <p:nvPr/>
        </p:nvPicPr>
        <p:blipFill>
          <a:blip r:embed="rId3"/>
          <a:srcRect t="24131" b="24131"/>
          <a:stretch/>
        </p:blipFill>
        <p:spPr>
          <a:xfrm>
            <a:off x="792000" y="637560"/>
            <a:ext cx="4767840" cy="461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-88920" y="6031080"/>
            <a:ext cx="4057560" cy="63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0" strike="noStrike" spc="-1">
                <a:solidFill>
                  <a:srgbClr val="FF9933"/>
                </a:solidFill>
                <a:latin typeface="Cambria"/>
                <a:ea typeface="DejaVu Sans"/>
              </a:rPr>
              <a:t>Информация о питании детей.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1800" b="0" strike="noStrike" spc="-1">
                <a:solidFill>
                  <a:srgbClr val="FF9933"/>
                </a:solidFill>
                <a:latin typeface="Cambria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8086680" y="5969160"/>
            <a:ext cx="410292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200" b="0" strike="noStrike" spc="-1">
                <a:solidFill>
                  <a:srgbClr val="FF9933"/>
                </a:solidFill>
                <a:latin typeface="Cambria"/>
                <a:ea typeface="DejaVu Sans"/>
              </a:rPr>
              <a:t>На стенде расписание , примерный режим дня, рекомендации для родителей.</a:t>
            </a:r>
            <a:endParaRPr lang="ru-RU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0" strike="noStrike" spc="-1">
                <a:solidFill>
                  <a:srgbClr val="FF9933"/>
                </a:solidFill>
                <a:latin typeface="Cambria"/>
                <a:ea typeface="DejaVu Sans"/>
              </a:rPr>
              <a:t> 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168" name="CustomShape 3"/>
          <p:cNvSpPr/>
          <p:nvPr/>
        </p:nvSpPr>
        <p:spPr>
          <a:xfrm>
            <a:off x="4164840" y="5867280"/>
            <a:ext cx="4161960" cy="80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9933"/>
                </a:solidFill>
                <a:latin typeface="Cambria"/>
                <a:ea typeface="DejaVu Sans"/>
              </a:rPr>
              <a:t>  Выставка детских работ.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2833920" y="511920"/>
            <a:ext cx="702792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85000"/>
              </a:lnSpc>
            </a:pPr>
            <a:r>
              <a:rPr lang="ru-RU" sz="2400" b="1" strike="noStrike" spc="-1">
                <a:solidFill>
                  <a:srgbClr val="FF9933"/>
                </a:solidFill>
                <a:latin typeface="Cambria"/>
                <a:ea typeface="DejaVu Sans"/>
              </a:rPr>
              <a:t> 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2400" b="1" strike="noStrike" spc="-1">
                <a:solidFill>
                  <a:srgbClr val="FF9933"/>
                </a:solidFill>
                <a:latin typeface="Times New Roman"/>
                <a:ea typeface="Times New Roman"/>
              </a:rPr>
              <a:t>Организация среды для диалога с родителями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170" name="Рисунок 3"/>
          <p:cNvPicPr/>
          <p:nvPr/>
        </p:nvPicPr>
        <p:blipFill>
          <a:blip r:embed="rId3"/>
          <a:srcRect l="2961" r="2961"/>
          <a:stretch/>
        </p:blipFill>
        <p:spPr>
          <a:xfrm>
            <a:off x="4457520" y="1008000"/>
            <a:ext cx="3172320" cy="4749840"/>
          </a:xfrm>
          <a:prstGeom prst="rect">
            <a:avLst/>
          </a:prstGeom>
          <a:ln>
            <a:noFill/>
          </a:ln>
        </p:spPr>
      </p:pic>
      <p:pic>
        <p:nvPicPr>
          <p:cNvPr id="171" name="Рисунок 1"/>
          <p:cNvPicPr/>
          <p:nvPr/>
        </p:nvPicPr>
        <p:blipFill>
          <a:blip r:embed="rId4"/>
          <a:srcRect l="2961" r="2961"/>
          <a:stretch/>
        </p:blipFill>
        <p:spPr>
          <a:xfrm>
            <a:off x="282600" y="913680"/>
            <a:ext cx="3315240" cy="4700160"/>
          </a:xfrm>
          <a:prstGeom prst="rect">
            <a:avLst/>
          </a:prstGeom>
          <a:ln>
            <a:noFill/>
          </a:ln>
        </p:spPr>
      </p:pic>
      <p:pic>
        <p:nvPicPr>
          <p:cNvPr id="172" name="Рисунок 12"/>
          <p:cNvPicPr/>
          <p:nvPr/>
        </p:nvPicPr>
        <p:blipFill>
          <a:blip r:embed="rId5"/>
          <a:srcRect l="2961" r="2961"/>
          <a:stretch/>
        </p:blipFill>
        <p:spPr>
          <a:xfrm>
            <a:off x="8424000" y="982080"/>
            <a:ext cx="3275640" cy="455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233640" y="6237360"/>
            <a:ext cx="3958560" cy="39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85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Cambria"/>
                <a:ea typeface="DejaVu Sans"/>
              </a:rPr>
              <a:t>Вход в группу, нижняя левая точка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4892760" y="6312600"/>
            <a:ext cx="3121200" cy="31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0000"/>
              </a:lnSpc>
              <a:spcBef>
                <a:spcPts val="1199"/>
              </a:spcBef>
            </a:pPr>
            <a:r>
              <a:rPr lang="ru-RU" sz="1800" b="0" strike="noStrike" spc="-1">
                <a:solidFill>
                  <a:srgbClr val="FFFFFF"/>
                </a:solidFill>
                <a:latin typeface="Cambria"/>
                <a:ea typeface="DejaVu Sans"/>
              </a:rPr>
              <a:t>Нижняя правая точка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89" name="CustomShape 3"/>
          <p:cNvSpPr/>
          <p:nvPr/>
        </p:nvSpPr>
        <p:spPr>
          <a:xfrm>
            <a:off x="121680" y="2980800"/>
            <a:ext cx="3548160" cy="39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Cambria"/>
                <a:ea typeface="DejaVu Sans"/>
              </a:rPr>
              <a:t>Верхняя левая точка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90" name="CustomShape 4"/>
          <p:cNvSpPr/>
          <p:nvPr/>
        </p:nvSpPr>
        <p:spPr>
          <a:xfrm>
            <a:off x="4654080" y="2980800"/>
            <a:ext cx="3121200" cy="31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0000"/>
              </a:lnSpc>
              <a:spcBef>
                <a:spcPts val="1199"/>
              </a:spcBef>
            </a:pPr>
            <a:r>
              <a:rPr lang="ru-RU" sz="1800" b="0" strike="noStrike" spc="-1">
                <a:solidFill>
                  <a:srgbClr val="FFFFFF"/>
                </a:solidFill>
                <a:latin typeface="Cambria"/>
                <a:ea typeface="DejaVu Sans"/>
              </a:rPr>
              <a:t>Верхняя правая точка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91" name="Рисунок 9"/>
          <p:cNvPicPr/>
          <p:nvPr/>
        </p:nvPicPr>
        <p:blipFill>
          <a:blip r:embed="rId3"/>
          <a:srcRect t="24145" b="24145"/>
          <a:stretch/>
        </p:blipFill>
        <p:spPr>
          <a:xfrm>
            <a:off x="233280" y="3433680"/>
            <a:ext cx="3975480" cy="2740320"/>
          </a:xfrm>
          <a:prstGeom prst="rect">
            <a:avLst/>
          </a:prstGeom>
          <a:ln>
            <a:noFill/>
          </a:ln>
        </p:spPr>
      </p:pic>
      <p:pic>
        <p:nvPicPr>
          <p:cNvPr id="92" name="Рисунок 25"/>
          <p:cNvPicPr/>
          <p:nvPr/>
        </p:nvPicPr>
        <p:blipFill>
          <a:blip r:embed="rId4"/>
          <a:srcRect t="4029" b="4029"/>
          <a:stretch/>
        </p:blipFill>
        <p:spPr>
          <a:xfrm>
            <a:off x="4624560" y="3467160"/>
            <a:ext cx="3975480" cy="2740320"/>
          </a:xfrm>
          <a:prstGeom prst="rect">
            <a:avLst/>
          </a:prstGeom>
          <a:ln>
            <a:noFill/>
          </a:ln>
        </p:spPr>
      </p:pic>
      <p:pic>
        <p:nvPicPr>
          <p:cNvPr id="93" name="Рисунок 24"/>
          <p:cNvPicPr/>
          <p:nvPr/>
        </p:nvPicPr>
        <p:blipFill>
          <a:blip r:embed="rId5"/>
          <a:srcRect t="4011" b="4011"/>
          <a:stretch/>
        </p:blipFill>
        <p:spPr>
          <a:xfrm>
            <a:off x="190440" y="239760"/>
            <a:ext cx="3973680" cy="2740320"/>
          </a:xfrm>
          <a:prstGeom prst="rect">
            <a:avLst/>
          </a:prstGeom>
          <a:ln>
            <a:noFill/>
          </a:ln>
        </p:spPr>
      </p:pic>
      <p:pic>
        <p:nvPicPr>
          <p:cNvPr id="94" name="Рисунок 27"/>
          <p:cNvPicPr/>
          <p:nvPr/>
        </p:nvPicPr>
        <p:blipFill>
          <a:blip r:embed="rId6"/>
          <a:srcRect t="24145" b="24145"/>
          <a:stretch/>
        </p:blipFill>
        <p:spPr>
          <a:xfrm>
            <a:off x="4510080" y="237960"/>
            <a:ext cx="3975480" cy="2740320"/>
          </a:xfrm>
          <a:prstGeom prst="rect">
            <a:avLst/>
          </a:prstGeom>
          <a:ln>
            <a:noFill/>
          </a:ln>
        </p:spPr>
      </p:pic>
      <p:sp>
        <p:nvSpPr>
          <p:cNvPr id="95" name="CustomShape 5"/>
          <p:cNvSpPr/>
          <p:nvPr/>
        </p:nvSpPr>
        <p:spPr>
          <a:xfrm>
            <a:off x="8712000" y="122400"/>
            <a:ext cx="3284640" cy="632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Cambria"/>
                <a:ea typeface="DejaVu Sans"/>
              </a:rPr>
              <a:t>Групповое помещение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Cambria"/>
                <a:ea typeface="DejaVu Sans"/>
              </a:rPr>
              <a:t>Образовательная тема «ПРЕДМЕТЫ ОКРУЖАЮЩИЕ НАС»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FFFF00"/>
                </a:solidFill>
                <a:latin typeface="Cambria"/>
                <a:ea typeface="DejaVu Sans"/>
              </a:rPr>
              <a:t> </a:t>
            </a:r>
            <a:r>
              <a:rPr lang="ru-RU" sz="1600" b="0" strike="noStrike" spc="-1">
                <a:solidFill>
                  <a:srgbClr val="FFFFFF"/>
                </a:solidFill>
                <a:latin typeface="Cambria"/>
                <a:ea typeface="DejaVu Sans"/>
              </a:rPr>
              <a:t>Помещение используется как игровая комната, включает в себя «Рабочий сектор», «Активный сектор», «Спокойный сектор».  Модули частично обеспечивают познавательную, исследовательскую и творческую активность всех воспитанников.</a:t>
            </a:r>
            <a:endParaRPr lang="ru-RU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Cambria"/>
                <a:ea typeface="DejaVu Sans"/>
              </a:rPr>
              <a:t>  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FFFFFF"/>
                </a:solidFill>
                <a:latin typeface="Cambria"/>
                <a:ea typeface="DejaVu Sans"/>
              </a:rPr>
              <a:t>  </a:t>
            </a:r>
            <a:r>
              <a:rPr lang="ru-RU" sz="1500" b="0" strike="noStrike" spc="-1">
                <a:solidFill>
                  <a:srgbClr val="FFFFFF"/>
                </a:solidFill>
                <a:latin typeface="Cambria"/>
                <a:ea typeface="DejaVu Sans"/>
              </a:rPr>
              <a:t> В помещении достаточно пространства , чтобы дети и взрослые могли свободно передвигаться.</a:t>
            </a:r>
            <a:endParaRPr lang="ru-RU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0" strike="noStrike" spc="-1">
                <a:solidFill>
                  <a:srgbClr val="FFFFFF"/>
                </a:solidFill>
                <a:latin typeface="Cambria"/>
                <a:ea typeface="DejaVu Sans"/>
              </a:rPr>
              <a:t>    Хорошая вентиляция через окна (можно при необходимости открыть и закрыть с помощью ключа). Достаточное поступление солнечного освещения, интенсивность которого можно регулировать с помощью штор.</a:t>
            </a:r>
            <a:endParaRPr lang="ru-RU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331200" y="6186960"/>
            <a:ext cx="3548160" cy="53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0" strike="noStrike" spc="-1">
                <a:solidFill>
                  <a:srgbClr val="FAC6C6"/>
                </a:solidFill>
                <a:latin typeface="Cambria"/>
                <a:ea typeface="DejaVu Sans"/>
              </a:rPr>
              <a:t>  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1800" b="0" strike="noStrike" spc="-1">
                <a:solidFill>
                  <a:srgbClr val="FAC6C6"/>
                </a:solidFill>
                <a:latin typeface="Cambria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97" name="CustomShape 2"/>
          <p:cNvSpPr/>
          <p:nvPr/>
        </p:nvSpPr>
        <p:spPr>
          <a:xfrm>
            <a:off x="1777320" y="5819040"/>
            <a:ext cx="3548160" cy="10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85000"/>
              </a:lnSpc>
            </a:pPr>
            <a:r>
              <a:rPr lang="ru-RU" sz="1100" b="0" strike="noStrike" spc="-1">
                <a:solidFill>
                  <a:srgbClr val="FAC6C6"/>
                </a:solidFill>
                <a:latin typeface="Cambria"/>
                <a:ea typeface="DejaVu Sans"/>
              </a:rPr>
              <a:t>Центр  «Живая и неживая природа»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1100" b="0" strike="noStrike" spc="-1">
                <a:solidFill>
                  <a:srgbClr val="FAC6C6"/>
                </a:solidFill>
                <a:latin typeface="Cambria"/>
                <a:ea typeface="DejaVu Sans"/>
              </a:rPr>
              <a:t>Познавательно-исследовательская деятельность» 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FAC6C6"/>
                </a:solidFill>
                <a:latin typeface="Cambria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6961320" y="6048000"/>
            <a:ext cx="354816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0" strike="noStrike" spc="-1">
                <a:solidFill>
                  <a:srgbClr val="FAC6C6"/>
                </a:solidFill>
                <a:latin typeface="Cambria"/>
                <a:ea typeface="DejaVu Sans"/>
              </a:rPr>
              <a:t> Календарь погоды.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99" name="CustomShape 4"/>
          <p:cNvSpPr/>
          <p:nvPr/>
        </p:nvSpPr>
        <p:spPr>
          <a:xfrm>
            <a:off x="3502080" y="43920"/>
            <a:ext cx="405756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strike="noStrike" spc="-1">
                <a:solidFill>
                  <a:srgbClr val="FAC6C6"/>
                </a:solidFill>
                <a:latin typeface="Cambria"/>
                <a:ea typeface="DejaVu Sans"/>
              </a:rPr>
              <a:t>1. РАБОЧИЙ СЕКТОР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00" name="Рисунок 2"/>
          <p:cNvPicPr/>
          <p:nvPr/>
        </p:nvPicPr>
        <p:blipFill>
          <a:blip r:embed="rId3"/>
          <a:srcRect l="2983" r="2983"/>
          <a:stretch/>
        </p:blipFill>
        <p:spPr>
          <a:xfrm>
            <a:off x="1800000" y="576000"/>
            <a:ext cx="3763080" cy="5635800"/>
          </a:xfrm>
          <a:prstGeom prst="rect">
            <a:avLst/>
          </a:prstGeom>
          <a:ln>
            <a:noFill/>
          </a:ln>
        </p:spPr>
      </p:pic>
      <p:pic>
        <p:nvPicPr>
          <p:cNvPr id="101" name="Рисунок 16"/>
          <p:cNvPicPr/>
          <p:nvPr/>
        </p:nvPicPr>
        <p:blipFill>
          <a:blip r:embed="rId4"/>
          <a:srcRect l="2965" r="2965"/>
          <a:stretch/>
        </p:blipFill>
        <p:spPr>
          <a:xfrm>
            <a:off x="6894720" y="504000"/>
            <a:ext cx="3902760" cy="563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Рисунок 7"/>
          <p:cNvPicPr/>
          <p:nvPr/>
        </p:nvPicPr>
        <p:blipFill>
          <a:blip r:embed="rId2"/>
          <a:srcRect t="4011" b="4011"/>
          <a:stretch/>
        </p:blipFill>
        <p:spPr>
          <a:xfrm>
            <a:off x="1368000" y="1296000"/>
            <a:ext cx="4101840" cy="2445480"/>
          </a:xfrm>
          <a:prstGeom prst="rect">
            <a:avLst/>
          </a:prstGeom>
          <a:ln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4292640" y="0"/>
            <a:ext cx="3121200" cy="113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>
              <a:lnSpc>
                <a:spcPct val="85000"/>
              </a:lnSpc>
            </a:pPr>
            <a:r>
              <a:rPr lang="ru-RU" sz="3200" b="0" strike="noStrike" spc="-1">
                <a:solidFill>
                  <a:srgbClr val="1E83DE"/>
                </a:solidFill>
                <a:latin typeface="Cambria"/>
                <a:ea typeface="DejaVu Sans"/>
              </a:rPr>
              <a:t>Рабочий сектор 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8468640" y="3096000"/>
            <a:ext cx="3121200" cy="323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5" name="Рисунок 4"/>
          <p:cNvPicPr/>
          <p:nvPr/>
        </p:nvPicPr>
        <p:blipFill>
          <a:blip r:embed="rId3"/>
          <a:srcRect t="4011" b="4011"/>
          <a:stretch/>
        </p:blipFill>
        <p:spPr>
          <a:xfrm>
            <a:off x="1512000" y="3960000"/>
            <a:ext cx="4029840" cy="2401200"/>
          </a:xfrm>
          <a:prstGeom prst="rect">
            <a:avLst/>
          </a:prstGeom>
          <a:ln>
            <a:noFill/>
          </a:ln>
        </p:spPr>
      </p:pic>
      <p:pic>
        <p:nvPicPr>
          <p:cNvPr id="106" name="Рисунок 8"/>
          <p:cNvPicPr/>
          <p:nvPr/>
        </p:nvPicPr>
        <p:blipFill>
          <a:blip r:embed="rId4"/>
          <a:srcRect l="23596" r="23596"/>
          <a:stretch/>
        </p:blipFill>
        <p:spPr>
          <a:xfrm>
            <a:off x="6624000" y="1584000"/>
            <a:ext cx="4533840" cy="4635000"/>
          </a:xfrm>
          <a:prstGeom prst="rect">
            <a:avLst/>
          </a:prstGeom>
          <a:ln>
            <a:noFill/>
          </a:ln>
        </p:spPr>
      </p:pic>
      <p:sp>
        <p:nvSpPr>
          <p:cNvPr id="107" name="CustomShape 3"/>
          <p:cNvSpPr/>
          <p:nvPr/>
        </p:nvSpPr>
        <p:spPr>
          <a:xfrm>
            <a:off x="2952000" y="6363360"/>
            <a:ext cx="6477840" cy="62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1E83DE"/>
                </a:solidFill>
                <a:latin typeface="Cambria"/>
                <a:ea typeface="DejaVu Sans"/>
              </a:rPr>
              <a:t>Центр «МАТЕМАТИЧЕСКОЕ РАЗВИТИЕ»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3502080" y="43920"/>
            <a:ext cx="405756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strike="noStrike" spc="-1">
                <a:solidFill>
                  <a:srgbClr val="FAC6C6"/>
                </a:solidFill>
                <a:latin typeface="Cambria"/>
                <a:ea typeface="DejaVu Sans"/>
              </a:rPr>
              <a:t>1. РАБОЧИЙ СЕКТОР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09" name="Рисунок 1"/>
          <p:cNvPicPr/>
          <p:nvPr/>
        </p:nvPicPr>
        <p:blipFill>
          <a:blip r:embed="rId3"/>
          <a:srcRect l="2961" r="2961"/>
          <a:stretch/>
        </p:blipFill>
        <p:spPr>
          <a:xfrm>
            <a:off x="541440" y="473040"/>
            <a:ext cx="3975480" cy="5635800"/>
          </a:xfrm>
          <a:prstGeom prst="rect">
            <a:avLst/>
          </a:prstGeom>
          <a:ln>
            <a:noFill/>
          </a:ln>
        </p:spPr>
      </p:pic>
      <p:pic>
        <p:nvPicPr>
          <p:cNvPr id="110" name="Рисунок 3"/>
          <p:cNvPicPr/>
          <p:nvPr/>
        </p:nvPicPr>
        <p:blipFill>
          <a:blip r:embed="rId4"/>
          <a:srcRect l="23554" r="23554"/>
          <a:stretch/>
        </p:blipFill>
        <p:spPr>
          <a:xfrm>
            <a:off x="6465960" y="550800"/>
            <a:ext cx="3973680" cy="563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Рисунок 7"/>
          <p:cNvPicPr/>
          <p:nvPr/>
        </p:nvPicPr>
        <p:blipFill>
          <a:blip r:embed="rId2"/>
          <a:srcRect t="4011" b="4011"/>
          <a:stretch/>
        </p:blipFill>
        <p:spPr>
          <a:xfrm>
            <a:off x="4320" y="609480"/>
            <a:ext cx="3974760" cy="2740320"/>
          </a:xfrm>
          <a:prstGeom prst="rect">
            <a:avLst/>
          </a:prstGeom>
          <a:ln>
            <a:noFill/>
          </a:ln>
        </p:spPr>
      </p:pic>
      <p:sp>
        <p:nvSpPr>
          <p:cNvPr id="112" name="CustomShape 1"/>
          <p:cNvSpPr/>
          <p:nvPr/>
        </p:nvSpPr>
        <p:spPr>
          <a:xfrm>
            <a:off x="8424000" y="82440"/>
            <a:ext cx="3121200" cy="243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ru-RU" sz="2000" b="0" strike="noStrike" spc="-1">
                <a:solidFill>
                  <a:srgbClr val="1E83DE"/>
                </a:solidFill>
                <a:latin typeface="Cambria"/>
                <a:ea typeface="DejaVu Sans"/>
              </a:rPr>
              <a:t>Хранение раздаточного материала для проведения  организованной образовательной деятельности.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8352000" y="3024000"/>
            <a:ext cx="3121200" cy="182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0000"/>
              </a:lnSpc>
              <a:spcBef>
                <a:spcPts val="1199"/>
              </a:spcBef>
            </a:pPr>
            <a:r>
              <a:rPr lang="ru-RU" sz="1800" b="0" strike="noStrike" spc="-1">
                <a:solidFill>
                  <a:srgbClr val="FFFFFF"/>
                </a:solidFill>
                <a:latin typeface="Cambria"/>
                <a:ea typeface="DejaVu Sans"/>
              </a:rPr>
              <a:t>Геоконты, игровизоры, геовизоры на каждого ребенка.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10000"/>
              </a:lnSpc>
              <a:spcBef>
                <a:spcPts val="1199"/>
              </a:spcBef>
            </a:pPr>
            <a:r>
              <a:rPr lang="ru-RU" sz="1800" b="0" strike="noStrike" spc="-1">
                <a:solidFill>
                  <a:srgbClr val="FFFFFF"/>
                </a:solidFill>
                <a:latin typeface="Cambria"/>
                <a:ea typeface="DejaVu Sans"/>
              </a:rPr>
              <a:t>Много пособий сделанных своими руками.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10000"/>
              </a:lnSpc>
              <a:spcBef>
                <a:spcPts val="1199"/>
              </a:spcBef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114" name="Рисунок 9"/>
          <p:cNvPicPr/>
          <p:nvPr/>
        </p:nvPicPr>
        <p:blipFill>
          <a:blip r:embed="rId3"/>
          <a:srcRect t="4011" b="4011"/>
          <a:stretch/>
        </p:blipFill>
        <p:spPr>
          <a:xfrm>
            <a:off x="4320" y="3494160"/>
            <a:ext cx="3974760" cy="2740320"/>
          </a:xfrm>
          <a:prstGeom prst="rect">
            <a:avLst/>
          </a:prstGeom>
          <a:ln>
            <a:noFill/>
          </a:ln>
        </p:spPr>
      </p:pic>
      <p:pic>
        <p:nvPicPr>
          <p:cNvPr id="115" name="Рисунок 10"/>
          <p:cNvPicPr/>
          <p:nvPr/>
        </p:nvPicPr>
        <p:blipFill>
          <a:blip r:embed="rId4"/>
          <a:srcRect t="4011" b="4011"/>
          <a:stretch/>
        </p:blipFill>
        <p:spPr>
          <a:xfrm>
            <a:off x="4109760" y="3494160"/>
            <a:ext cx="3974760" cy="2740320"/>
          </a:xfrm>
          <a:prstGeom prst="rect">
            <a:avLst/>
          </a:prstGeom>
          <a:ln>
            <a:noFill/>
          </a:ln>
        </p:spPr>
      </p:pic>
      <p:pic>
        <p:nvPicPr>
          <p:cNvPr id="116" name="Рисунок 14"/>
          <p:cNvPicPr/>
          <p:nvPr/>
        </p:nvPicPr>
        <p:blipFill>
          <a:blip r:embed="rId5"/>
          <a:srcRect t="4011" b="4011"/>
          <a:stretch/>
        </p:blipFill>
        <p:spPr>
          <a:xfrm>
            <a:off x="4109760" y="609480"/>
            <a:ext cx="3974760" cy="274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3502080" y="6094440"/>
            <a:ext cx="4534200" cy="60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 </a:t>
            </a:r>
            <a:r>
              <a:t/>
            </a:r>
            <a:br/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3502080" y="43920"/>
            <a:ext cx="405756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strike="noStrike" spc="-1">
                <a:solidFill>
                  <a:srgbClr val="00B050"/>
                </a:solidFill>
                <a:latin typeface="Cambria"/>
                <a:ea typeface="DejaVu Sans"/>
              </a:rPr>
              <a:t>2. АКТИВНЫЙ СЕКТОР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19" name="Рисунок 6"/>
          <p:cNvPicPr/>
          <p:nvPr/>
        </p:nvPicPr>
        <p:blipFill>
          <a:blip r:embed="rId3"/>
          <a:srcRect t="2112" b="2112"/>
          <a:stretch/>
        </p:blipFill>
        <p:spPr>
          <a:xfrm>
            <a:off x="1773360" y="620640"/>
            <a:ext cx="7847280" cy="563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3456000" y="144000"/>
            <a:ext cx="4821840" cy="71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strike="noStrike" spc="-1">
                <a:solidFill>
                  <a:srgbClr val="00B050"/>
                </a:solidFill>
                <a:latin typeface="Cambria"/>
                <a:ea typeface="DejaVu Sans"/>
              </a:rPr>
              <a:t>2. АКТИВНЫЙ СЕКТОР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21" name="CustomShape 2"/>
          <p:cNvSpPr/>
          <p:nvPr/>
        </p:nvSpPr>
        <p:spPr>
          <a:xfrm>
            <a:off x="304560" y="5908680"/>
            <a:ext cx="5096880" cy="75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22" name="CustomShape 3"/>
          <p:cNvSpPr/>
          <p:nvPr/>
        </p:nvSpPr>
        <p:spPr>
          <a:xfrm>
            <a:off x="7848000" y="2448000"/>
            <a:ext cx="3958200" cy="197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2800" b="0" strike="noStrike" spc="-1">
                <a:solidFill>
                  <a:srgbClr val="81D458"/>
                </a:solidFill>
                <a:latin typeface="Cambria"/>
                <a:ea typeface="DejaVu Sans"/>
              </a:rPr>
              <a:t>Ширма позволяет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2800" b="0" strike="noStrike" spc="-1">
                <a:solidFill>
                  <a:srgbClr val="81D458"/>
                </a:solidFill>
                <a:latin typeface="Cambria"/>
                <a:ea typeface="DejaVu Sans"/>
              </a:rPr>
              <a:t>трансформировать помещение группы .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2800" b="0" strike="noStrike" spc="-1">
                <a:solidFill>
                  <a:srgbClr val="81D458"/>
                </a:solidFill>
                <a:latin typeface="Cambria"/>
                <a:ea typeface="DejaVu Sans"/>
              </a:rPr>
              <a:t>Например в кухню.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5400" b="0" strike="noStrike" spc="-1">
                <a:solidFill>
                  <a:srgbClr val="81D458"/>
                </a:solidFill>
                <a:latin typeface="Cambria"/>
                <a:ea typeface="DejaVu Sans"/>
              </a:rPr>
              <a:t> </a:t>
            </a:r>
            <a:endParaRPr lang="ru-RU" sz="5400" b="0" strike="noStrike" spc="-1">
              <a:latin typeface="Arial"/>
            </a:endParaRPr>
          </a:p>
        </p:txBody>
      </p:sp>
      <p:pic>
        <p:nvPicPr>
          <p:cNvPr id="123" name="Рисунок 7"/>
          <p:cNvPicPr/>
          <p:nvPr/>
        </p:nvPicPr>
        <p:blipFill>
          <a:blip r:embed="rId3"/>
          <a:srcRect l="4550" r="4550"/>
          <a:stretch/>
        </p:blipFill>
        <p:spPr>
          <a:xfrm>
            <a:off x="1152000" y="977040"/>
            <a:ext cx="6405480" cy="52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934080" y="260640"/>
            <a:ext cx="4057560" cy="34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800" b="1" strike="noStrike" spc="-1">
                <a:solidFill>
                  <a:srgbClr val="00B050"/>
                </a:solidFill>
                <a:latin typeface="Cambria"/>
                <a:ea typeface="DejaVu Sans"/>
              </a:rPr>
              <a:t>2. АКТИВНЫЙ СЕКТОР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304560" y="5908680"/>
            <a:ext cx="5096880" cy="75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Поликлиника. 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6568560" y="5908680"/>
            <a:ext cx="4534200" cy="60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Трансформация среды.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85000"/>
              </a:lnSpc>
            </a:pPr>
            <a:r>
              <a:rPr lang="ru-RU" sz="1600" b="0" strike="noStrike" spc="-1">
                <a:solidFill>
                  <a:srgbClr val="81D458"/>
                </a:solidFill>
                <a:latin typeface="Cambria"/>
                <a:ea typeface="DejaVu Sans"/>
              </a:rPr>
              <a:t> 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127" name="Рисунок 2"/>
          <p:cNvPicPr/>
          <p:nvPr/>
        </p:nvPicPr>
        <p:blipFill>
          <a:blip r:embed="rId3"/>
          <a:srcRect t="14964" b="14964"/>
          <a:stretch/>
        </p:blipFill>
        <p:spPr>
          <a:xfrm>
            <a:off x="0" y="609480"/>
            <a:ext cx="6032160" cy="4904640"/>
          </a:xfrm>
          <a:prstGeom prst="rect">
            <a:avLst/>
          </a:prstGeom>
          <a:ln>
            <a:noFill/>
          </a:ln>
        </p:spPr>
      </p:pic>
      <p:pic>
        <p:nvPicPr>
          <p:cNvPr id="128" name="Рисунок 8"/>
          <p:cNvPicPr/>
          <p:nvPr/>
        </p:nvPicPr>
        <p:blipFill>
          <a:blip r:embed="rId4"/>
          <a:srcRect l="9393" r="9393"/>
          <a:stretch/>
        </p:blipFill>
        <p:spPr>
          <a:xfrm>
            <a:off x="6238800" y="549360"/>
            <a:ext cx="5312160" cy="4905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Альбом для фотографий с выпускного вечера с черным фоном (широкоэкранный формат)</Template>
  <TotalTime>31</TotalTime>
  <Words>395</Words>
  <Application>Microsoft Office PowerPoint</Application>
  <PresentationFormat>Произвольный</PresentationFormat>
  <Paragraphs>92</Paragraphs>
  <Slides>18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Cambria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860230</dc:creator>
  <dc:description/>
  <cp:lastModifiedBy>860230</cp:lastModifiedBy>
  <cp:revision>10</cp:revision>
  <dcterms:created xsi:type="dcterms:W3CDTF">2018-04-22T15:15:56Z</dcterms:created>
  <dcterms:modified xsi:type="dcterms:W3CDTF">2020-07-06T15:24:24Z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14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24</vt:i4>
  </property>
  <property fmtid="{D5CDD505-2E9C-101B-9397-08002B2CF9AE}" pid="12" name="_TemplateID">
    <vt:lpwstr>TC028133329991</vt:lpwstr>
  </property>
</Properties>
</file>