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handoutMasterIdLst>
    <p:handoutMasterId r:id="rId61"/>
  </p:handoutMasterIdLst>
  <p:sldIdLst>
    <p:sldId id="286" r:id="rId3"/>
    <p:sldId id="348" r:id="rId4"/>
    <p:sldId id="349" r:id="rId5"/>
    <p:sldId id="292" r:id="rId6"/>
    <p:sldId id="297" r:id="rId7"/>
    <p:sldId id="291" r:id="rId8"/>
    <p:sldId id="293" r:id="rId9"/>
    <p:sldId id="295" r:id="rId10"/>
    <p:sldId id="395" r:id="rId11"/>
    <p:sldId id="396" r:id="rId12"/>
    <p:sldId id="397" r:id="rId13"/>
    <p:sldId id="296" r:id="rId14"/>
    <p:sldId id="351" r:id="rId15"/>
    <p:sldId id="350" r:id="rId16"/>
    <p:sldId id="352" r:id="rId17"/>
    <p:sldId id="355" r:id="rId18"/>
    <p:sldId id="356" r:id="rId19"/>
    <p:sldId id="357" r:id="rId20"/>
    <p:sldId id="374" r:id="rId21"/>
    <p:sldId id="375" r:id="rId22"/>
    <p:sldId id="376" r:id="rId23"/>
    <p:sldId id="377" r:id="rId24"/>
    <p:sldId id="378" r:id="rId25"/>
    <p:sldId id="379" r:id="rId26"/>
    <p:sldId id="380" r:id="rId27"/>
    <p:sldId id="381" r:id="rId28"/>
    <p:sldId id="385" r:id="rId29"/>
    <p:sldId id="386" r:id="rId30"/>
    <p:sldId id="387" r:id="rId31"/>
    <p:sldId id="388" r:id="rId32"/>
    <p:sldId id="389" r:id="rId33"/>
    <p:sldId id="390" r:id="rId34"/>
    <p:sldId id="382" r:id="rId35"/>
    <p:sldId id="392" r:id="rId36"/>
    <p:sldId id="383" r:id="rId37"/>
    <p:sldId id="358" r:id="rId38"/>
    <p:sldId id="359" r:id="rId39"/>
    <p:sldId id="360" r:id="rId40"/>
    <p:sldId id="304" r:id="rId41"/>
    <p:sldId id="363" r:id="rId42"/>
    <p:sldId id="306" r:id="rId43"/>
    <p:sldId id="308" r:id="rId44"/>
    <p:sldId id="309" r:id="rId45"/>
    <p:sldId id="317" r:id="rId46"/>
    <p:sldId id="310" r:id="rId47"/>
    <p:sldId id="311" r:id="rId48"/>
    <p:sldId id="393" r:id="rId49"/>
    <p:sldId id="312" r:id="rId50"/>
    <p:sldId id="313" r:id="rId51"/>
    <p:sldId id="314" r:id="rId52"/>
    <p:sldId id="315" r:id="rId53"/>
    <p:sldId id="316" r:id="rId54"/>
    <p:sldId id="320" r:id="rId55"/>
    <p:sldId id="321" r:id="rId56"/>
    <p:sldId id="368" r:id="rId57"/>
    <p:sldId id="369" r:id="rId58"/>
    <p:sldId id="370" r:id="rId59"/>
    <p:sldId id="271" r:id="rId60"/>
  </p:sldIdLst>
  <p:sldSz cx="9144000" cy="6858000" type="screen4x3"/>
  <p:notesSz cx="6797675" cy="9929813"/>
  <p:defaultTextStyle>
    <a:defPPr>
      <a:defRPr lang="uk-UA"/>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7"/>
  </p:normalViewPr>
  <p:slideViewPr>
    <p:cSldViewPr snapToGrid="0" showGuides="1">
      <p:cViewPr varScale="1">
        <p:scale>
          <a:sx n="121" d="100"/>
          <a:sy n="121" d="100"/>
        </p:scale>
        <p:origin x="131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C260019-6D65-4466-96D9-2F4ABCBFEE1C}" type="datetimeFigureOut">
              <a:rPr kumimoji="0" lang="ru-RU"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Нижний колонтитул 3"/>
          <p:cNvSpPr>
            <a:spLocks noGrp="1"/>
          </p:cNvSpPr>
          <p:nvPr>
            <p:ph type="ftr" sz="quarter" idx="2"/>
          </p:nvPr>
        </p:nvSpPr>
        <p:spPr>
          <a:xfrm>
            <a:off x="0" y="9431338"/>
            <a:ext cx="2946400" cy="496888"/>
          </a:xfrm>
          <a:prstGeom prst="rect">
            <a:avLst/>
          </a:prstGeom>
        </p:spPr>
        <p:txBody>
          <a:bodyPr vert="horz" lIns="91440" tIns="45720" rIns="91440" bIns="45720" rtlCol="0" anchor="b"/>
          <a:lstStyle>
            <a:lvl1pPr algn="l">
              <a:defRPr sz="120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5" name="Номер слайда 4"/>
          <p:cNvSpPr>
            <a:spLocks noGrp="1"/>
          </p:cNvSpPr>
          <p:nvPr>
            <p:ph type="sldNum" sz="quarter" idx="3"/>
          </p:nvPr>
        </p:nvSpPr>
        <p:spPr>
          <a:xfrm>
            <a:off x="3849688" y="9431338"/>
            <a:ext cx="2946400" cy="4968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B133F6F9-0A4B-4FC7-B5AC-0F64BF6C60F8}" type="slidenum">
              <a:rPr kumimoji="0" lang="ru-RU" altLang="ru-RU"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240995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Заголовок — по центру">
    <p:spTree>
      <p:nvGrpSpPr>
        <p:cNvPr id="1" name=""/>
        <p:cNvGrpSpPr/>
        <p:nvPr/>
      </p:nvGrpSpPr>
      <p:grpSpPr>
        <a:xfrm>
          <a:off x="0" y="0"/>
          <a:ext cx="0" cy="0"/>
          <a:chOff x="0" y="0"/>
          <a:chExt cx="0" cy="0"/>
        </a:xfrm>
      </p:grpSpPr>
      <p:sp>
        <p:nvSpPr>
          <p:cNvPr id="2" name="Номер слайда"/>
          <p:cNvSpPr txBox="1">
            <a:spLocks noGrp="1"/>
          </p:cNvSpPr>
          <p:nvPr>
            <p:ph type="sldNum" sz="quarter" idx="10"/>
          </p:nvPr>
        </p:nvSpPr>
        <p:spPr/>
        <p:txBody>
          <a:bodyPr/>
          <a:lstStyle>
            <a:lvl1pPr>
              <a:defRPr/>
            </a:lvl1pPr>
          </a:lstStyle>
          <a:p>
            <a:pPr>
              <a:defRPr/>
            </a:pPr>
            <a:fld id="{5D913E81-E5AD-4C8E-9D3C-CB417606513E}" type="slidenum">
              <a:rPr/>
              <a:pPr>
                <a:defRPr/>
              </a:pPr>
              <a:t>‹#›</a:t>
            </a:fld>
            <a:endParaRPr/>
          </a:p>
        </p:txBody>
      </p:sp>
    </p:spTree>
    <p:extLst>
      <p:ext uri="{BB962C8B-B14F-4D97-AF65-F5344CB8AC3E}">
        <p14:creationId xmlns:p14="http://schemas.microsoft.com/office/powerpoint/2010/main" val="160216916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Замещающая дата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Замещающий нижний колонтитул 5"/>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7" name="Замещающий номер слайда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Замещающая дата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8" name="Замещающий нижний колонтитул 7"/>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9" name="Замещающий номер слайда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Замещающая дата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4" name="Замещающий нижний колонтитул 3"/>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5" name="Замещающий номер слайда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3" name="Замещающий нижний колонтитул 2"/>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4" name="Замещающий номер слайда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Замещающая дата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Замещающий нижний колонтитул 5"/>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7" name="Замещающий номер слайда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Замещающая дата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Замещающий нижний колонтитул 5"/>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7" name="Замещающий номер слайда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Замещающая дата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Замещающий нижний колонтитул 4"/>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Замещающий номер слайда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Замещающая дата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Замещающий нижний колонтитул 5"/>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7" name="Замещающий номер слайда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Замещающая дата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8" name="Замещающий нижний колонтитул 7"/>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9" name="Замещающий номер слайда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Замещающая дата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4" name="Замещающий нижний колонтитул 3"/>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5" name="Замещающий номер слайда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3" name="Замещающий нижний колонтитул 2"/>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4" name="Замещающий номер слайда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Замещающая дата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Замещающий нижний колонтитул 5"/>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7" name="Замещающий номер слайда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Замещающая дата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Замещающий нижний колонтитул 5"/>
          <p:cNvSpPr>
            <a:spLocks noGrp="1"/>
          </p:cNvSpPr>
          <p:nvPr>
            <p:ph type="ftr" sz="quarter" idx="11"/>
          </p:nvPr>
        </p:nvSpPr>
        <p:spPr/>
        <p:txBody>
          <a:body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7" name="Замещающий номер слайда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457200" y="274638"/>
            <a:ext cx="8229600" cy="1143000"/>
          </a:xfrm>
          <a:prstGeom prst="rect">
            <a:avLst/>
          </a:prstGeom>
          <a:noFill/>
          <a:ln w="9525">
            <a:noFill/>
          </a:ln>
        </p:spPr>
        <p:txBody>
          <a:bodyPr anchor="ctr"/>
          <a:lstStyle/>
          <a:p>
            <a:pPr lvl="0"/>
            <a:r>
              <a:rPr lang="ru-RU" altLang="ru-RU" dirty="0"/>
              <a:t>Образец заголовка</a:t>
            </a:r>
          </a:p>
        </p:txBody>
      </p:sp>
      <p:sp>
        <p:nvSpPr>
          <p:cNvPr id="1027" name="Текст 2"/>
          <p:cNvSpPr>
            <a:spLocks noGrp="1"/>
          </p:cNvSpPr>
          <p:nvPr>
            <p:ph type="body" idx="1"/>
          </p:nvPr>
        </p:nvSpPr>
        <p:spPr>
          <a:xfrm>
            <a:off x="457200" y="1600200"/>
            <a:ext cx="8229600" cy="4525963"/>
          </a:xfrm>
          <a:prstGeom prst="rect">
            <a:avLst/>
          </a:prstGeom>
          <a:noFill/>
          <a:ln w="9525">
            <a:noFill/>
          </a:ln>
        </p:spPr>
        <p:txBody>
          <a:bodyPr/>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898989"/>
                </a:solidFill>
              </a:defRPr>
            </a:lvl1p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pic>
        <p:nvPicPr>
          <p:cNvPr id="1031" name="Рисунок 6" descr="e-Obr_CMYK_BlackText.jpg"/>
          <p:cNvPicPr>
            <a:picLocks noChangeAspect="1"/>
          </p:cNvPicPr>
          <p:nvPr userDrawn="1"/>
        </p:nvPicPr>
        <p:blipFill>
          <a:blip r:embed="rId15" cstate="print"/>
          <a:stretch>
            <a:fillRect/>
          </a:stretch>
        </p:blipFill>
        <p:spPr>
          <a:xfrm>
            <a:off x="225425" y="258763"/>
            <a:ext cx="1879600" cy="684212"/>
          </a:xfrm>
          <a:prstGeom prst="rect">
            <a:avLst/>
          </a:prstGeom>
          <a:noFill/>
          <a:ln w="9525">
            <a:noFill/>
          </a:ln>
        </p:spPr>
      </p:pic>
      <p:pic>
        <p:nvPicPr>
          <p:cNvPr id="1032" name="Рисунок 6" descr="action-obrazovanie.png"/>
          <p:cNvPicPr>
            <a:picLocks noChangeAspect="1"/>
          </p:cNvPicPr>
          <p:nvPr userDrawn="1"/>
        </p:nvPicPr>
        <p:blipFill>
          <a:blip r:embed="rId16" cstate="print"/>
          <a:stretch>
            <a:fillRect/>
          </a:stretch>
        </p:blipFill>
        <p:spPr>
          <a:xfrm>
            <a:off x="6580188" y="6157913"/>
            <a:ext cx="2073275" cy="20796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457200" y="274638"/>
            <a:ext cx="8229600" cy="1143000"/>
          </a:xfrm>
          <a:prstGeom prst="rect">
            <a:avLst/>
          </a:prstGeom>
          <a:noFill/>
          <a:ln w="9525">
            <a:noFill/>
          </a:ln>
        </p:spPr>
        <p:txBody>
          <a:bodyPr anchor="ctr"/>
          <a:lstStyle/>
          <a:p>
            <a:pPr lvl="0"/>
            <a:r>
              <a:rPr lang="ru-RU" altLang="ru-RU" dirty="0"/>
              <a:t>Образец заголовка</a:t>
            </a:r>
          </a:p>
        </p:txBody>
      </p:sp>
      <p:sp>
        <p:nvSpPr>
          <p:cNvPr id="1027" name="Текст 2"/>
          <p:cNvSpPr>
            <a:spLocks noGrp="1"/>
          </p:cNvSpPr>
          <p:nvPr>
            <p:ph type="body" idx="1"/>
          </p:nvPr>
        </p:nvSpPr>
        <p:spPr>
          <a:xfrm>
            <a:off x="457200" y="1600200"/>
            <a:ext cx="8229600" cy="4525963"/>
          </a:xfrm>
          <a:prstGeom prst="rect">
            <a:avLst/>
          </a:prstGeom>
          <a:noFill/>
          <a:ln w="9525">
            <a:noFill/>
          </a:ln>
        </p:spPr>
        <p:txBody>
          <a:bodyPr/>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276B617-0436-4F9A-BAA4-9663C433B794}" type="datetime1">
              <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13.11.2020</a:t>
            </a:fld>
            <a:endParaRPr kumimoji="0" lang="ru-RU"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898989"/>
                </a:solidFill>
              </a:defRPr>
            </a:lvl1pPr>
          </a:lstStyle>
          <a:p>
            <a:pPr lvl="0">
              <a:buNone/>
            </a:pPr>
            <a:r>
              <a:rPr lang="ru-RU" altLang="x-none" dirty="0">
                <a:latin typeface="Calibri" panose="020F0502020204030204" pitchFamily="34" charset="0"/>
              </a:rPr>
              <a:t>лого</a:t>
            </a:r>
            <a:endParaRPr lang="ru-RU" altLang="x-none" sz="1200" dirty="0">
              <a:solidFill>
                <a:srgbClr val="898989"/>
              </a:solidFill>
              <a:latin typeface="Calibri" panose="020F0502020204030204" pitchFamily="34"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FE0F3C9-2696-4BB4-8CFD-7355803B2DEE}" type="slidenum">
              <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pic>
        <p:nvPicPr>
          <p:cNvPr id="1031" name="Рисунок 6" descr="e-Obr_CMYK_BlackText.jpg"/>
          <p:cNvPicPr>
            <a:picLocks noChangeAspect="1"/>
          </p:cNvPicPr>
          <p:nvPr userDrawn="1"/>
        </p:nvPicPr>
        <p:blipFill>
          <a:blip r:embed="rId14" cstate="print"/>
          <a:stretch>
            <a:fillRect/>
          </a:stretch>
        </p:blipFill>
        <p:spPr>
          <a:xfrm>
            <a:off x="225425" y="258763"/>
            <a:ext cx="1879600" cy="684212"/>
          </a:xfrm>
          <a:prstGeom prst="rect">
            <a:avLst/>
          </a:prstGeom>
          <a:noFill/>
          <a:ln w="9525">
            <a:noFill/>
          </a:ln>
        </p:spPr>
      </p:pic>
      <p:pic>
        <p:nvPicPr>
          <p:cNvPr id="1032" name="Рисунок 6" descr="action-obrazovanie.png"/>
          <p:cNvPicPr>
            <a:picLocks noChangeAspect="1"/>
          </p:cNvPicPr>
          <p:nvPr userDrawn="1"/>
        </p:nvPicPr>
        <p:blipFill>
          <a:blip r:embed="rId15" cstate="print"/>
          <a:stretch>
            <a:fillRect/>
          </a:stretch>
        </p:blipFill>
        <p:spPr>
          <a:xfrm>
            <a:off x="6580188" y="6157913"/>
            <a:ext cx="2073275" cy="20796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docs.cntd.ru/document/420362948" TargetMode="External"/><Relationship Id="rId3" Type="http://schemas.openxmlformats.org/officeDocument/2006/relationships/hyperlink" Target="http://docs.cntd.ru/document/9015517" TargetMode="External"/><Relationship Id="rId7" Type="http://schemas.openxmlformats.org/officeDocument/2006/relationships/hyperlink" Target="http://docs.cntd.ru/document/9005388" TargetMode="External"/><Relationship Id="rId2" Type="http://schemas.openxmlformats.org/officeDocument/2006/relationships/hyperlink" Target="http://docs.cntd.ru/document/9027690" TargetMode="External"/><Relationship Id="rId1" Type="http://schemas.openxmlformats.org/officeDocument/2006/relationships/slideLayout" Target="../slideLayouts/slideLayout2.xml"/><Relationship Id="rId6" Type="http://schemas.openxmlformats.org/officeDocument/2006/relationships/hyperlink" Target="http://docs.cntd.ru/document/901990046" TargetMode="External"/><Relationship Id="rId5" Type="http://schemas.openxmlformats.org/officeDocument/2006/relationships/hyperlink" Target="http://docs.cntd.ru/document/901713538" TargetMode="External"/><Relationship Id="rId4" Type="http://schemas.openxmlformats.org/officeDocument/2006/relationships/hyperlink" Target="http://docs.cntd.ru/document/902389617" TargetMode="Externa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ocs.cntd.ru/document/55730957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docs.cntd.ru/document/420294037" TargetMode="External"/><Relationship Id="rId2" Type="http://schemas.openxmlformats.org/officeDocument/2006/relationships/hyperlink" Target="http://docs.cntd.ru/document/902233423"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1019175" y="3540125"/>
            <a:ext cx="7723188" cy="127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5" name="Rectangle 2"/>
          <p:cNvSpPr txBox="1"/>
          <p:nvPr/>
        </p:nvSpPr>
        <p:spPr>
          <a:xfrm>
            <a:off x="457200" y="1552575"/>
            <a:ext cx="7724775" cy="2000250"/>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ru-RU" altLang="ru-RU" sz="2800" b="1" dirty="0">
                <a:solidFill>
                  <a:srgbClr val="000000"/>
                </a:solidFill>
                <a:cs typeface="Calibri" panose="020F0502020204030204" pitchFamily="34" charset="0"/>
              </a:rPr>
              <a:t>Вебинар </a:t>
            </a:r>
            <a:br>
              <a:rPr lang="ru-RU" altLang="ru-RU" sz="2800" b="1" dirty="0">
                <a:solidFill>
                  <a:srgbClr val="000000"/>
                </a:solidFill>
                <a:cs typeface="Calibri" panose="020F0502020204030204" pitchFamily="34" charset="0"/>
              </a:rPr>
            </a:br>
            <a:r>
              <a:rPr lang="ru-RU" altLang="ru-RU" sz="2800" b="1" dirty="0">
                <a:solidFill>
                  <a:srgbClr val="000000"/>
                </a:solidFill>
                <a:cs typeface="Calibri" panose="020F0502020204030204" pitchFamily="34" charset="0"/>
              </a:rPr>
              <a:t>«Как организовать консультационный центр в детском саду, чтобы выполнить новое Ф</a:t>
            </a:r>
            <a:r>
              <a:rPr lang="ru-RU" altLang="ru-RU" sz="2800" b="1" dirty="0" smtClean="0">
                <a:solidFill>
                  <a:srgbClr val="000000"/>
                </a:solidFill>
                <a:cs typeface="Calibri" panose="020F0502020204030204" pitchFamily="34" charset="0"/>
              </a:rPr>
              <a:t>едеральное требование »</a:t>
            </a:r>
            <a:endParaRPr lang="ru-RU" altLang="ru-RU" sz="2800" dirty="0">
              <a:solidFill>
                <a:srgbClr val="000000"/>
              </a:solidFill>
              <a:ea typeface="Calibri" panose="020F0502020204030204" pitchFamily="34" charset="0"/>
            </a:endParaRPr>
          </a:p>
        </p:txBody>
      </p:sp>
      <p:sp>
        <p:nvSpPr>
          <p:cNvPr id="3076" name="TextBox 9"/>
          <p:cNvSpPr txBox="1"/>
          <p:nvPr/>
        </p:nvSpPr>
        <p:spPr>
          <a:xfrm>
            <a:off x="668339" y="3717985"/>
            <a:ext cx="7509504" cy="163121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ru-RU" altLang="ru-RU" sz="2000" b="1" dirty="0">
                <a:solidFill>
                  <a:srgbClr val="000000"/>
                </a:solidFill>
                <a:cs typeface="Times New Roman" panose="02020603050405020304" pitchFamily="18" charset="0"/>
              </a:rPr>
              <a:t>Яковлева Элина Николаевна,</a:t>
            </a:r>
          </a:p>
          <a:p>
            <a:pPr marL="0" lvl="0" indent="0" eaLnBrk="1" hangingPunct="1">
              <a:spcBef>
                <a:spcPct val="0"/>
              </a:spcBef>
              <a:buFontTx/>
              <a:buNone/>
            </a:pPr>
            <a:r>
              <a:rPr lang="ru-RU" altLang="ru-RU" sz="2000" dirty="0">
                <a:solidFill>
                  <a:srgbClr val="000000"/>
                </a:solidFill>
                <a:cs typeface="Times New Roman" panose="02020603050405020304" pitchFamily="18" charset="0"/>
              </a:rPr>
              <a:t>проректор по научной работе ГГТУ, </a:t>
            </a:r>
          </a:p>
          <a:p>
            <a:pPr marL="0" lvl="0" indent="0" eaLnBrk="1" hangingPunct="1">
              <a:spcBef>
                <a:spcPct val="0"/>
              </a:spcBef>
              <a:buFontTx/>
              <a:buNone/>
            </a:pPr>
            <a:r>
              <a:rPr lang="ru-RU" altLang="ru-RU" sz="2000" dirty="0">
                <a:solidFill>
                  <a:srgbClr val="000000"/>
                </a:solidFill>
                <a:cs typeface="Times New Roman" panose="02020603050405020304" pitchFamily="18" charset="0"/>
              </a:rPr>
              <a:t>координатор проекта в Московской области</a:t>
            </a:r>
          </a:p>
          <a:p>
            <a:pPr marL="0" lvl="0" indent="0" eaLnBrk="1" hangingPunct="1">
              <a:spcBef>
                <a:spcPct val="0"/>
              </a:spcBef>
              <a:buFontTx/>
              <a:buNone/>
            </a:pPr>
            <a:r>
              <a:rPr lang="ru-RU" altLang="ru-RU" sz="2000" b="1" dirty="0">
                <a:solidFill>
                  <a:srgbClr val="000000"/>
                </a:solidFill>
                <a:cs typeface="Times New Roman" panose="02020603050405020304" pitchFamily="18" charset="0"/>
              </a:rPr>
              <a:t>Майер Алексей Александрович,</a:t>
            </a:r>
          </a:p>
          <a:p>
            <a:pPr marL="0" lvl="0" indent="0" eaLnBrk="1" hangingPunct="1">
              <a:spcBef>
                <a:spcPct val="0"/>
              </a:spcBef>
              <a:buFontTx/>
              <a:buNone/>
            </a:pPr>
            <a:r>
              <a:rPr lang="ru-RU" altLang="ru-RU" sz="2000" dirty="0">
                <a:solidFill>
                  <a:srgbClr val="000000"/>
                </a:solidFill>
                <a:cs typeface="Times New Roman" panose="02020603050405020304" pitchFamily="18" charset="0"/>
              </a:rPr>
              <a:t> </a:t>
            </a:r>
            <a:r>
              <a:rPr lang="ru-RU" altLang="ru-RU" sz="2000" dirty="0">
                <a:cs typeface="Times New Roman" panose="02020603050405020304" pitchFamily="18" charset="0"/>
              </a:rPr>
              <a:t>профессор, доктор педагогических наук</a:t>
            </a:r>
            <a:endParaRPr lang="ru-RU" altLang="ru-RU" sz="1200" dirty="0">
              <a:ea typeface="Times New Roman" panose="02020603050405020304" pitchFamily="18" charset="0"/>
            </a:endParaRPr>
          </a:p>
        </p:txBody>
      </p:sp>
      <p:pic>
        <p:nvPicPr>
          <p:cNvPr id="3077" name="Рисунок 1"/>
          <p:cNvPicPr>
            <a:picLocks noChangeAspect="1"/>
          </p:cNvPicPr>
          <p:nvPr/>
        </p:nvPicPr>
        <p:blipFill>
          <a:blip r:embed="rId3" cstate="print"/>
          <a:stretch>
            <a:fillRect/>
          </a:stretch>
        </p:blipFill>
        <p:spPr>
          <a:xfrm>
            <a:off x="6145213" y="230188"/>
            <a:ext cx="2036762" cy="1689100"/>
          </a:xfrm>
          <a:prstGeom prst="rect">
            <a:avLst/>
          </a:prstGeom>
          <a:noFill/>
          <a:ln w="9525">
            <a:noFill/>
          </a:ln>
        </p:spPr>
      </p:pic>
      <p:pic>
        <p:nvPicPr>
          <p:cNvPr id="6" name="Рисунок 6" descr="action-obrazovani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Линия"/>
          <p:cNvSpPr>
            <a:spLocks noChangeShapeType="1"/>
          </p:cNvSpPr>
          <p:nvPr/>
        </p:nvSpPr>
        <p:spPr bwMode="auto">
          <a:xfrm>
            <a:off x="450850" y="1687513"/>
            <a:ext cx="8064500" cy="0"/>
          </a:xfrm>
          <a:prstGeom prst="line">
            <a:avLst/>
          </a:prstGeom>
          <a:noFill/>
          <a:ln w="12700">
            <a:solidFill>
              <a:srgbClr val="253957"/>
            </a:solidFill>
            <a:miter lim="400000"/>
            <a:headEnd/>
            <a:tailEnd/>
          </a:ln>
          <a:extLst>
            <a:ext uri="{909E8E84-426E-40DD-AFC4-6F175D3DCCD1}">
              <a14:hiddenFill xmlns:a14="http://schemas.microsoft.com/office/drawing/2010/main">
                <a:noFill/>
              </a14:hiddenFill>
            </a:ext>
          </a:extLst>
        </p:spPr>
        <p:txBody>
          <a:bodyPr lIns="26789" tIns="26789" rIns="26789" bIns="26789" anchor="ctr"/>
          <a:lstStyle/>
          <a:p>
            <a:endParaRPr lang="ru-RU"/>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60375" y="4806950"/>
            <a:ext cx="8064500" cy="742950"/>
          </a:xfrm>
          <a:prstGeom prst="rect">
            <a:avLst/>
          </a:prstGeom>
          <a:ln w="12700">
            <a:miter lim="400000"/>
          </a:ln>
          <a:extLst>
            <a:ext uri="{C572A759-6A51-4108-AA02-DFA0A04FC94B}"/>
          </a:extLst>
        </p:spPr>
        <p:txBody>
          <a:bodyPr lIns="26789" tIns="26789" rIns="26789" bIns="26789"/>
          <a:lstStyle/>
          <a:p>
            <a:pPr>
              <a:defRPr sz="2800">
                <a:solidFill>
                  <a:srgbClr val="253957"/>
                </a:solidFill>
                <a:latin typeface="+mn-lt"/>
                <a:ea typeface="+mn-ea"/>
                <a:cs typeface="+mn-cs"/>
                <a:sym typeface="Arial Narrow"/>
              </a:defRPr>
            </a:pPr>
            <a:endParaRPr sz="1050" dirty="0">
              <a:solidFill>
                <a:srgbClr val="253957"/>
              </a:solidFill>
              <a:latin typeface="+mn-lt"/>
              <a:cs typeface="+mn-cs"/>
              <a:sym typeface="Arial Narrow"/>
            </a:endParaRPr>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46088" y="2727325"/>
            <a:ext cx="8066087" cy="744538"/>
          </a:xfrm>
          <a:prstGeom prst="rect">
            <a:avLst/>
          </a:prstGeom>
          <a:ln w="12700">
            <a:miter lim="400000"/>
          </a:ln>
          <a:extLst>
            <a:ext uri="{C572A759-6A51-4108-AA02-DFA0A04FC94B}"/>
          </a:extLst>
        </p:spPr>
        <p:txBody>
          <a:bodyPr lIns="26789" tIns="26789" rIns="26789" bIns="26789"/>
          <a:lstStyle/>
          <a:p>
            <a:pPr>
              <a:defRPr sz="2800">
                <a:solidFill>
                  <a:srgbClr val="253957"/>
                </a:solidFill>
                <a:latin typeface="+mn-lt"/>
                <a:ea typeface="+mn-ea"/>
                <a:cs typeface="+mn-cs"/>
                <a:sym typeface="Arial Narrow"/>
              </a:defRPr>
            </a:pPr>
            <a:endParaRPr sz="1050" dirty="0">
              <a:solidFill>
                <a:srgbClr val="253957"/>
              </a:solidFill>
              <a:latin typeface="+mn-lt"/>
              <a:cs typeface="+mn-cs"/>
              <a:sym typeface="Arial Narrow"/>
            </a:endParaRPr>
          </a:p>
        </p:txBody>
      </p:sp>
      <p:graphicFrame>
        <p:nvGraphicFramePr>
          <p:cNvPr id="2" name="Таблица 1"/>
          <p:cNvGraphicFramePr>
            <a:graphicFrameLocks noGrp="1"/>
          </p:cNvGraphicFramePr>
          <p:nvPr/>
        </p:nvGraphicFramePr>
        <p:xfrm>
          <a:off x="460375" y="1509822"/>
          <a:ext cx="7801124" cy="4443780"/>
        </p:xfrm>
        <a:graphic>
          <a:graphicData uri="http://schemas.openxmlformats.org/drawingml/2006/table">
            <a:tbl>
              <a:tblPr/>
              <a:tblGrid>
                <a:gridCol w="1101887">
                  <a:extLst>
                    <a:ext uri="{9D8B030D-6E8A-4147-A177-3AD203B41FA5}">
                      <a16:colId xmlns="" xmlns:a16="http://schemas.microsoft.com/office/drawing/2014/main" val="1113888133"/>
                    </a:ext>
                  </a:extLst>
                </a:gridCol>
                <a:gridCol w="5597350">
                  <a:extLst>
                    <a:ext uri="{9D8B030D-6E8A-4147-A177-3AD203B41FA5}">
                      <a16:colId xmlns="" xmlns:a16="http://schemas.microsoft.com/office/drawing/2014/main" val="537116362"/>
                    </a:ext>
                  </a:extLst>
                </a:gridCol>
                <a:gridCol w="1101887">
                  <a:extLst>
                    <a:ext uri="{9D8B030D-6E8A-4147-A177-3AD203B41FA5}">
                      <a16:colId xmlns="" xmlns:a16="http://schemas.microsoft.com/office/drawing/2014/main" val="4049915841"/>
                    </a:ext>
                  </a:extLst>
                </a:gridCol>
              </a:tblGrid>
              <a:tr h="360720">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7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п</a:t>
                      </a:r>
                      <a:r>
                        <a:rPr kumimoji="0" lang="ru-RU" altLang="ru-RU" sz="7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ru-RU" altLang="ru-RU" sz="7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п</a:t>
                      </a:r>
                      <a:endParaRPr kumimoji="0" lang="en-US" altLang="ru-RU" sz="700" b="0" i="0" u="none" strike="noStrike" cap="none" normalizeH="0" baseline="0" dirty="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Составляющие базовых нормативов затрат</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Значения базовых нормативов затрат (рублей)</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75066160"/>
                  </a:ext>
                </a:extLst>
              </a:tr>
              <a:tr h="216735">
                <a:tc vMerge="1">
                  <a:txBody>
                    <a:bodyPr/>
                    <a:lstStyle/>
                    <a:p>
                      <a:endParaRPr lang="ru-RU"/>
                    </a:p>
                  </a:txBody>
                  <a:tcPr/>
                </a:tc>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Очная консультация</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123085975"/>
                  </a:ext>
                </a:extLst>
              </a:tr>
              <a:tr h="79267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dirty="0" smtClean="0">
                          <a:ln>
                            <a:noFill/>
                          </a:ln>
                          <a:solidFill>
                            <a:srgbClr val="000000"/>
                          </a:solidFill>
                          <a:effectLst/>
                          <a:latin typeface="+mn-lt"/>
                          <a:cs typeface="Times New Roman" panose="02020603050405020304" pitchFamily="18" charset="0"/>
                        </a:rPr>
                        <a:t>Затраты на оплату труда и начисления на выплаты по оплате труда специалистов службы оказания услуг психолого-педагогической, методической и консультативной помощи (далее – специалисты) и других работников образовательной организации, непосредственно связанных с оказанием государственной услуги, включая страховые взносы в Пенсионный фонд Российской Федерации, Фонд социального страхования Российской Федерации и Федеральный фонд обязательного медицинского страхования, страховые взносы на обязательное социальное страхование от несчастных случаев на производстве и профессиональных заболеваний в соответствии с трудовым законодательством и иными нормативными правовыми актами, содержащими нормы трудового права</a:t>
                      </a:r>
                      <a:endParaRPr kumimoji="0" lang="en-US" altLang="ru-RU" sz="700" b="0"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smtClean="0">
                          <a:ln>
                            <a:noFill/>
                          </a:ln>
                          <a:solidFill>
                            <a:srgbClr val="000000"/>
                          </a:solidFill>
                          <a:effectLst/>
                          <a:latin typeface="+mn-lt"/>
                          <a:cs typeface="Times New Roman" panose="02020603050405020304" pitchFamily="18" charset="0"/>
                        </a:rPr>
                        <a:t>201,39</a:t>
                      </a:r>
                      <a:endParaRPr kumimoji="0" lang="en-US" altLang="ru-RU" sz="800" b="1" i="0" u="none" strike="noStrike" cap="none" normalizeH="0" baseline="0" smtClean="0">
                        <a:ln>
                          <a:noFill/>
                        </a:ln>
                        <a:solidFill>
                          <a:schemeClr val="tx1"/>
                        </a:solidFill>
                        <a:effectLst/>
                        <a:latin typeface="+mn-lt"/>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218252158"/>
                  </a:ext>
                </a:extLst>
              </a:tr>
              <a:tr h="23425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dirty="0" smtClean="0">
                          <a:ln>
                            <a:noFill/>
                          </a:ln>
                          <a:solidFill>
                            <a:srgbClr val="000000"/>
                          </a:solidFill>
                          <a:effectLst/>
                          <a:latin typeface="+mn-lt"/>
                          <a:cs typeface="Times New Roman" panose="02020603050405020304" pitchFamily="18" charset="0"/>
                        </a:rPr>
                        <a:t>Затраты на приобретение материальных запасов и особо ценного движимого имущества, потребляемых (используемых) в процессе оказания государственной услуги с учетом срока полезного использования</a:t>
                      </a:r>
                      <a:endParaRPr kumimoji="0" lang="en-US" altLang="ru-RU" sz="700" b="0"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smtClean="0">
                          <a:ln>
                            <a:noFill/>
                          </a:ln>
                          <a:solidFill>
                            <a:srgbClr val="000000"/>
                          </a:solidFill>
                          <a:effectLst/>
                          <a:latin typeface="+mn-lt"/>
                          <a:cs typeface="Times New Roman" panose="02020603050405020304" pitchFamily="18" charset="0"/>
                        </a:rPr>
                        <a:t>6,96</a:t>
                      </a:r>
                      <a:endParaRPr kumimoji="0" lang="en-US" altLang="ru-RU" sz="800" b="1" i="0" u="none" strike="noStrike" cap="none" normalizeH="0" baseline="0" smtClean="0">
                        <a:ln>
                          <a:noFill/>
                        </a:ln>
                        <a:solidFill>
                          <a:schemeClr val="tx1"/>
                        </a:solidFill>
                        <a:effectLst/>
                        <a:latin typeface="+mn-lt"/>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5941492"/>
                  </a:ext>
                </a:extLst>
              </a:tr>
              <a:tr h="28796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3</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dirty="0" smtClean="0">
                          <a:ln>
                            <a:noFill/>
                          </a:ln>
                          <a:solidFill>
                            <a:srgbClr val="000000"/>
                          </a:solidFill>
                          <a:effectLst/>
                          <a:latin typeface="+mn-lt"/>
                          <a:cs typeface="Times New Roman" panose="02020603050405020304" pitchFamily="18" charset="0"/>
                        </a:rPr>
                        <a:t>Затраты на приобретение методической литературы, периодических изданий, издательских и полиграфических услуг, электронных изданий, непосредственно связанных с оказанием соответствующей государственной услуги</a:t>
                      </a:r>
                      <a:endParaRPr kumimoji="0" lang="en-US" altLang="ru-RU" sz="700" b="0"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smtClean="0">
                          <a:ln>
                            <a:noFill/>
                          </a:ln>
                          <a:solidFill>
                            <a:srgbClr val="000000"/>
                          </a:solidFill>
                          <a:effectLst/>
                          <a:latin typeface="+mn-lt"/>
                          <a:cs typeface="Times New Roman" panose="02020603050405020304" pitchFamily="18" charset="0"/>
                        </a:rPr>
                        <a:t>3,37</a:t>
                      </a:r>
                      <a:endParaRPr kumimoji="0" lang="en-US" altLang="ru-RU" sz="800" b="1" i="0" u="none" strike="noStrike" cap="none" normalizeH="0" baseline="0" smtClean="0">
                        <a:ln>
                          <a:noFill/>
                        </a:ln>
                        <a:solidFill>
                          <a:schemeClr val="tx1"/>
                        </a:solidFill>
                        <a:effectLst/>
                        <a:latin typeface="+mn-lt"/>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387867171"/>
                  </a:ext>
                </a:extLst>
              </a:tr>
              <a:tr h="36072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dirty="0" smtClean="0">
                          <a:ln>
                            <a:noFill/>
                          </a:ln>
                          <a:solidFill>
                            <a:srgbClr val="000000"/>
                          </a:solidFill>
                          <a:effectLst/>
                          <a:latin typeface="+mn-lt"/>
                          <a:cs typeface="Times New Roman" panose="02020603050405020304" pitchFamily="18" charset="0"/>
                        </a:rPr>
                        <a:t>Затраты на повышение квалификации специалистов, в том числе связанные с наймом жилого помещения и дополнительные расходы, связанные с проживанием вне места постоянного жительства (суточные) специалистов на время повышения квалификации, за исключением затрат на приобретение транспортных услуг</a:t>
                      </a:r>
                      <a:endParaRPr kumimoji="0" lang="en-US" altLang="ru-RU" sz="700" b="0"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smtClean="0">
                          <a:ln>
                            <a:noFill/>
                          </a:ln>
                          <a:solidFill>
                            <a:srgbClr val="000000"/>
                          </a:solidFill>
                          <a:effectLst/>
                          <a:latin typeface="+mn-lt"/>
                          <a:cs typeface="Times New Roman" panose="02020603050405020304" pitchFamily="18" charset="0"/>
                        </a:rPr>
                        <a:t>2,36</a:t>
                      </a:r>
                      <a:endParaRPr kumimoji="0" lang="en-US" altLang="ru-RU" sz="800" b="1" i="0" u="none" strike="noStrike" cap="none" normalizeH="0" baseline="0" smtClean="0">
                        <a:ln>
                          <a:noFill/>
                        </a:ln>
                        <a:solidFill>
                          <a:schemeClr val="tx1"/>
                        </a:solidFill>
                        <a:effectLst/>
                        <a:latin typeface="+mn-lt"/>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18864655"/>
                  </a:ext>
                </a:extLst>
              </a:tr>
              <a:tr h="13386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5</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dirty="0" smtClean="0">
                          <a:ln>
                            <a:noFill/>
                          </a:ln>
                          <a:solidFill>
                            <a:srgbClr val="000000"/>
                          </a:solidFill>
                          <a:effectLst/>
                          <a:latin typeface="+mn-lt"/>
                          <a:cs typeface="Times New Roman" panose="02020603050405020304" pitchFamily="18" charset="0"/>
                        </a:rPr>
                        <a:t>Затраты прохождение специалистами периодических медицинских осмотров</a:t>
                      </a:r>
                      <a:endParaRPr kumimoji="0" lang="en-US" altLang="ru-RU" sz="700" b="0"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smtClean="0">
                          <a:ln>
                            <a:noFill/>
                          </a:ln>
                          <a:solidFill>
                            <a:srgbClr val="000000"/>
                          </a:solidFill>
                          <a:effectLst/>
                          <a:latin typeface="+mn-lt"/>
                          <a:cs typeface="Times New Roman" panose="02020603050405020304" pitchFamily="18" charset="0"/>
                        </a:rPr>
                        <a:t>3,27</a:t>
                      </a:r>
                      <a:endParaRPr kumimoji="0" lang="en-US" altLang="ru-RU" sz="800" b="1" i="0" u="none" strike="noStrike" cap="none" normalizeH="0" baseline="0" smtClean="0">
                        <a:ln>
                          <a:noFill/>
                        </a:ln>
                        <a:solidFill>
                          <a:schemeClr val="tx1"/>
                        </a:solidFill>
                        <a:effectLst/>
                        <a:latin typeface="+mn-lt"/>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771457535"/>
                  </a:ext>
                </a:extLst>
              </a:tr>
              <a:tr h="23425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dirty="0" smtClean="0">
                          <a:ln>
                            <a:noFill/>
                          </a:ln>
                          <a:solidFill>
                            <a:srgbClr val="000000"/>
                          </a:solidFill>
                          <a:effectLst/>
                          <a:latin typeface="+mn-lt"/>
                          <a:cs typeface="Times New Roman" panose="02020603050405020304" pitchFamily="18" charset="0"/>
                        </a:rPr>
                        <a:t>Затраты на коммунальные услуги, в том числе затраты на холодное и горячее водоснабжение и водоотведение, теплоснабжение, электроснабжение, газоснабжение и котельно-печное топливо</a:t>
                      </a:r>
                      <a:endParaRPr kumimoji="0" lang="en-US" altLang="ru-RU" sz="700" b="0"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dirty="0" smtClean="0">
                          <a:ln>
                            <a:noFill/>
                          </a:ln>
                          <a:solidFill>
                            <a:srgbClr val="000000"/>
                          </a:solidFill>
                          <a:effectLst/>
                          <a:latin typeface="+mn-lt"/>
                          <a:cs typeface="Times New Roman" panose="02020603050405020304" pitchFamily="18" charset="0"/>
                        </a:rPr>
                        <a:t>0,64</a:t>
                      </a:r>
                      <a:endParaRPr kumimoji="0" lang="en-US" altLang="ru-RU" sz="800" b="1"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69806981"/>
                  </a:ext>
                </a:extLst>
              </a:tr>
              <a:tr h="14398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7</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mn-lt"/>
                          <a:cs typeface="Times New Roman" panose="02020603050405020304" pitchFamily="18" charset="0"/>
                        </a:rPr>
                        <a:t>Затраты на содержание объектов недвижимого имущества (в том числе затраты на арендные платежи)</a:t>
                      </a:r>
                      <a:endParaRPr kumimoji="0" lang="en-US" altLang="ru-RU" sz="700" b="0" i="0" u="none" strike="noStrike" cap="none" normalizeH="0" baseline="0" smtClean="0">
                        <a:ln>
                          <a:noFill/>
                        </a:ln>
                        <a:solidFill>
                          <a:schemeClr val="tx1"/>
                        </a:solidFill>
                        <a:effectLst/>
                        <a:latin typeface="+mn-lt"/>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dirty="0" smtClean="0">
                          <a:ln>
                            <a:noFill/>
                          </a:ln>
                          <a:solidFill>
                            <a:srgbClr val="000000"/>
                          </a:solidFill>
                          <a:effectLst/>
                          <a:latin typeface="+mn-lt"/>
                          <a:cs typeface="Times New Roman" panose="02020603050405020304" pitchFamily="18" charset="0"/>
                        </a:rPr>
                        <a:t>5,86</a:t>
                      </a:r>
                      <a:endParaRPr kumimoji="0" lang="en-US" altLang="ru-RU" sz="800" b="1"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816713398"/>
                  </a:ext>
                </a:extLst>
              </a:tr>
              <a:tr h="13386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8</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mn-lt"/>
                          <a:cs typeface="Times New Roman" panose="02020603050405020304" pitchFamily="18" charset="0"/>
                        </a:rPr>
                        <a:t>Затраты на содержание объектов особо ценного движимого имущества</a:t>
                      </a:r>
                      <a:endParaRPr kumimoji="0" lang="en-US" altLang="ru-RU" sz="700" b="0" i="0" u="none" strike="noStrike" cap="none" normalizeH="0" baseline="0" smtClean="0">
                        <a:ln>
                          <a:noFill/>
                        </a:ln>
                        <a:solidFill>
                          <a:schemeClr val="tx1"/>
                        </a:solidFill>
                        <a:effectLst/>
                        <a:latin typeface="+mn-lt"/>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dirty="0" smtClean="0">
                          <a:ln>
                            <a:noFill/>
                          </a:ln>
                          <a:solidFill>
                            <a:srgbClr val="000000"/>
                          </a:solidFill>
                          <a:effectLst/>
                          <a:latin typeface="+mn-lt"/>
                          <a:cs typeface="Times New Roman" panose="02020603050405020304" pitchFamily="18" charset="0"/>
                        </a:rPr>
                        <a:t>0,92</a:t>
                      </a:r>
                      <a:endParaRPr kumimoji="0" lang="en-US" altLang="ru-RU" sz="800" b="1"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244998407"/>
                  </a:ext>
                </a:extLst>
              </a:tr>
              <a:tr h="22582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9</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mn-lt"/>
                          <a:cs typeface="Times New Roman" panose="02020603050405020304" pitchFamily="18" charset="0"/>
                        </a:rPr>
                        <a:t>Затраты на приобретение услуг связи, в том числе затраты на местную, междугороднюю и международную телефонную связь, интернет</a:t>
                      </a:r>
                      <a:endParaRPr kumimoji="0" lang="en-US" altLang="ru-RU" sz="700" b="0" i="0" u="none" strike="noStrike" cap="none" normalizeH="0" baseline="0" smtClean="0">
                        <a:ln>
                          <a:noFill/>
                        </a:ln>
                        <a:solidFill>
                          <a:schemeClr val="tx1"/>
                        </a:solidFill>
                        <a:effectLst/>
                        <a:latin typeface="+mn-lt"/>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dirty="0" smtClean="0">
                          <a:ln>
                            <a:noFill/>
                          </a:ln>
                          <a:solidFill>
                            <a:srgbClr val="000000"/>
                          </a:solidFill>
                          <a:effectLst/>
                          <a:latin typeface="+mn-lt"/>
                          <a:cs typeface="Times New Roman" panose="02020603050405020304" pitchFamily="18" charset="0"/>
                        </a:rPr>
                        <a:t>6,16</a:t>
                      </a:r>
                      <a:endParaRPr kumimoji="0" lang="en-US" altLang="ru-RU" sz="800" b="1"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77449904"/>
                  </a:ext>
                </a:extLst>
              </a:tr>
              <a:tr h="22582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10</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mn-lt"/>
                          <a:cs typeface="Times New Roman" panose="02020603050405020304" pitchFamily="18" charset="0"/>
                        </a:rPr>
                        <a:t>Затраты на приобретение транспортных услуг, в том числе на проезд специалистов до места прохождения повышения квалификации и обратно</a:t>
                      </a:r>
                      <a:endParaRPr kumimoji="0" lang="en-US" altLang="ru-RU" sz="700" b="0" i="0" u="none" strike="noStrike" cap="none" normalizeH="0" baseline="0" smtClean="0">
                        <a:ln>
                          <a:noFill/>
                        </a:ln>
                        <a:solidFill>
                          <a:schemeClr val="tx1"/>
                        </a:solidFill>
                        <a:effectLst/>
                        <a:latin typeface="+mn-lt"/>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dirty="0" smtClean="0">
                          <a:ln>
                            <a:noFill/>
                          </a:ln>
                          <a:solidFill>
                            <a:srgbClr val="000000"/>
                          </a:solidFill>
                          <a:effectLst/>
                          <a:latin typeface="+mn-lt"/>
                          <a:cs typeface="Times New Roman" panose="02020603050405020304" pitchFamily="18" charset="0"/>
                        </a:rPr>
                        <a:t>0,15</a:t>
                      </a:r>
                      <a:endParaRPr kumimoji="0" lang="en-US" altLang="ru-RU" sz="800" b="1"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27944146"/>
                  </a:ext>
                </a:extLst>
              </a:tr>
              <a:tr h="90331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11</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700" b="0" i="0" u="none" strike="noStrike" cap="none" normalizeH="0" baseline="0" smtClean="0">
                          <a:ln>
                            <a:noFill/>
                          </a:ln>
                          <a:solidFill>
                            <a:srgbClr val="000000"/>
                          </a:solidFill>
                          <a:effectLst/>
                          <a:latin typeface="+mn-lt"/>
                          <a:cs typeface="Times New Roman" panose="02020603050405020304" pitchFamily="18" charset="0"/>
                        </a:rPr>
                        <a:t>Затраты на оплату труда и начисления на выплаты по оплате труда работников организаций по оказанию услуг психолого-педагогической, методической и консультативной помощи, которые не принимают непосредственного участия в оказании государственной услуги (административно-хозяйственного и иных работников, осуществляющих вспомогательные функции), включая страховые взносы в Пенсионный фонд Российской Федерации, Фонд социального страхования Российской Федерации и Федеральный фонд обязательного медицинского страхования, страховые взносы на обязательное социальное страхование от несчастных случаев на производстве и профессиональных заболеваний в соответствии с трудовым законодательством и иными нормативными правовыми актами, содержащими нормы трудового права</a:t>
                      </a:r>
                      <a:endParaRPr kumimoji="0" lang="en-US" altLang="ru-RU" sz="700" b="0" i="0" u="none" strike="noStrike" cap="none" normalizeH="0" baseline="0" smtClean="0">
                        <a:ln>
                          <a:noFill/>
                        </a:ln>
                        <a:solidFill>
                          <a:schemeClr val="tx1"/>
                        </a:solidFill>
                        <a:effectLst/>
                        <a:latin typeface="+mn-lt"/>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dirty="0" smtClean="0">
                          <a:ln>
                            <a:noFill/>
                          </a:ln>
                          <a:solidFill>
                            <a:srgbClr val="000000"/>
                          </a:solidFill>
                          <a:effectLst/>
                          <a:latin typeface="+mn-lt"/>
                          <a:cs typeface="Times New Roman" panose="02020603050405020304" pitchFamily="18" charset="0"/>
                        </a:rPr>
                        <a:t>67,13</a:t>
                      </a:r>
                      <a:endParaRPr kumimoji="0" lang="en-US" altLang="ru-RU" sz="800" b="1" i="0" u="none" strike="noStrike" cap="none" normalizeH="0" baseline="0" dirty="0" smtClean="0">
                        <a:ln>
                          <a:noFill/>
                        </a:ln>
                        <a:solidFill>
                          <a:schemeClr val="tx1"/>
                        </a:solidFill>
                        <a:effectLst/>
                        <a:latin typeface="+mn-lt"/>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21474421"/>
                  </a:ext>
                </a:extLst>
              </a:tr>
              <a:tr h="133860">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7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ИТОГО БАЗОВЫЕ НОРМАТИВЫ ЗАТРАТ</a:t>
                      </a:r>
                      <a:endParaRPr kumimoji="0" lang="en-US" altLang="ru-RU" sz="7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298,21</a:t>
                      </a:r>
                      <a:endParaRPr kumimoji="0" lang="en-US" altLang="ru-RU" sz="800" b="1" i="0" u="none" strike="noStrike" cap="none" normalizeH="0" baseline="0" dirty="0" smtClean="0">
                        <a:ln>
                          <a:noFill/>
                        </a:ln>
                        <a:solidFill>
                          <a:schemeClr val="tx1"/>
                        </a:solidFill>
                        <a:effectLst/>
                        <a:latin typeface="Times New Roman" panose="02020603050405020304" pitchFamily="18" charset="0"/>
                        <a:cs typeface="Calibri" panose="020F0502020204030204" pitchFamily="34" charset="0"/>
                      </a:endParaRPr>
                    </a:p>
                  </a:txBody>
                  <a:tcPr marL="21840" marR="21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15859529"/>
                  </a:ext>
                </a:extLst>
              </a:tr>
            </a:tbl>
          </a:graphicData>
        </a:graphic>
      </p:graphicFrame>
      <p:sp>
        <p:nvSpPr>
          <p:cNvPr id="3" name="Прямоугольник 2"/>
          <p:cNvSpPr/>
          <p:nvPr/>
        </p:nvSpPr>
        <p:spPr>
          <a:xfrm>
            <a:off x="2998789" y="637952"/>
            <a:ext cx="5369034" cy="650176"/>
          </a:xfrm>
          <a:prstGeom prst="rect">
            <a:avLst/>
          </a:prstGeom>
        </p:spPr>
        <p:txBody>
          <a:bodyPr wrap="square" lIns="34279" tIns="17144" rIns="34279" bIns="1714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ru-RU" altLang="ru-RU" sz="1000" b="1" dirty="0">
                <a:latin typeface="+mn-lt"/>
                <a:cs typeface="Calibri" panose="020F0502020204030204" pitchFamily="34" charset="0"/>
              </a:rPr>
              <a:t>Демонстрационные значения базовых нормативов затрат на оказание государственных услуг психолого-педагогической, методической и консультативной помощи родителям (законным представителям),  обеспечивающим получение детьми дошкольного образования в форме семейного образования</a:t>
            </a:r>
            <a:r>
              <a:rPr lang="ru-RU" altLang="ru-RU" sz="1000" b="1" dirty="0">
                <a:latin typeface="+mn-lt"/>
                <a:cs typeface="Times New Roman" panose="02020603050405020304" pitchFamily="18" charset="0"/>
              </a:rPr>
              <a:t> (по данным ВШЭ)</a:t>
            </a:r>
            <a:endParaRPr lang="en-US" altLang="ru-RU" sz="1000" dirty="0">
              <a:latin typeface="+mn-lt"/>
            </a:endParaRPr>
          </a:p>
        </p:txBody>
      </p:sp>
      <p:pic>
        <p:nvPicPr>
          <p:cNvPr id="7"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8377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800" y="885825"/>
            <a:ext cx="6869113" cy="857250"/>
          </a:xfrm>
        </p:spPr>
        <p:txBody>
          <a:bodyPr anchor="t">
            <a:normAutofit/>
          </a:bodyPr>
          <a:lstStyle/>
          <a:p>
            <a:pPr algn="r">
              <a:defRPr/>
            </a:pPr>
            <a:r>
              <a:rPr lang="ru-RU" sz="1163" b="1" dirty="0"/>
              <a:t>Значения нормативных затрат на оказание государственных услуг психолого-педагогической, методической и консультативной помощи родителям и законным представителям детей, получающих дошкольное образование в форме семейного образования </a:t>
            </a:r>
            <a:endParaRPr lang="en-US" sz="1163" b="1" dirty="0"/>
          </a:p>
        </p:txBody>
      </p:sp>
      <p:graphicFrame>
        <p:nvGraphicFramePr>
          <p:cNvPr id="5" name="Объект 4"/>
          <p:cNvGraphicFramePr>
            <a:graphicFrameLocks noGrp="1"/>
          </p:cNvGraphicFramePr>
          <p:nvPr>
            <p:ph sz="half" idx="1"/>
            <p:extLst>
              <p:ext uri="{D42A27DB-BD31-4B8C-83A1-F6EECF244321}">
                <p14:modId xmlns:p14="http://schemas.microsoft.com/office/powerpoint/2010/main" val="3210382782"/>
              </p:ext>
            </p:extLst>
          </p:nvPr>
        </p:nvGraphicFramePr>
        <p:xfrm>
          <a:off x="217651" y="1320846"/>
          <a:ext cx="3239923" cy="5403806"/>
        </p:xfrm>
        <a:graphic>
          <a:graphicData uri="http://schemas.openxmlformats.org/drawingml/2006/table">
            <a:tbl>
              <a:tblPr/>
              <a:tblGrid>
                <a:gridCol w="407313">
                  <a:extLst>
                    <a:ext uri="{9D8B030D-6E8A-4147-A177-3AD203B41FA5}">
                      <a16:colId xmlns="" xmlns:a16="http://schemas.microsoft.com/office/drawing/2014/main" val="1801076546"/>
                    </a:ext>
                  </a:extLst>
                </a:gridCol>
                <a:gridCol w="2027275">
                  <a:extLst>
                    <a:ext uri="{9D8B030D-6E8A-4147-A177-3AD203B41FA5}">
                      <a16:colId xmlns="" xmlns:a16="http://schemas.microsoft.com/office/drawing/2014/main" val="3441022934"/>
                    </a:ext>
                  </a:extLst>
                </a:gridCol>
                <a:gridCol w="805335">
                  <a:extLst>
                    <a:ext uri="{9D8B030D-6E8A-4147-A177-3AD203B41FA5}">
                      <a16:colId xmlns="" xmlns:a16="http://schemas.microsoft.com/office/drawing/2014/main" val="2008087162"/>
                    </a:ext>
                  </a:extLst>
                </a:gridCol>
              </a:tblGrid>
              <a:tr h="469898">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Times New Roman" panose="02020603050405020304" pitchFamily="18" charset="0"/>
                        </a:rPr>
                        <a:t>№ </a:t>
                      </a:r>
                      <a:r>
                        <a:rPr kumimoji="0" lang="ru-RU" altLang="ru-RU" sz="600" b="1" i="0" u="none" strike="noStrike" cap="none" normalizeH="0" baseline="0" dirty="0" err="1" smtClean="0">
                          <a:ln>
                            <a:noFill/>
                          </a:ln>
                          <a:solidFill>
                            <a:srgbClr val="000000"/>
                          </a:solidFill>
                          <a:effectLst/>
                          <a:latin typeface="+mn-lt"/>
                          <a:cs typeface="Times New Roman" panose="02020603050405020304" pitchFamily="18" charset="0"/>
                        </a:rPr>
                        <a:t>п</a:t>
                      </a:r>
                      <a:r>
                        <a:rPr kumimoji="0" lang="ru-RU" altLang="ru-RU" sz="600" b="1" i="0" u="none" strike="noStrike" cap="none" normalizeH="0" baseline="0" dirty="0" smtClean="0">
                          <a:ln>
                            <a:noFill/>
                          </a:ln>
                          <a:solidFill>
                            <a:srgbClr val="000000"/>
                          </a:solidFill>
                          <a:effectLst/>
                          <a:latin typeface="+mn-lt"/>
                          <a:cs typeface="Times New Roman" panose="02020603050405020304" pitchFamily="18" charset="0"/>
                        </a:rPr>
                        <a:t>/</a:t>
                      </a:r>
                      <a:r>
                        <a:rPr kumimoji="0" lang="ru-RU" altLang="ru-RU" sz="600" b="1" i="0" u="none" strike="noStrike" cap="none" normalizeH="0" baseline="0" dirty="0" err="1" smtClean="0">
                          <a:ln>
                            <a:noFill/>
                          </a:ln>
                          <a:solidFill>
                            <a:srgbClr val="000000"/>
                          </a:solidFill>
                          <a:effectLst/>
                          <a:latin typeface="+mn-lt"/>
                          <a:cs typeface="Times New Roman" panose="02020603050405020304" pitchFamily="18" charset="0"/>
                        </a:rPr>
                        <a:t>п</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Times New Roman" panose="02020603050405020304" pitchFamily="18" charset="0"/>
                        </a:rPr>
                        <a:t>Наименование субъекта РФ</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Times New Roman" panose="02020603050405020304" pitchFamily="18" charset="0"/>
                        </a:rPr>
                        <a:t>Значение нормативных затрат (рублей)</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52052114"/>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1</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chemeClr val="tx1"/>
                          </a:solidFill>
                          <a:effectLst/>
                          <a:latin typeface="+mn-lt"/>
                          <a:cs typeface="Times New Roman" panose="02020603050405020304" pitchFamily="18" charset="0"/>
                        </a:rPr>
                        <a:t>Белгородская область</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387,632</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68011962"/>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2</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Брянская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331,386</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71692379"/>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3</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Владимирская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380,795</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98321987"/>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4</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Воронежская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371,257</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985230"/>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5</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Ивановская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307,866</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45670892"/>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6</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Калужская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448,581</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890667788"/>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7</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Костромская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350,262</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8205598"/>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8</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Курская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370,757</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653454375"/>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9</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Липецкая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378,053</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81545652"/>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10</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Московская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603,456</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184925282"/>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11</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Орловская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326,97</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72279278"/>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12</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Рязанская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372,354</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78356124"/>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13</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Смоленская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351,744</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685079111"/>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14</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Тамбовская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Calibri" panose="020F0502020204030204" pitchFamily="34" charset="0"/>
                        </a:rPr>
                        <a:t>319,66</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508267229"/>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15</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Тверская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372,806</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372113752"/>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16</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Тульская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414,271</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91516811"/>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17</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Ярославская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Calibri" panose="020F0502020204030204" pitchFamily="34" charset="0"/>
                        </a:rPr>
                        <a:t>399,415</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723162980"/>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18</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chemeClr val="tx1"/>
                          </a:solidFill>
                          <a:effectLst/>
                          <a:latin typeface="+mn-lt"/>
                          <a:cs typeface="Times New Roman" panose="02020603050405020304" pitchFamily="18" charset="0"/>
                        </a:rPr>
                        <a:t>г.Москва</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Calibri" panose="020F0502020204030204" pitchFamily="34" charset="0"/>
                        </a:rPr>
                        <a:t>924,372</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44168873"/>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19</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Республика Карелия</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467,071</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401306828"/>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20</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Республика Коми</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Calibri" panose="020F0502020204030204" pitchFamily="34" charset="0"/>
                        </a:rPr>
                        <a:t>583,263</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57545601"/>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21</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Архангельская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Calibri" panose="020F0502020204030204" pitchFamily="34" charset="0"/>
                        </a:rPr>
                        <a:t>571,79</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32394656"/>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22</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Вологодская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Calibri" panose="020F0502020204030204" pitchFamily="34" charset="0"/>
                        </a:rPr>
                        <a:t>423,807</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715255831"/>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23</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Калининградская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375,369</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87597343"/>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24</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Ленинградская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Calibri" panose="020F0502020204030204" pitchFamily="34" charset="0"/>
                        </a:rPr>
                        <a:t>502,723</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669559165"/>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25</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Мурманская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Calibri" panose="020F0502020204030204" pitchFamily="34" charset="0"/>
                        </a:rPr>
                        <a:t>658,342</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69753399"/>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26</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Новгородская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374,06</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313578829"/>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27</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Псковская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327,554</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662820279"/>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28</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chemeClr val="tx1"/>
                          </a:solidFill>
                          <a:effectLst/>
                          <a:latin typeface="+mn-lt"/>
                          <a:cs typeface="Times New Roman" panose="02020603050405020304" pitchFamily="18" charset="0"/>
                        </a:rPr>
                        <a:t>г.Санкт-Петербург</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Calibri" panose="020F0502020204030204" pitchFamily="34" charset="0"/>
                        </a:rPr>
                        <a:t>665,324</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620496233"/>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29</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chemeClr val="tx1"/>
                          </a:solidFill>
                          <a:effectLst/>
                          <a:latin typeface="+mn-lt"/>
                          <a:cs typeface="Times New Roman" panose="02020603050405020304" pitchFamily="18" charset="0"/>
                        </a:rPr>
                        <a:t>Республика Адыгея</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332,013</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566908687"/>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30</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Республика Калмыкия</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316,841</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006702310"/>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31</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Краснодарский край</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Calibri" panose="020F0502020204030204" pitchFamily="34" charset="0"/>
                        </a:rPr>
                        <a:t>397,631</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664769659"/>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32</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Астраханская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394,367</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531613084"/>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33</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Волгоградская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363,246</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48519049"/>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34</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Ростовская область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362,134</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00381424"/>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35</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Республика Крым</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Calibri" panose="020F0502020204030204" pitchFamily="34" charset="0"/>
                        </a:rPr>
                        <a:t>345,386</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427054986"/>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36</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chemeClr val="tx1"/>
                          </a:solidFill>
                          <a:effectLst/>
                          <a:latin typeface="+mn-lt"/>
                          <a:cs typeface="Times New Roman" panose="02020603050405020304" pitchFamily="18" charset="0"/>
                        </a:rPr>
                        <a:t>г Севастополь</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364,965</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51366217"/>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37</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Республика Дагестан</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299,821</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57067894"/>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38</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Республика Ингушетия</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310,25</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72644854"/>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39</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Кабардино-Балкарская Республика</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312,308</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376604798"/>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Times New Roman" panose="02020603050405020304" pitchFamily="18" charset="0"/>
                        </a:rPr>
                        <a:t>40</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Times New Roman" panose="02020603050405020304" pitchFamily="18" charset="0"/>
                        </a:rPr>
                        <a:t>Карачаево-Черкесская Республика</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311,183</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92381830"/>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41</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chemeClr val="tx1"/>
                          </a:solidFill>
                          <a:effectLst/>
                          <a:latin typeface="+mn-lt"/>
                          <a:cs typeface="Times New Roman" panose="02020603050405020304" pitchFamily="18" charset="0"/>
                        </a:rPr>
                        <a:t>Республика Северная Осетия- Алания</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322,242</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285635387"/>
                  </a:ext>
                </a:extLst>
              </a:tr>
              <a:tr h="11747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rgbClr val="000000"/>
                          </a:solidFill>
                          <a:effectLst/>
                          <a:latin typeface="+mn-lt"/>
                          <a:cs typeface="Times New Roman" panose="02020603050405020304" pitchFamily="18" charset="0"/>
                        </a:rPr>
                        <a:t>42</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Times New Roman" panose="02020603050405020304" pitchFamily="18" charset="0"/>
                        </a:rPr>
                        <a:t>Чеченская Республика</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310,445</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4598" marR="2459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649688868"/>
                  </a:ext>
                </a:extLst>
              </a:tr>
            </a:tbl>
          </a:graphicData>
        </a:graphic>
      </p:graphicFrame>
      <p:graphicFrame>
        <p:nvGraphicFramePr>
          <p:cNvPr id="6" name="Объект 5"/>
          <p:cNvGraphicFramePr>
            <a:graphicFrameLocks noGrp="1"/>
          </p:cNvGraphicFramePr>
          <p:nvPr>
            <p:ph sz="half" idx="2"/>
          </p:nvPr>
        </p:nvGraphicFramePr>
        <p:xfrm>
          <a:off x="4576874" y="1626768"/>
          <a:ext cx="3546400" cy="5136764"/>
        </p:xfrm>
        <a:graphic>
          <a:graphicData uri="http://schemas.openxmlformats.org/drawingml/2006/table">
            <a:tbl>
              <a:tblPr/>
              <a:tblGrid>
                <a:gridCol w="445621">
                  <a:extLst>
                    <a:ext uri="{9D8B030D-6E8A-4147-A177-3AD203B41FA5}">
                      <a16:colId xmlns="" xmlns:a16="http://schemas.microsoft.com/office/drawing/2014/main" val="2881765898"/>
                    </a:ext>
                  </a:extLst>
                </a:gridCol>
                <a:gridCol w="2220369">
                  <a:extLst>
                    <a:ext uri="{9D8B030D-6E8A-4147-A177-3AD203B41FA5}">
                      <a16:colId xmlns="" xmlns:a16="http://schemas.microsoft.com/office/drawing/2014/main" val="2277373519"/>
                    </a:ext>
                  </a:extLst>
                </a:gridCol>
                <a:gridCol w="880410">
                  <a:extLst>
                    <a:ext uri="{9D8B030D-6E8A-4147-A177-3AD203B41FA5}">
                      <a16:colId xmlns="" xmlns:a16="http://schemas.microsoft.com/office/drawing/2014/main" val="862795232"/>
                    </a:ext>
                  </a:extLst>
                </a:gridCol>
              </a:tblGrid>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Times New Roman" panose="02020603050405020304" pitchFamily="18" charset="0"/>
                        </a:rPr>
                        <a:t>43</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Times New Roman" panose="02020603050405020304" pitchFamily="18" charset="0"/>
                        </a:rPr>
                        <a:t>Ставропольский край</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Calibri" panose="020F0502020204030204" pitchFamily="34" charset="0"/>
                        </a:rPr>
                        <a:t>332,61</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206652889"/>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44</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Times New Roman" panose="02020603050405020304" pitchFamily="18" charset="0"/>
                        </a:rPr>
                        <a:t>Республика Башкортостан</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Calibri" panose="020F0502020204030204" pitchFamily="34" charset="0"/>
                        </a:rPr>
                        <a:t>392,023</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735181812"/>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45</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Times New Roman" panose="02020603050405020304" pitchFamily="18" charset="0"/>
                        </a:rPr>
                        <a:t>Республика Марий Эл</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Calibri" panose="020F0502020204030204" pitchFamily="34" charset="0"/>
                        </a:rPr>
                        <a:t>332,607</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651437697"/>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46</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Times New Roman" panose="02020603050405020304" pitchFamily="18" charset="0"/>
                        </a:rPr>
                        <a:t>Республика Мордовия</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Calibri" panose="020F0502020204030204" pitchFamily="34" charset="0"/>
                        </a:rPr>
                        <a:t>320,663</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2873377"/>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47</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chemeClr val="tx1"/>
                          </a:solidFill>
                          <a:effectLst/>
                          <a:latin typeface="+mn-lt"/>
                          <a:cs typeface="Times New Roman" panose="02020603050405020304" pitchFamily="18" charset="0"/>
                        </a:rPr>
                        <a:t>Республика Татарстан(Татарстан)</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416,204</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455031963"/>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48</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Удмуртская Республика</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379,746</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012318403"/>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49</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chemeClr val="tx1"/>
                          </a:solidFill>
                          <a:effectLst/>
                          <a:latin typeface="+mn-lt"/>
                          <a:cs typeface="Times New Roman" panose="02020603050405020304" pitchFamily="18" charset="0"/>
                        </a:rPr>
                        <a:t>Чувашская Республика(Чувашия)</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324,78</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47377356"/>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50</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Пермский край</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412,317</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748627374"/>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51</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Кировская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338,118</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3349299"/>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52</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chemeClr val="tx1"/>
                          </a:solidFill>
                          <a:effectLst/>
                          <a:latin typeface="+mn-lt"/>
                          <a:cs typeface="Times New Roman" panose="02020603050405020304" pitchFamily="18" charset="0"/>
                        </a:rPr>
                        <a:t>Hижегородская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400,642</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49451474"/>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53</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Оренбургская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365,326</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49714893"/>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54</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Пензенская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338,431</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70700678"/>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55</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Самарская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393,67</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174525153"/>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56</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Саратовская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322,39</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256482051"/>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57</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Ульяновская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342,682</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21288369"/>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58</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Курганская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340,54</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58812712"/>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59</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Свердловская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447,758</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57211026"/>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60</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Тюменская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506,755</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55303177"/>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61</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chemeClr val="tx1"/>
                          </a:solidFill>
                          <a:effectLst/>
                          <a:latin typeface="+mn-lt"/>
                          <a:cs typeface="Times New Roman" panose="02020603050405020304" pitchFamily="18" charset="0"/>
                        </a:rPr>
                        <a:t>Ханты-Мансийский авт.округ-Югра</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774,5</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03815063"/>
                  </a:ext>
                </a:extLst>
              </a:tr>
              <a:tr h="138044">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62</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smtClean="0">
                          <a:ln>
                            <a:noFill/>
                          </a:ln>
                          <a:solidFill>
                            <a:schemeClr val="tx1"/>
                          </a:solidFill>
                          <a:effectLst/>
                          <a:latin typeface="+mn-lt"/>
                          <a:cs typeface="Times New Roman" panose="02020603050405020304" pitchFamily="18" charset="0"/>
                        </a:rPr>
                        <a:t>Ямало-Hенецкий авт.округ</a:t>
                      </a:r>
                      <a:endParaRPr kumimoji="0" lang="en-US" altLang="ru-RU" sz="600" b="1"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1" i="0" u="none" strike="noStrike" cap="none" normalizeH="0" baseline="0" dirty="0" smtClean="0">
                          <a:ln>
                            <a:noFill/>
                          </a:ln>
                          <a:solidFill>
                            <a:srgbClr val="000000"/>
                          </a:solidFill>
                          <a:effectLst/>
                          <a:latin typeface="+mn-lt"/>
                          <a:cs typeface="Calibri" panose="020F0502020204030204" pitchFamily="34" charset="0"/>
                        </a:rPr>
                        <a:t>1058,292</a:t>
                      </a:r>
                      <a:endParaRPr kumimoji="0" lang="en-US" altLang="ru-RU" sz="600" b="1"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157910942"/>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63</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Челябинская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409,466</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844669376"/>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64</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Республика Алтай</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355,486</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31781370"/>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65</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Республика Бурятия</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423,258</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250283312"/>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66</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Республика Тыва</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Calibri" panose="020F0502020204030204" pitchFamily="34" charset="0"/>
                        </a:rPr>
                        <a:t>433,364</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126129665"/>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67</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Республика Хакасия</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Calibri" panose="020F0502020204030204" pitchFamily="34" charset="0"/>
                        </a:rPr>
                        <a:t>432,134</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024237705"/>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68</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Алтайский край</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299,132</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64479672"/>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69</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Забайкальский край</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Calibri" panose="020F0502020204030204" pitchFamily="34" charset="0"/>
                        </a:rPr>
                        <a:t>464,889</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122028614"/>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70</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Красноярский край</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Calibri" panose="020F0502020204030204" pitchFamily="34" charset="0"/>
                        </a:rPr>
                        <a:t>536,836</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62027971"/>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71</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Иркутская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499,101</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039629046"/>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72</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Кемеровская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467,373</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20778689"/>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73</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Новосибирская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410,276</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675100421"/>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74</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Омская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383,671</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147198462"/>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75</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Томская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465,611</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55753587"/>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76</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Республика Саха (Якутия)</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739,666</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148499452"/>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77</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Камчатский край</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790,462</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071906773"/>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78</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Приморский край</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499,132</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034834747"/>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79</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Хабаровский край</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548,984</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24244462"/>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80</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Амурская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508,787</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56832164"/>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81</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Магаданская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930,092</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866916254"/>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82</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Сахалинская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979,917</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733454950"/>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83</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Еврейская автономная область</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457,538</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792995735"/>
                  </a:ext>
                </a:extLst>
              </a:tr>
              <a:tr h="121920">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rgbClr val="000000"/>
                          </a:solidFill>
                          <a:effectLst/>
                          <a:latin typeface="+mn-lt"/>
                          <a:cs typeface="Times New Roman" panose="02020603050405020304" pitchFamily="18" charset="0"/>
                        </a:rPr>
                        <a:t>84</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smtClean="0">
                          <a:ln>
                            <a:noFill/>
                          </a:ln>
                          <a:solidFill>
                            <a:schemeClr val="tx1"/>
                          </a:solidFill>
                          <a:effectLst/>
                          <a:latin typeface="+mn-lt"/>
                          <a:cs typeface="Times New Roman" panose="02020603050405020304" pitchFamily="18" charset="0"/>
                        </a:rPr>
                        <a:t>Чукотский авт.округ</a:t>
                      </a:r>
                      <a:endParaRPr kumimoji="0" lang="en-US" altLang="ru-RU" sz="600" b="0" i="0" u="none" strike="noStrike" cap="none" normalizeH="0" baseline="0" smtClean="0">
                        <a:ln>
                          <a:noFill/>
                        </a:ln>
                        <a:solidFill>
                          <a:schemeClr val="tx1"/>
                        </a:solidFill>
                        <a:effectLst/>
                        <a:latin typeface="+mn-lt"/>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01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30163" algn="ctr" defTabSz="914400" rtl="0" eaLnBrk="1" fontAlgn="base" latinLnBrk="0" hangingPunct="1">
                        <a:lnSpc>
                          <a:spcPct val="115000"/>
                        </a:lnSpc>
                        <a:spcBef>
                          <a:spcPct val="0"/>
                        </a:spcBef>
                        <a:spcAft>
                          <a:spcPct val="0"/>
                        </a:spcAft>
                        <a:buClrTx/>
                        <a:buSzTx/>
                        <a:buFontTx/>
                        <a:buNone/>
                        <a:tabLst/>
                      </a:pPr>
                      <a:r>
                        <a:rPr kumimoji="0" lang="ru-RU" altLang="ru-RU" sz="600" b="0" i="0" u="none" strike="noStrike" cap="none" normalizeH="0" baseline="0" dirty="0" smtClean="0">
                          <a:ln>
                            <a:noFill/>
                          </a:ln>
                          <a:solidFill>
                            <a:srgbClr val="000000"/>
                          </a:solidFill>
                          <a:effectLst/>
                          <a:latin typeface="+mn-lt"/>
                          <a:cs typeface="Calibri" panose="020F0502020204030204" pitchFamily="34" charset="0"/>
                        </a:rPr>
                        <a:t>1110,422</a:t>
                      </a:r>
                      <a:endParaRPr kumimoji="0" lang="en-US" altLang="ru-RU" sz="6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146204438"/>
                  </a:ext>
                </a:extLst>
              </a:tr>
            </a:tbl>
          </a:graphicData>
        </a:graphic>
      </p:graphicFrame>
      <p:sp>
        <p:nvSpPr>
          <p:cNvPr id="7" name="Заголовок 1"/>
          <p:cNvSpPr txBox="1">
            <a:spLocks/>
          </p:cNvSpPr>
          <p:nvPr/>
        </p:nvSpPr>
        <p:spPr bwMode="auto">
          <a:xfrm>
            <a:off x="3181991" y="105568"/>
            <a:ext cx="5156791"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defRPr/>
            </a:pPr>
            <a:r>
              <a:rPr lang="ru-RU" sz="1200" b="1" dirty="0" smtClean="0">
                <a:latin typeface="+mn-lt"/>
                <a:cs typeface="Times New Roman" panose="02020603050405020304" pitchFamily="18" charset="0"/>
              </a:rPr>
              <a:t>Значения нормативных затрат на оказание государственных услуг психолого-педагогической, методической и консультативной помощи родителям и законным представителям детей, получающих дошкольное образование в форме семейного образования (</a:t>
            </a:r>
            <a:r>
              <a:rPr lang="ru-RU" altLang="ru-RU" sz="1200" b="1" dirty="0" smtClean="0">
                <a:latin typeface="+mn-lt"/>
                <a:cs typeface="Times New Roman" panose="02020603050405020304" pitchFamily="18" charset="0"/>
              </a:rPr>
              <a:t>по данным ВШЭ)</a:t>
            </a:r>
            <a:endParaRPr lang="en-US" sz="1200" b="1" dirty="0">
              <a:latin typeface="+mn-lt"/>
              <a:cs typeface="Times New Roman" panose="02020603050405020304" pitchFamily="18" charset="0"/>
            </a:endParaRPr>
          </a:p>
        </p:txBody>
      </p:sp>
      <p:pic>
        <p:nvPicPr>
          <p:cNvPr id="8"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60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Заголовок 3"/>
          <p:cNvSpPr>
            <a:spLocks noGrp="1"/>
          </p:cNvSpPr>
          <p:nvPr>
            <p:ph type="title"/>
          </p:nvPr>
        </p:nvSpPr>
        <p:spPr>
          <a:xfrm>
            <a:off x="3561907" y="327837"/>
            <a:ext cx="5273158" cy="646113"/>
          </a:xfrm>
          <a:ln/>
        </p:spPr>
        <p:txBody>
          <a:bodyPr vert="horz" wrap="square" lIns="91440" tIns="45720" rIns="91440" bIns="45720" anchor="ctr"/>
          <a:lstStyle/>
          <a:p>
            <a:pPr algn="l" eaLnBrk="1" hangingPunct="1"/>
            <a:r>
              <a:rPr lang="ru-RU" altLang="ru-RU" sz="1800" b="1" dirty="0">
                <a:latin typeface="+mn-lt"/>
                <a:cs typeface="Times New Roman" panose="02020603050405020304" pitchFamily="18" charset="0"/>
              </a:rPr>
              <a:t>Нормативно-правовые акты оказания услуг</a:t>
            </a:r>
            <a:endParaRPr lang="ru-RU" altLang="ru-RU" sz="1800" b="1" dirty="0">
              <a:solidFill>
                <a:schemeClr val="tx2"/>
              </a:solidFill>
              <a:latin typeface="+mn-lt"/>
              <a:ea typeface="Times New Roman" panose="02020603050405020304" pitchFamily="18" charset="0"/>
            </a:endParaRPr>
          </a:p>
        </p:txBody>
      </p:sp>
      <p:sp>
        <p:nvSpPr>
          <p:cNvPr id="10243" name="Місце для вмісту 2"/>
          <p:cNvSpPr>
            <a:spLocks noGrp="1"/>
          </p:cNvSpPr>
          <p:nvPr>
            <p:ph idx="1"/>
          </p:nvPr>
        </p:nvSpPr>
        <p:spPr>
          <a:xfrm>
            <a:off x="449263" y="1195388"/>
            <a:ext cx="7695277" cy="2093912"/>
          </a:xfrm>
          <a:ln/>
        </p:spPr>
        <p:txBody>
          <a:bodyPr vert="horz" wrap="square" lIns="91440" tIns="45720" rIns="91440" bIns="45720" anchor="t"/>
          <a:lstStyle/>
          <a:p>
            <a:r>
              <a:rPr lang="ru-RU" altLang="ru-RU" sz="1400" dirty="0">
                <a:latin typeface="Times New Roman" panose="02020603050405020304" pitchFamily="18" charset="0"/>
                <a:cs typeface="Times New Roman" panose="02020603050405020304" pitchFamily="18" charset="0"/>
              </a:rPr>
              <a:t>- </a:t>
            </a:r>
            <a:r>
              <a:rPr lang="ru-RU" altLang="ru-RU" sz="1400" u="sng" dirty="0">
                <a:cs typeface="Times New Roman" panose="02020603050405020304" pitchFamily="18" charset="0"/>
                <a:hlinkClick r:id="rId2"/>
              </a:rPr>
              <a:t>Гражданский кодекс Российской Федерации</a:t>
            </a:r>
            <a:r>
              <a:rPr lang="ru-RU" altLang="ru-RU" sz="1400" dirty="0">
                <a:cs typeface="Times New Roman" panose="02020603050405020304" pitchFamily="18" charset="0"/>
              </a:rPr>
              <a:t>;</a:t>
            </a:r>
          </a:p>
          <a:p>
            <a:r>
              <a:rPr lang="ru-RU" altLang="ru-RU" sz="1400" dirty="0">
                <a:cs typeface="Times New Roman" panose="02020603050405020304" pitchFamily="18" charset="0"/>
              </a:rPr>
              <a:t>- </a:t>
            </a:r>
            <a:r>
              <a:rPr lang="ru-RU" altLang="ru-RU" sz="1400" u="sng" dirty="0">
                <a:cs typeface="Times New Roman" panose="02020603050405020304" pitchFamily="18" charset="0"/>
                <a:hlinkClick r:id="rId3"/>
              </a:rPr>
              <a:t>Семейный кодекс Российской Федерации</a:t>
            </a:r>
            <a:r>
              <a:rPr lang="ru-RU" altLang="ru-RU" sz="1400" dirty="0">
                <a:cs typeface="Times New Roman" panose="02020603050405020304" pitchFamily="18" charset="0"/>
              </a:rPr>
              <a:t>;</a:t>
            </a:r>
          </a:p>
          <a:p>
            <a:r>
              <a:rPr lang="ru-RU" altLang="ru-RU" sz="1400" dirty="0">
                <a:cs typeface="Times New Roman" panose="02020603050405020304" pitchFamily="18" charset="0"/>
              </a:rPr>
              <a:t>- </a:t>
            </a:r>
            <a:r>
              <a:rPr lang="ru-RU" altLang="ru-RU" sz="1400" u="sng" dirty="0">
                <a:cs typeface="Times New Roman" panose="02020603050405020304" pitchFamily="18" charset="0"/>
                <a:hlinkClick r:id="rId4"/>
              </a:rPr>
              <a:t>Федеральный закон Российской Федерации "Об образовании в Российской Федерации" от 29 декабря 2012 г. N 273-ФЗ</a:t>
            </a:r>
            <a:r>
              <a:rPr lang="ru-RU" altLang="ru-RU" sz="1400" dirty="0">
                <a:cs typeface="Times New Roman" panose="02020603050405020304" pitchFamily="18" charset="0"/>
              </a:rPr>
              <a:t>;</a:t>
            </a:r>
          </a:p>
          <a:p>
            <a:r>
              <a:rPr lang="ru-RU" altLang="ru-RU" sz="1400" dirty="0">
                <a:cs typeface="Times New Roman" panose="02020603050405020304" pitchFamily="18" charset="0"/>
              </a:rPr>
              <a:t>- </a:t>
            </a:r>
            <a:r>
              <a:rPr lang="ru-RU" altLang="ru-RU" sz="1400" u="sng" dirty="0">
                <a:cs typeface="Times New Roman" panose="02020603050405020304" pitchFamily="18" charset="0"/>
                <a:hlinkClick r:id="rId5"/>
              </a:rPr>
              <a:t>Федеральный закон "Об основных гарантиях прав ребенка в Российской Федерации" от 24 июля 1998 г. N 124-ФЗ</a:t>
            </a:r>
            <a:r>
              <a:rPr lang="ru-RU" altLang="ru-RU" sz="1400" dirty="0">
                <a:cs typeface="Times New Roman" panose="02020603050405020304" pitchFamily="18" charset="0"/>
              </a:rPr>
              <a:t>;</a:t>
            </a:r>
          </a:p>
          <a:p>
            <a:r>
              <a:rPr lang="ru-RU" altLang="ru-RU" sz="1400" dirty="0">
                <a:cs typeface="Times New Roman" panose="02020603050405020304" pitchFamily="18" charset="0"/>
              </a:rPr>
              <a:t>- </a:t>
            </a:r>
            <a:r>
              <a:rPr lang="ru-RU" altLang="ru-RU" sz="1400" u="sng" dirty="0">
                <a:cs typeface="Times New Roman" panose="02020603050405020304" pitchFamily="18" charset="0"/>
                <a:hlinkClick r:id="rId6"/>
              </a:rPr>
              <a:t>Федеральный закон "О персональных данных" от 27 июля 2006 г. N 152-ФЗ</a:t>
            </a:r>
            <a:r>
              <a:rPr lang="ru-RU" altLang="ru-RU" sz="1400" dirty="0">
                <a:cs typeface="Times New Roman" panose="02020603050405020304" pitchFamily="18" charset="0"/>
              </a:rPr>
              <a:t>;</a:t>
            </a:r>
          </a:p>
          <a:p>
            <a:r>
              <a:rPr lang="ru-RU" altLang="ru-RU" sz="1400" dirty="0">
                <a:cs typeface="Times New Roman" panose="02020603050405020304" pitchFamily="18" charset="0"/>
              </a:rPr>
              <a:t>- </a:t>
            </a:r>
            <a:r>
              <a:rPr lang="ru-RU" altLang="ru-RU" sz="1400" u="sng" dirty="0">
                <a:cs typeface="Times New Roman" panose="02020603050405020304" pitchFamily="18" charset="0"/>
                <a:hlinkClick r:id="rId7"/>
              </a:rPr>
              <a:t>Закон Российской Федерации "О защите прав потребителей" от 7 февраля 1992 г. N 2300-I</a:t>
            </a:r>
            <a:r>
              <a:rPr lang="ru-RU" altLang="ru-RU" sz="1400" dirty="0">
                <a:cs typeface="Times New Roman" panose="02020603050405020304" pitchFamily="18" charset="0"/>
              </a:rPr>
              <a:t>;</a:t>
            </a:r>
            <a:endParaRPr lang="ru-RU" altLang="ru-RU" sz="1400" dirty="0">
              <a:ea typeface="Times New Roman" panose="02020603050405020304" pitchFamily="18" charset="0"/>
            </a:endParaRPr>
          </a:p>
        </p:txBody>
      </p:sp>
      <p:sp>
        <p:nvSpPr>
          <p:cNvPr id="10244" name="AutoShape 5" descr="save image"/>
          <p:cNvSpPr>
            <a:spLocks noChangeAspect="1"/>
          </p:cNvSpPr>
          <p:nvPr/>
        </p:nvSpPr>
        <p:spPr>
          <a:xfrm>
            <a:off x="144463" y="-144462"/>
            <a:ext cx="304800" cy="3048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ru-RU" altLang="ru-RU" sz="1800" dirty="0">
              <a:ea typeface="Arial" panose="020B0604020202020204" pitchFamily="34" charset="0"/>
            </a:endParaRPr>
          </a:p>
        </p:txBody>
      </p:sp>
      <p:sp>
        <p:nvSpPr>
          <p:cNvPr id="3" name="Прямоугольник 2"/>
          <p:cNvSpPr/>
          <p:nvPr/>
        </p:nvSpPr>
        <p:spPr>
          <a:xfrm>
            <a:off x="3733763" y="867624"/>
            <a:ext cx="4271963"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10246" name="Прямоугольник 1"/>
          <p:cNvSpPr/>
          <p:nvPr/>
        </p:nvSpPr>
        <p:spPr>
          <a:xfrm>
            <a:off x="3732029" y="3149600"/>
            <a:ext cx="5234172" cy="36988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ru-RU" altLang="ru-RU" sz="1800" b="1" dirty="0">
                <a:cs typeface="Times New Roman" panose="02020603050405020304" pitchFamily="18" charset="0"/>
              </a:rPr>
              <a:t>Подзаконные  нормативные правовые акты</a:t>
            </a:r>
            <a:endParaRPr lang="ru-RU" altLang="ru-RU" sz="1800" b="1" dirty="0">
              <a:ea typeface="Arial" panose="020B0604020202020204" pitchFamily="34" charset="0"/>
            </a:endParaRPr>
          </a:p>
        </p:txBody>
      </p:sp>
      <p:sp>
        <p:nvSpPr>
          <p:cNvPr id="7" name="Прямоугольник 6"/>
          <p:cNvSpPr/>
          <p:nvPr/>
        </p:nvSpPr>
        <p:spPr>
          <a:xfrm>
            <a:off x="3711280" y="3583283"/>
            <a:ext cx="4657725"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10248" name="Прямоугольник 3"/>
          <p:cNvSpPr/>
          <p:nvPr/>
        </p:nvSpPr>
        <p:spPr>
          <a:xfrm>
            <a:off x="525463" y="3578225"/>
            <a:ext cx="7587179" cy="260508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285750" lvl="0" indent="-285750" algn="just">
              <a:lnSpc>
                <a:spcPct val="115000"/>
              </a:lnSpc>
              <a:spcBef>
                <a:spcPct val="0"/>
              </a:spcBef>
            </a:pPr>
            <a:r>
              <a:rPr lang="ru-RU" altLang="ru-RU" sz="1600" dirty="0">
                <a:latin typeface="Times New Roman" panose="02020603050405020304" pitchFamily="18" charset="0"/>
                <a:cs typeface="Times New Roman" panose="02020603050405020304" pitchFamily="18" charset="0"/>
              </a:rPr>
              <a:t> </a:t>
            </a:r>
            <a:r>
              <a:rPr lang="ru-RU" altLang="ru-RU" sz="1400" u="sng" dirty="0">
                <a:solidFill>
                  <a:srgbClr val="0000FF"/>
                </a:solidFill>
                <a:cs typeface="Times New Roman" panose="02020603050405020304" pitchFamily="18" charset="0"/>
                <a:hlinkClick r:id="rId8"/>
              </a:rPr>
              <a:t>СанПиН 2.2.4.3359-16 "Санитарно-эпидемиологические требования к физическим факторам на рабочих местах"</a:t>
            </a:r>
            <a:r>
              <a:rPr lang="ru-RU" altLang="ru-RU" sz="1400" dirty="0">
                <a:cs typeface="Times New Roman" panose="02020603050405020304" pitchFamily="18" charset="0"/>
              </a:rPr>
              <a:t>, утвержденные </a:t>
            </a:r>
            <a:r>
              <a:rPr lang="ru-RU" altLang="ru-RU" sz="1400" u="sng" dirty="0">
                <a:solidFill>
                  <a:srgbClr val="0000FF"/>
                </a:solidFill>
                <a:cs typeface="Times New Roman" panose="02020603050405020304" pitchFamily="18" charset="0"/>
                <a:hlinkClick r:id="rId8"/>
              </a:rPr>
              <a:t>постановлением Главного государственного санитарного врача Российской Федерации от 21 июня 2016 г. N 81</a:t>
            </a:r>
            <a:r>
              <a:rPr lang="ru-RU" altLang="ru-RU" sz="1400" dirty="0">
                <a:cs typeface="Times New Roman" panose="02020603050405020304" pitchFamily="18" charset="0"/>
              </a:rPr>
              <a:t>;</a:t>
            </a:r>
          </a:p>
          <a:p>
            <a:pPr marL="285750" lvl="0" indent="-285750" algn="just">
              <a:lnSpc>
                <a:spcPct val="115000"/>
              </a:lnSpc>
              <a:spcBef>
                <a:spcPct val="0"/>
              </a:spcBef>
            </a:pPr>
            <a:r>
              <a:rPr lang="ru-RU" altLang="ru-RU" sz="1400" dirty="0">
                <a:cs typeface="Times New Roman" panose="02020603050405020304" pitchFamily="18" charset="0"/>
              </a:rPr>
              <a:t>Методические рекомендации  по организации процесса оказания психолого-педагогической, методической и консультативной помощи родителям (законным представителям) детей, а также гражданам, желающим принять на воспитание в свои семьи детей, оставшихся без попечения родителей (Распоряжение Министерства просвещения Российской Федерации №Р-26 от 1.03.2019 года)</a:t>
            </a:r>
          </a:p>
          <a:p>
            <a:pPr marL="285750" lvl="0" indent="-285750" algn="just">
              <a:lnSpc>
                <a:spcPct val="115000"/>
              </a:lnSpc>
              <a:spcBef>
                <a:spcPct val="0"/>
              </a:spcBef>
            </a:pPr>
            <a:r>
              <a:rPr lang="ru-RU" altLang="ru-RU" sz="1400" dirty="0">
                <a:cs typeface="Times New Roman" panose="02020603050405020304" pitchFamily="18" charset="0"/>
              </a:rPr>
              <a:t>государственные и муниципальные программы, методические рекомендации государственных и муниципальных органов власти. </a:t>
            </a:r>
            <a:endParaRPr lang="ru-RU" altLang="ru-RU" sz="1400" dirty="0">
              <a:ea typeface="Calibri" panose="020F0502020204030204" pitchFamily="34" charset="0"/>
            </a:endParaRPr>
          </a:p>
        </p:txBody>
      </p:sp>
      <p:pic>
        <p:nvPicPr>
          <p:cNvPr id="9" name="Рисунок 6" descr="action-obrazovanie.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457200" y="1600201"/>
            <a:ext cx="7655442" cy="2514600"/>
          </a:xfrm>
        </p:spPr>
        <p:txBody>
          <a:bodyPr/>
          <a:lstStyle/>
          <a:p>
            <a:pPr marL="0" indent="0" algn="ctr">
              <a:buNone/>
            </a:pPr>
            <a:r>
              <a:rPr lang="ru-RU" altLang="ru-RU" sz="2800" b="1" dirty="0">
                <a:solidFill>
                  <a:srgbClr val="1C1C1C"/>
                </a:solidFill>
                <a:latin typeface="Calibri" panose="020F0502020204030204" pitchFamily="34" charset="0"/>
                <a:sym typeface="+mn-ea"/>
              </a:rPr>
              <a:t>2. </a:t>
            </a:r>
            <a:r>
              <a:rPr lang="en-US" altLang="ru-RU" sz="2800" b="1" dirty="0" smtClean="0">
                <a:solidFill>
                  <a:srgbClr val="1C1C1C"/>
                </a:solidFill>
                <a:latin typeface="Calibri" panose="020F0502020204030204" pitchFamily="34" charset="0"/>
                <a:sym typeface="+mn-ea"/>
              </a:rPr>
              <a:t>C</a:t>
            </a:r>
            <a:r>
              <a:rPr lang="ru-RU" altLang="ru-RU" sz="2800" b="1" dirty="0" err="1" smtClean="0">
                <a:solidFill>
                  <a:srgbClr val="1C1C1C"/>
                </a:solidFill>
                <a:latin typeface="Calibri" panose="020F0502020204030204" pitchFamily="34" charset="0"/>
                <a:sym typeface="+mn-ea"/>
              </a:rPr>
              <a:t>одержание</a:t>
            </a:r>
            <a:r>
              <a:rPr lang="ru-RU" altLang="ru-RU" sz="2800" b="1" dirty="0" smtClean="0">
                <a:solidFill>
                  <a:srgbClr val="1C1C1C"/>
                </a:solidFill>
                <a:latin typeface="Calibri" panose="020F0502020204030204" pitchFamily="34" charset="0"/>
                <a:sym typeface="+mn-ea"/>
              </a:rPr>
              <a:t> </a:t>
            </a:r>
            <a:r>
              <a:rPr lang="ru-RU" altLang="ru-RU" sz="2800" b="1" dirty="0">
                <a:solidFill>
                  <a:srgbClr val="1C1C1C"/>
                </a:solidFill>
                <a:latin typeface="Calibri" panose="020F0502020204030204" pitchFamily="34" charset="0"/>
                <a:sym typeface="+mn-ea"/>
              </a:rPr>
              <a:t>консультирования: </a:t>
            </a:r>
            <a:br>
              <a:rPr lang="ru-RU" altLang="ru-RU" sz="2800" b="1" dirty="0">
                <a:solidFill>
                  <a:srgbClr val="1C1C1C"/>
                </a:solidFill>
                <a:latin typeface="Calibri" panose="020F0502020204030204" pitchFamily="34" charset="0"/>
                <a:sym typeface="+mn-ea"/>
              </a:rPr>
            </a:br>
            <a:r>
              <a:rPr lang="ru-RU" altLang="ru-RU" sz="2800" b="1" dirty="0">
                <a:solidFill>
                  <a:srgbClr val="1C1C1C"/>
                </a:solidFill>
                <a:latin typeface="Calibri" panose="020F0502020204030204" pitchFamily="34" charset="0"/>
                <a:sym typeface="+mn-ea"/>
              </a:rPr>
              <a:t>просвещение в новом веке</a:t>
            </a:r>
            <a:endParaRPr lang="ru-RU" altLang="ru-RU" sz="2800" b="1" dirty="0">
              <a:solidFill>
                <a:srgbClr val="1C1C1C"/>
              </a:solidFill>
              <a:latin typeface="Calibri" panose="020F0502020204030204" pitchFamily="34" charset="0"/>
            </a:endParaRPr>
          </a:p>
          <a:p>
            <a:pPr marL="0" indent="0" algn="ctr">
              <a:buNone/>
            </a:pPr>
            <a:endParaRPr lang="ru-RU" altLang="en-US" sz="4400" dirty="0"/>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014" y="507206"/>
            <a:ext cx="7336465" cy="1143000"/>
          </a:xfrm>
        </p:spPr>
        <p:txBody>
          <a:bodyPr/>
          <a:lstStyle/>
          <a:p>
            <a:r>
              <a:rPr lang="ru-RU" altLang="en-US" sz="2800" b="1" dirty="0" smtClean="0"/>
              <a:t>Крайности  консультирования</a:t>
            </a:r>
            <a:endParaRPr lang="ru-RU" altLang="en-US" sz="2800" b="1" dirty="0"/>
          </a:p>
        </p:txBody>
      </p:sp>
      <p:graphicFrame>
        <p:nvGraphicFramePr>
          <p:cNvPr id="4" name="Замещающее содержимое 3"/>
          <p:cNvGraphicFramePr>
            <a:graphicFrameLocks noGrp="1"/>
          </p:cNvGraphicFramePr>
          <p:nvPr>
            <p:ph idx="1"/>
            <p:extLst>
              <p:ext uri="{D42A27DB-BD31-4B8C-83A1-F6EECF244321}">
                <p14:modId xmlns:p14="http://schemas.microsoft.com/office/powerpoint/2010/main" val="1039447049"/>
              </p:ext>
            </p:extLst>
          </p:nvPr>
        </p:nvGraphicFramePr>
        <p:xfrm>
          <a:off x="457198" y="1658679"/>
          <a:ext cx="7591648" cy="4457167"/>
        </p:xfrm>
        <a:graphic>
          <a:graphicData uri="http://schemas.openxmlformats.org/drawingml/2006/table">
            <a:tbl>
              <a:tblPr firstRow="1" bandRow="1">
                <a:tableStyleId>{21E4AEA4-8DFA-4A89-87EB-49C32662AFE0}</a:tableStyleId>
              </a:tblPr>
              <a:tblGrid>
                <a:gridCol w="3795824">
                  <a:extLst>
                    <a:ext uri="{9D8B030D-6E8A-4147-A177-3AD203B41FA5}">
                      <a16:colId xmlns="" xmlns:a16="http://schemas.microsoft.com/office/drawing/2014/main" val="20000"/>
                    </a:ext>
                  </a:extLst>
                </a:gridCol>
                <a:gridCol w="3795824">
                  <a:extLst>
                    <a:ext uri="{9D8B030D-6E8A-4147-A177-3AD203B41FA5}">
                      <a16:colId xmlns="" xmlns:a16="http://schemas.microsoft.com/office/drawing/2014/main" val="20001"/>
                    </a:ext>
                  </a:extLst>
                </a:gridCol>
              </a:tblGrid>
              <a:tr h="537389">
                <a:tc>
                  <a:txBody>
                    <a:bodyPr/>
                    <a:lstStyle/>
                    <a:p>
                      <a:pPr algn="ctr">
                        <a:buNone/>
                      </a:pPr>
                      <a:r>
                        <a:rPr lang="ru-RU" altLang="en-US" sz="2000" dirty="0"/>
                        <a:t>век </a:t>
                      </a:r>
                      <a:r>
                        <a:rPr lang="en-US" altLang="en-US" sz="2000" dirty="0"/>
                        <a:t>XX</a:t>
                      </a:r>
                    </a:p>
                  </a:txBody>
                  <a:tcPr/>
                </a:tc>
                <a:tc>
                  <a:txBody>
                    <a:bodyPr/>
                    <a:lstStyle/>
                    <a:p>
                      <a:pPr algn="ctr">
                        <a:buNone/>
                      </a:pPr>
                      <a:r>
                        <a:rPr lang="en-US" altLang="ru-RU" sz="2000" dirty="0"/>
                        <a:t>XXI </a:t>
                      </a:r>
                      <a:r>
                        <a:rPr lang="ru-RU" altLang="ru-RU" sz="2000" dirty="0"/>
                        <a:t>век</a:t>
                      </a:r>
                    </a:p>
                  </a:txBody>
                  <a:tcPr/>
                </a:tc>
                <a:extLst>
                  <a:ext uri="{0D108BD9-81ED-4DB2-BD59-A6C34878D82A}">
                    <a16:rowId xmlns="" xmlns:a16="http://schemas.microsoft.com/office/drawing/2014/main" val="10000"/>
                  </a:ext>
                </a:extLst>
              </a:tr>
              <a:tr h="537389">
                <a:tc>
                  <a:txBody>
                    <a:bodyPr/>
                    <a:lstStyle/>
                    <a:p>
                      <a:pPr algn="ctr">
                        <a:buNone/>
                      </a:pPr>
                      <a:r>
                        <a:rPr lang="ru-RU" altLang="en-US" sz="2000" dirty="0"/>
                        <a:t>помощь</a:t>
                      </a:r>
                    </a:p>
                  </a:txBody>
                  <a:tcPr/>
                </a:tc>
                <a:tc>
                  <a:txBody>
                    <a:bodyPr/>
                    <a:lstStyle/>
                    <a:p>
                      <a:pPr algn="ctr">
                        <a:buNone/>
                      </a:pPr>
                      <a:r>
                        <a:rPr lang="ru-RU" altLang="en-US" sz="2000" dirty="0"/>
                        <a:t>самопомощь</a:t>
                      </a:r>
                    </a:p>
                  </a:txBody>
                  <a:tcPr/>
                </a:tc>
                <a:extLst>
                  <a:ext uri="{0D108BD9-81ED-4DB2-BD59-A6C34878D82A}">
                    <a16:rowId xmlns="" xmlns:a16="http://schemas.microsoft.com/office/drawing/2014/main" val="10001"/>
                  </a:ext>
                </a:extLst>
              </a:tr>
              <a:tr h="1422500">
                <a:tc>
                  <a:txBody>
                    <a:bodyPr/>
                    <a:lstStyle/>
                    <a:p>
                      <a:pPr algn="ctr">
                        <a:buNone/>
                      </a:pPr>
                      <a:r>
                        <a:rPr lang="ru-RU" altLang="en-US" sz="2000"/>
                        <a:t>просвещение (ликвидация безграмотности)</a:t>
                      </a:r>
                    </a:p>
                  </a:txBody>
                  <a:tcPr/>
                </a:tc>
                <a:tc>
                  <a:txBody>
                    <a:bodyPr/>
                    <a:lstStyle/>
                    <a:p>
                      <a:pPr algn="ctr">
                        <a:buNone/>
                      </a:pPr>
                      <a:r>
                        <a:rPr lang="ru-RU" altLang="en-US" sz="2000" dirty="0"/>
                        <a:t>обогащение культуры</a:t>
                      </a:r>
                    </a:p>
                  </a:txBody>
                  <a:tcPr/>
                </a:tc>
                <a:extLst>
                  <a:ext uri="{0D108BD9-81ED-4DB2-BD59-A6C34878D82A}">
                    <a16:rowId xmlns="" xmlns:a16="http://schemas.microsoft.com/office/drawing/2014/main" val="10002"/>
                  </a:ext>
                </a:extLst>
              </a:tr>
              <a:tr h="1422500">
                <a:tc>
                  <a:txBody>
                    <a:bodyPr/>
                    <a:lstStyle/>
                    <a:p>
                      <a:pPr algn="ctr">
                        <a:buNone/>
                      </a:pPr>
                      <a:r>
                        <a:rPr lang="ru-RU" altLang="en-US" sz="2000"/>
                        <a:t>имеющимися ресурсами (воспитателей)</a:t>
                      </a:r>
                    </a:p>
                  </a:txBody>
                  <a:tcPr/>
                </a:tc>
                <a:tc>
                  <a:txBody>
                    <a:bodyPr/>
                    <a:lstStyle/>
                    <a:p>
                      <a:pPr algn="ctr">
                        <a:buNone/>
                      </a:pPr>
                      <a:r>
                        <a:rPr lang="ru-RU" altLang="en-US" sz="2000" dirty="0"/>
                        <a:t>сетевыми ресурсами (специалистов)</a:t>
                      </a:r>
                    </a:p>
                  </a:txBody>
                  <a:tcPr/>
                </a:tc>
                <a:extLst>
                  <a:ext uri="{0D108BD9-81ED-4DB2-BD59-A6C34878D82A}">
                    <a16:rowId xmlns="" xmlns:a16="http://schemas.microsoft.com/office/drawing/2014/main" val="10003"/>
                  </a:ext>
                </a:extLst>
              </a:tr>
              <a:tr h="537389">
                <a:tc>
                  <a:txBody>
                    <a:bodyPr/>
                    <a:lstStyle/>
                    <a:p>
                      <a:pPr algn="ctr">
                        <a:buNone/>
                      </a:pPr>
                      <a:r>
                        <a:rPr lang="ru-RU" altLang="en-US" sz="2000"/>
                        <a:t>самодеятельность</a:t>
                      </a:r>
                    </a:p>
                  </a:txBody>
                  <a:tcPr/>
                </a:tc>
                <a:tc>
                  <a:txBody>
                    <a:bodyPr/>
                    <a:lstStyle/>
                    <a:p>
                      <a:pPr algn="ctr">
                        <a:buNone/>
                      </a:pPr>
                      <a:r>
                        <a:rPr lang="ru-RU" altLang="en-US" sz="2000" dirty="0"/>
                        <a:t>автономия</a:t>
                      </a:r>
                    </a:p>
                  </a:txBody>
                  <a:tcPr/>
                </a:tc>
                <a:extLst>
                  <a:ext uri="{0D108BD9-81ED-4DB2-BD59-A6C34878D82A}">
                    <a16:rowId xmlns="" xmlns:a16="http://schemas.microsoft.com/office/drawing/2014/main" val="10004"/>
                  </a:ext>
                </a:extLst>
              </a:tr>
            </a:tbl>
          </a:graphicData>
        </a:graphic>
      </p:graphicFrame>
      <p:pic>
        <p:nvPicPr>
          <p:cNvPr id="5"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834" y="903766"/>
            <a:ext cx="7814930" cy="1148318"/>
          </a:xfrm>
        </p:spPr>
        <p:txBody>
          <a:bodyPr/>
          <a:lstStyle/>
          <a:p>
            <a:r>
              <a:rPr lang="ru-RU" altLang="ru-RU" sz="2800" dirty="0" smtClean="0">
                <a:latin typeface="Calibri" panose="020F0502020204030204" pitchFamily="34" charset="0"/>
                <a:sym typeface="+mn-ea"/>
              </a:rPr>
              <a:t>Содержание </a:t>
            </a:r>
            <a:r>
              <a:rPr lang="ru-RU" altLang="ru-RU" sz="2800" dirty="0">
                <a:latin typeface="Calibri" panose="020F0502020204030204" pitchFamily="34" charset="0"/>
                <a:sym typeface="+mn-ea"/>
              </a:rPr>
              <a:t>консультирования: просвещение в новом веке</a:t>
            </a:r>
            <a:r>
              <a:rPr lang="ru-RU" altLang="ru-RU" sz="4000" dirty="0">
                <a:latin typeface="Calibri" panose="020F0502020204030204" pitchFamily="34" charset="0"/>
              </a:rPr>
              <a:t/>
            </a:r>
            <a:br>
              <a:rPr lang="ru-RU" altLang="ru-RU" sz="4000" dirty="0">
                <a:latin typeface="Calibri" panose="020F0502020204030204" pitchFamily="34" charset="0"/>
              </a:rPr>
            </a:br>
            <a:endParaRPr lang="ru-RU" altLang="ru-RU" sz="4000" dirty="0">
              <a:latin typeface="Calibri" panose="020F0502020204030204" pitchFamily="34" charset="0"/>
            </a:endParaRPr>
          </a:p>
        </p:txBody>
      </p:sp>
      <p:sp>
        <p:nvSpPr>
          <p:cNvPr id="3" name="Замещающее содержимое 2"/>
          <p:cNvSpPr>
            <a:spLocks noGrp="1"/>
          </p:cNvSpPr>
          <p:nvPr>
            <p:ph idx="1"/>
          </p:nvPr>
        </p:nvSpPr>
        <p:spPr>
          <a:xfrm>
            <a:off x="457200" y="2192655"/>
            <a:ext cx="7612912" cy="2304917"/>
          </a:xfrm>
        </p:spPr>
        <p:txBody>
          <a:bodyPr/>
          <a:lstStyle/>
          <a:p>
            <a:pPr marL="0" indent="0">
              <a:buNone/>
            </a:pPr>
            <a:r>
              <a:rPr lang="ru-RU" altLang="en-US" sz="2000" dirty="0"/>
              <a:t>про/свет</a:t>
            </a:r>
          </a:p>
          <a:p>
            <a:pPr marL="0" indent="0">
              <a:buNone/>
            </a:pPr>
            <a:r>
              <a:rPr lang="ru-RU" altLang="en-US" sz="2000" dirty="0"/>
              <a:t>а) сознательное </a:t>
            </a:r>
            <a:r>
              <a:rPr lang="ru-RU" altLang="en-US" sz="2000" dirty="0" err="1"/>
              <a:t>родительство</a:t>
            </a:r>
            <a:r>
              <a:rPr lang="ru-RU" altLang="en-US" sz="2000" dirty="0"/>
              <a:t> </a:t>
            </a:r>
          </a:p>
          <a:p>
            <a:pPr marL="0" indent="0">
              <a:buNone/>
            </a:pPr>
            <a:r>
              <a:rPr lang="ru-RU" altLang="en-US" sz="2000" dirty="0"/>
              <a:t>б) компетентное </a:t>
            </a:r>
            <a:r>
              <a:rPr lang="ru-RU" altLang="en-US" sz="2000" dirty="0" err="1"/>
              <a:t>родительство</a:t>
            </a:r>
            <a:r>
              <a:rPr lang="ru-RU" altLang="en-US" sz="2000" dirty="0"/>
              <a:t> </a:t>
            </a:r>
          </a:p>
          <a:p>
            <a:pPr marL="0" indent="0">
              <a:buNone/>
            </a:pPr>
            <a:r>
              <a:rPr lang="ru-RU" altLang="en-US" sz="2000" dirty="0"/>
              <a:t>в) ресурсное </a:t>
            </a:r>
            <a:r>
              <a:rPr lang="ru-RU" altLang="en-US" sz="2000" dirty="0" err="1"/>
              <a:t>родительство</a:t>
            </a:r>
            <a:r>
              <a:rPr lang="ru-RU" altLang="en-US" sz="2000" dirty="0"/>
              <a:t> </a:t>
            </a:r>
          </a:p>
          <a:p>
            <a:pPr marL="0" indent="0">
              <a:buNone/>
            </a:pPr>
            <a:r>
              <a:rPr lang="ru-RU" altLang="en-US" sz="2000" dirty="0"/>
              <a:t>г) автономное </a:t>
            </a:r>
            <a:r>
              <a:rPr lang="ru-RU" altLang="en-US" sz="2000" dirty="0" err="1"/>
              <a:t>родительство</a:t>
            </a:r>
            <a:r>
              <a:rPr lang="ru-RU" altLang="en-US" sz="2000" dirty="0"/>
              <a:t> </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Заголовок 3"/>
          <p:cNvSpPr txBox="1"/>
          <p:nvPr/>
        </p:nvSpPr>
        <p:spPr>
          <a:xfrm>
            <a:off x="172720" y="828040"/>
            <a:ext cx="8229600" cy="949325"/>
          </a:xfrm>
          <a:prstGeom prst="rect">
            <a:avLst/>
          </a:prstGeom>
          <a:noFill/>
          <a:ln w="9525">
            <a:noFill/>
          </a:ln>
        </p:spPr>
        <p:txBody>
          <a:bodyPr anchor="ctr"/>
          <a:lstStyle/>
          <a:p>
            <a:pPr algn="ctr" eaLnBrk="1" hangingPunct="1"/>
            <a:r>
              <a:rPr lang="ru-RU" altLang="ru-RU" sz="2800" dirty="0">
                <a:sym typeface="+mn-ea"/>
              </a:rPr>
              <a:t>Проектные решения: инициативы</a:t>
            </a:r>
            <a:endParaRPr lang="ru-RU" altLang="ru-RU" sz="2800" b="1" dirty="0">
              <a:sym typeface="+mn-ea"/>
            </a:endParaRPr>
          </a:p>
        </p:txBody>
      </p:sp>
      <p:sp>
        <p:nvSpPr>
          <p:cNvPr id="14340" name="Місце для вмісту 2"/>
          <p:cNvSpPr txBox="1"/>
          <p:nvPr/>
        </p:nvSpPr>
        <p:spPr>
          <a:xfrm>
            <a:off x="574159" y="1670051"/>
            <a:ext cx="7591646" cy="2402220"/>
          </a:xfrm>
          <a:prstGeom prst="rect">
            <a:avLst/>
          </a:prstGeom>
          <a:noFill/>
          <a:ln w="9525">
            <a:noFill/>
          </a:ln>
        </p:spPr>
        <p:txBody>
          <a:bodyPr/>
          <a:lstStyle/>
          <a:p>
            <a:pPr>
              <a:buNone/>
            </a:pPr>
            <a:r>
              <a:rPr sz="2000" dirty="0" err="1">
                <a:sym typeface="+mn-ea"/>
              </a:rPr>
              <a:t>создание</a:t>
            </a:r>
            <a:r>
              <a:rPr sz="2000" dirty="0">
                <a:sym typeface="+mn-ea"/>
              </a:rPr>
              <a:t> </a:t>
            </a:r>
            <a:r>
              <a:rPr sz="2000" dirty="0" err="1">
                <a:sym typeface="+mn-ea"/>
              </a:rPr>
              <a:t>условий</a:t>
            </a:r>
            <a:r>
              <a:rPr sz="2000" dirty="0">
                <a:sym typeface="+mn-ea"/>
              </a:rPr>
              <a:t> </a:t>
            </a:r>
            <a:r>
              <a:rPr sz="2000" dirty="0" err="1">
                <a:sym typeface="+mn-ea"/>
              </a:rPr>
              <a:t>для</a:t>
            </a:r>
            <a:r>
              <a:rPr sz="2000" dirty="0">
                <a:sym typeface="+mn-ea"/>
              </a:rPr>
              <a:t> </a:t>
            </a:r>
            <a:r>
              <a:rPr sz="2000" dirty="0" err="1">
                <a:sym typeface="+mn-ea"/>
              </a:rPr>
              <a:t>оказания</a:t>
            </a:r>
            <a:r>
              <a:rPr sz="2000" dirty="0">
                <a:sym typeface="+mn-ea"/>
              </a:rPr>
              <a:t> </a:t>
            </a:r>
            <a:r>
              <a:rPr sz="2000" dirty="0" err="1">
                <a:sym typeface="+mn-ea"/>
              </a:rPr>
              <a:t>услуг</a:t>
            </a:r>
            <a:r>
              <a:rPr sz="2000" dirty="0">
                <a:sym typeface="+mn-ea"/>
              </a:rPr>
              <a:t> </a:t>
            </a:r>
            <a:r>
              <a:rPr sz="2000" dirty="0" err="1">
                <a:sym typeface="+mn-ea"/>
              </a:rPr>
              <a:t>психолого-педагогической</a:t>
            </a:r>
            <a:r>
              <a:rPr sz="2000" dirty="0">
                <a:sym typeface="+mn-ea"/>
              </a:rPr>
              <a:t>, </a:t>
            </a:r>
            <a:r>
              <a:rPr sz="2000" dirty="0" err="1">
                <a:sym typeface="+mn-ea"/>
              </a:rPr>
              <a:t>методической</a:t>
            </a:r>
            <a:r>
              <a:rPr sz="2000" dirty="0">
                <a:sym typeface="+mn-ea"/>
              </a:rPr>
              <a:t> и </a:t>
            </a:r>
            <a:r>
              <a:rPr sz="2000" dirty="0" err="1">
                <a:sym typeface="+mn-ea"/>
              </a:rPr>
              <a:t>консультативной</a:t>
            </a:r>
            <a:r>
              <a:rPr sz="2000" dirty="0">
                <a:sym typeface="+mn-ea"/>
              </a:rPr>
              <a:t> </a:t>
            </a:r>
            <a:r>
              <a:rPr sz="2000" dirty="0" err="1">
                <a:sym typeface="+mn-ea"/>
              </a:rPr>
              <a:t>помощи</a:t>
            </a:r>
            <a:r>
              <a:rPr sz="2000" dirty="0">
                <a:sym typeface="+mn-ea"/>
              </a:rPr>
              <a:t> </a:t>
            </a:r>
            <a:r>
              <a:rPr sz="2000" dirty="0" err="1">
                <a:sym typeface="+mn-ea"/>
              </a:rPr>
              <a:t>родителям</a:t>
            </a:r>
            <a:r>
              <a:rPr sz="2000" dirty="0">
                <a:sym typeface="+mn-ea"/>
              </a:rPr>
              <a:t> (</a:t>
            </a:r>
            <a:r>
              <a:rPr sz="2000" dirty="0" err="1">
                <a:sym typeface="+mn-ea"/>
              </a:rPr>
              <a:t>законным</a:t>
            </a:r>
            <a:r>
              <a:rPr sz="2000" dirty="0">
                <a:sym typeface="+mn-ea"/>
              </a:rPr>
              <a:t> </a:t>
            </a:r>
            <a:r>
              <a:rPr sz="2000" dirty="0" err="1">
                <a:sym typeface="+mn-ea"/>
              </a:rPr>
              <a:t>представителям</a:t>
            </a:r>
            <a:r>
              <a:rPr sz="2000" dirty="0">
                <a:sym typeface="+mn-ea"/>
              </a:rPr>
              <a:t>) </a:t>
            </a:r>
            <a:r>
              <a:rPr sz="2000" dirty="0" err="1">
                <a:sym typeface="+mn-ea"/>
              </a:rPr>
              <a:t>детей</a:t>
            </a:r>
            <a:r>
              <a:rPr sz="2000" dirty="0">
                <a:sym typeface="+mn-ea"/>
              </a:rPr>
              <a:t>, а </a:t>
            </a:r>
            <a:r>
              <a:rPr sz="2000" dirty="0" err="1">
                <a:sym typeface="+mn-ea"/>
              </a:rPr>
              <a:t>также</a:t>
            </a:r>
            <a:r>
              <a:rPr sz="2000" dirty="0">
                <a:sym typeface="+mn-ea"/>
              </a:rPr>
              <a:t> </a:t>
            </a:r>
            <a:r>
              <a:rPr sz="2000" dirty="0" err="1">
                <a:sym typeface="+mn-ea"/>
              </a:rPr>
              <a:t>гражданам</a:t>
            </a:r>
            <a:r>
              <a:rPr sz="2000" dirty="0">
                <a:sym typeface="+mn-ea"/>
              </a:rPr>
              <a:t>, </a:t>
            </a:r>
            <a:r>
              <a:rPr sz="2000" dirty="0" err="1">
                <a:sym typeface="+mn-ea"/>
              </a:rPr>
              <a:t>желающим</a:t>
            </a:r>
            <a:r>
              <a:rPr sz="2000" dirty="0">
                <a:sym typeface="+mn-ea"/>
              </a:rPr>
              <a:t> </a:t>
            </a:r>
            <a:r>
              <a:rPr sz="2000" dirty="0" err="1">
                <a:sym typeface="+mn-ea"/>
              </a:rPr>
              <a:t>принять</a:t>
            </a:r>
            <a:r>
              <a:rPr sz="2000" dirty="0">
                <a:sym typeface="+mn-ea"/>
              </a:rPr>
              <a:t> </a:t>
            </a:r>
            <a:r>
              <a:rPr sz="2000" dirty="0" err="1">
                <a:sym typeface="+mn-ea"/>
              </a:rPr>
              <a:t>на</a:t>
            </a:r>
            <a:r>
              <a:rPr sz="2000" dirty="0">
                <a:sym typeface="+mn-ea"/>
              </a:rPr>
              <a:t> </a:t>
            </a:r>
            <a:r>
              <a:rPr sz="2000" dirty="0" err="1">
                <a:sym typeface="+mn-ea"/>
              </a:rPr>
              <a:t>воспитание</a:t>
            </a:r>
            <a:r>
              <a:rPr sz="2000" dirty="0">
                <a:sym typeface="+mn-ea"/>
              </a:rPr>
              <a:t> в </a:t>
            </a:r>
            <a:r>
              <a:rPr sz="2000" dirty="0" err="1">
                <a:sym typeface="+mn-ea"/>
              </a:rPr>
              <a:t>свои</a:t>
            </a:r>
            <a:r>
              <a:rPr sz="2000" dirty="0">
                <a:sym typeface="+mn-ea"/>
              </a:rPr>
              <a:t> </a:t>
            </a:r>
            <a:r>
              <a:rPr sz="2000" dirty="0" err="1">
                <a:sym typeface="+mn-ea"/>
              </a:rPr>
              <a:t>семьи</a:t>
            </a:r>
            <a:r>
              <a:rPr sz="2000" dirty="0">
                <a:sym typeface="+mn-ea"/>
              </a:rPr>
              <a:t> </a:t>
            </a:r>
            <a:r>
              <a:rPr sz="2000" dirty="0" err="1">
                <a:sym typeface="+mn-ea"/>
              </a:rPr>
              <a:t>детей</a:t>
            </a:r>
            <a:r>
              <a:rPr sz="2000" dirty="0">
                <a:sym typeface="+mn-ea"/>
              </a:rPr>
              <a:t>, </a:t>
            </a:r>
            <a:r>
              <a:rPr sz="2000" dirty="0" err="1">
                <a:sym typeface="+mn-ea"/>
              </a:rPr>
              <a:t>оставшихся</a:t>
            </a:r>
            <a:r>
              <a:rPr sz="2000" dirty="0">
                <a:sym typeface="+mn-ea"/>
              </a:rPr>
              <a:t> </a:t>
            </a:r>
            <a:r>
              <a:rPr sz="2000" dirty="0" err="1">
                <a:sym typeface="+mn-ea"/>
              </a:rPr>
              <a:t>без</a:t>
            </a:r>
            <a:r>
              <a:rPr sz="2000" dirty="0">
                <a:sym typeface="+mn-ea"/>
              </a:rPr>
              <a:t> </a:t>
            </a:r>
            <a:r>
              <a:rPr sz="2000" dirty="0" err="1">
                <a:sym typeface="+mn-ea"/>
              </a:rPr>
              <a:t>попечения</a:t>
            </a:r>
            <a:r>
              <a:rPr sz="2000" dirty="0">
                <a:sym typeface="+mn-ea"/>
              </a:rPr>
              <a:t> </a:t>
            </a:r>
            <a:r>
              <a:rPr sz="2000" dirty="0" err="1">
                <a:sym typeface="+mn-ea"/>
              </a:rPr>
              <a:t>родителей</a:t>
            </a:r>
            <a:r>
              <a:rPr sz="2000" dirty="0">
                <a:sym typeface="+mn-ea"/>
              </a:rPr>
              <a:t> </a:t>
            </a:r>
            <a:endParaRPr lang="ru-RU" sz="2000" dirty="0" smtClean="0">
              <a:sym typeface="+mn-ea"/>
            </a:endParaRPr>
          </a:p>
          <a:p>
            <a:pPr>
              <a:buNone/>
            </a:pPr>
            <a:r>
              <a:rPr sz="2000" dirty="0" smtClean="0">
                <a:sym typeface="+mn-ea"/>
              </a:rPr>
              <a:t>(</a:t>
            </a:r>
            <a:r>
              <a:rPr sz="2000" dirty="0" err="1">
                <a:sym typeface="+mn-ea"/>
              </a:rPr>
              <a:t>далее</a:t>
            </a:r>
            <a:r>
              <a:rPr sz="2000" dirty="0">
                <a:sym typeface="+mn-ea"/>
              </a:rPr>
              <a:t> – </a:t>
            </a:r>
            <a:r>
              <a:rPr sz="2000" dirty="0" err="1">
                <a:sym typeface="+mn-ea"/>
              </a:rPr>
              <a:t>проект</a:t>
            </a:r>
            <a:r>
              <a:rPr sz="2000" dirty="0">
                <a:sym typeface="+mn-ea"/>
              </a:rPr>
              <a:t>, </a:t>
            </a:r>
            <a:r>
              <a:rPr sz="2000" dirty="0" err="1">
                <a:sym typeface="+mn-ea"/>
              </a:rPr>
              <a:t>служба</a:t>
            </a:r>
            <a:r>
              <a:rPr sz="2000" dirty="0">
                <a:sym typeface="+mn-ea"/>
              </a:rPr>
              <a:t>) </a:t>
            </a:r>
            <a:endParaRPr lang="ru-RU" altLang="ru-RU" sz="2000" dirty="0">
              <a:solidFill>
                <a:srgbClr val="898989"/>
              </a:solidFill>
              <a:latin typeface="Calibri" panose="020F0502020204030204" pitchFamily="34" charset="0"/>
            </a:endParaRP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Заголовок 3"/>
          <p:cNvSpPr txBox="1"/>
          <p:nvPr/>
        </p:nvSpPr>
        <p:spPr>
          <a:xfrm>
            <a:off x="172720" y="827723"/>
            <a:ext cx="8229600" cy="534987"/>
          </a:xfrm>
          <a:prstGeom prst="rect">
            <a:avLst/>
          </a:prstGeom>
          <a:noFill/>
          <a:ln w="9525">
            <a:noFill/>
          </a:ln>
        </p:spPr>
        <p:txBody>
          <a:bodyPr anchor="ctr"/>
          <a:lstStyle/>
          <a:p>
            <a:pPr algn="ctr" eaLnBrk="1" hangingPunct="1"/>
            <a:r>
              <a:rPr lang="ru-RU" altLang="ru-RU" sz="2800" dirty="0">
                <a:sym typeface="+mn-ea"/>
              </a:rPr>
              <a:t>Проектные решения: адресаты</a:t>
            </a:r>
            <a:endParaRPr lang="ru-RU" altLang="ru-RU" sz="2800" b="1" dirty="0">
              <a:sym typeface="+mn-ea"/>
            </a:endParaRPr>
          </a:p>
        </p:txBody>
      </p:sp>
      <p:sp>
        <p:nvSpPr>
          <p:cNvPr id="14340" name="Місце для вмісту 2"/>
          <p:cNvSpPr txBox="1"/>
          <p:nvPr/>
        </p:nvSpPr>
        <p:spPr>
          <a:xfrm>
            <a:off x="446568" y="1670050"/>
            <a:ext cx="7814930" cy="2774359"/>
          </a:xfrm>
          <a:prstGeom prst="rect">
            <a:avLst/>
          </a:prstGeom>
          <a:noFill/>
          <a:ln w="9525">
            <a:noFill/>
          </a:ln>
        </p:spPr>
        <p:txBody>
          <a:bodyPr/>
          <a:lstStyle/>
          <a:p>
            <a:pPr>
              <a:lnSpc>
                <a:spcPct val="90000"/>
              </a:lnSpc>
              <a:buNone/>
            </a:pPr>
            <a:r>
              <a:rPr sz="2000" dirty="0" err="1">
                <a:sym typeface="+mn-ea"/>
              </a:rPr>
              <a:t>Родители</a:t>
            </a:r>
            <a:r>
              <a:rPr sz="2000" dirty="0">
                <a:sym typeface="+mn-ea"/>
              </a:rPr>
              <a:t>, </a:t>
            </a:r>
            <a:r>
              <a:rPr sz="2000" dirty="0" err="1">
                <a:sym typeface="+mn-ea"/>
              </a:rPr>
              <a:t>воспитывающие</a:t>
            </a:r>
            <a:r>
              <a:rPr sz="2000" dirty="0">
                <a:sym typeface="+mn-ea"/>
              </a:rPr>
              <a:t> </a:t>
            </a:r>
            <a:r>
              <a:rPr sz="2000" dirty="0" err="1">
                <a:sym typeface="+mn-ea"/>
              </a:rPr>
              <a:t>детей</a:t>
            </a:r>
            <a:r>
              <a:rPr sz="2000" dirty="0">
                <a:sym typeface="+mn-ea"/>
              </a:rPr>
              <a:t> </a:t>
            </a:r>
            <a:r>
              <a:rPr sz="2000" dirty="0" err="1">
                <a:sym typeface="+mn-ea"/>
              </a:rPr>
              <a:t>дошкольного</a:t>
            </a:r>
            <a:r>
              <a:rPr sz="2000" dirty="0">
                <a:sym typeface="+mn-ea"/>
              </a:rPr>
              <a:t> </a:t>
            </a:r>
            <a:r>
              <a:rPr sz="2000" dirty="0" err="1">
                <a:sym typeface="+mn-ea"/>
              </a:rPr>
              <a:t>возраста</a:t>
            </a:r>
            <a:r>
              <a:rPr sz="2000" dirty="0">
                <a:sym typeface="+mn-ea"/>
              </a:rPr>
              <a:t>, в </a:t>
            </a:r>
            <a:r>
              <a:rPr sz="2000" dirty="0" err="1">
                <a:sym typeface="+mn-ea"/>
              </a:rPr>
              <a:t>том</a:t>
            </a:r>
            <a:r>
              <a:rPr sz="2000" dirty="0">
                <a:sym typeface="+mn-ea"/>
              </a:rPr>
              <a:t> </a:t>
            </a:r>
            <a:r>
              <a:rPr sz="2000" dirty="0" err="1">
                <a:sym typeface="+mn-ea"/>
              </a:rPr>
              <a:t>числе</a:t>
            </a:r>
            <a:r>
              <a:rPr sz="2000" dirty="0">
                <a:sym typeface="+mn-ea"/>
              </a:rPr>
              <a:t>:</a:t>
            </a:r>
            <a:endParaRPr sz="2000" dirty="0"/>
          </a:p>
          <a:p>
            <a:pPr>
              <a:lnSpc>
                <a:spcPct val="90000"/>
              </a:lnSpc>
              <a:buFontTx/>
              <a:buChar char="-"/>
            </a:pPr>
            <a:r>
              <a:rPr lang="ru-RU" sz="2000" dirty="0" smtClean="0">
                <a:sym typeface="+mn-ea"/>
              </a:rPr>
              <a:t> </a:t>
            </a:r>
            <a:r>
              <a:rPr sz="2000" dirty="0" err="1" smtClean="0">
                <a:sym typeface="+mn-ea"/>
              </a:rPr>
              <a:t>детей</a:t>
            </a:r>
            <a:r>
              <a:rPr sz="2000" dirty="0">
                <a:sym typeface="+mn-ea"/>
              </a:rPr>
              <a:t>, </a:t>
            </a:r>
            <a:r>
              <a:rPr sz="2000" dirty="0" err="1">
                <a:sym typeface="+mn-ea"/>
              </a:rPr>
              <a:t>получающих</a:t>
            </a:r>
            <a:r>
              <a:rPr sz="2000" dirty="0">
                <a:sym typeface="+mn-ea"/>
              </a:rPr>
              <a:t> </a:t>
            </a:r>
            <a:r>
              <a:rPr sz="2000" dirty="0" err="1">
                <a:sym typeface="+mn-ea"/>
              </a:rPr>
              <a:t>дошкольное</a:t>
            </a:r>
            <a:r>
              <a:rPr sz="2000" dirty="0">
                <a:sym typeface="+mn-ea"/>
              </a:rPr>
              <a:t> </a:t>
            </a:r>
            <a:r>
              <a:rPr sz="2000" dirty="0" err="1">
                <a:sym typeface="+mn-ea"/>
              </a:rPr>
              <a:t>образование</a:t>
            </a:r>
            <a:r>
              <a:rPr sz="2000" dirty="0">
                <a:sym typeface="+mn-ea"/>
              </a:rPr>
              <a:t> в </a:t>
            </a:r>
            <a:r>
              <a:rPr sz="2000" dirty="0" err="1">
                <a:sym typeface="+mn-ea"/>
              </a:rPr>
              <a:t>семье</a:t>
            </a:r>
            <a:r>
              <a:rPr sz="2000" dirty="0">
                <a:sym typeface="+mn-ea"/>
              </a:rPr>
              <a:t>; </a:t>
            </a:r>
            <a:endParaRPr sz="2000" dirty="0"/>
          </a:p>
          <a:p>
            <a:pPr>
              <a:lnSpc>
                <a:spcPct val="90000"/>
              </a:lnSpc>
              <a:buFontTx/>
              <a:buChar char="-"/>
            </a:pPr>
            <a:r>
              <a:rPr lang="ru-RU" sz="2000" dirty="0" smtClean="0">
                <a:sym typeface="+mn-ea"/>
              </a:rPr>
              <a:t> </a:t>
            </a:r>
            <a:r>
              <a:rPr sz="2000" dirty="0" err="1" smtClean="0">
                <a:sym typeface="+mn-ea"/>
              </a:rPr>
              <a:t>детей</a:t>
            </a:r>
            <a:r>
              <a:rPr sz="2000" dirty="0" smtClean="0">
                <a:sym typeface="+mn-ea"/>
              </a:rPr>
              <a:t> </a:t>
            </a:r>
            <a:r>
              <a:rPr sz="2000" dirty="0">
                <a:sym typeface="+mn-ea"/>
              </a:rPr>
              <a:t>с ОВЗ;</a:t>
            </a:r>
            <a:endParaRPr sz="2000" dirty="0"/>
          </a:p>
          <a:p>
            <a:pPr>
              <a:lnSpc>
                <a:spcPct val="90000"/>
              </a:lnSpc>
              <a:buFontTx/>
              <a:buChar char="-"/>
            </a:pPr>
            <a:r>
              <a:rPr lang="ru-RU" sz="2000" dirty="0" smtClean="0">
                <a:sym typeface="+mn-ea"/>
              </a:rPr>
              <a:t> </a:t>
            </a:r>
            <a:r>
              <a:rPr sz="2000" dirty="0" err="1" smtClean="0">
                <a:sym typeface="+mn-ea"/>
              </a:rPr>
              <a:t>детей</a:t>
            </a:r>
            <a:r>
              <a:rPr sz="2000" dirty="0" smtClean="0">
                <a:sym typeface="+mn-ea"/>
              </a:rPr>
              <a:t> </a:t>
            </a:r>
            <a:r>
              <a:rPr sz="2000" dirty="0" err="1">
                <a:sym typeface="+mn-ea"/>
              </a:rPr>
              <a:t>до</a:t>
            </a:r>
            <a:r>
              <a:rPr sz="2000" dirty="0">
                <a:sym typeface="+mn-ea"/>
              </a:rPr>
              <a:t> 3-х </a:t>
            </a:r>
            <a:r>
              <a:rPr sz="2000" dirty="0" err="1">
                <a:sym typeface="+mn-ea"/>
              </a:rPr>
              <a:t>лет</a:t>
            </a:r>
            <a:r>
              <a:rPr sz="2000" dirty="0">
                <a:sym typeface="+mn-ea"/>
              </a:rPr>
              <a:t>;</a:t>
            </a:r>
            <a:endParaRPr sz="2000" dirty="0"/>
          </a:p>
          <a:p>
            <a:pPr>
              <a:lnSpc>
                <a:spcPct val="90000"/>
              </a:lnSpc>
              <a:buNone/>
            </a:pPr>
            <a:r>
              <a:rPr sz="2000" dirty="0" err="1">
                <a:sym typeface="+mn-ea"/>
              </a:rPr>
              <a:t>Граждане</a:t>
            </a:r>
            <a:r>
              <a:rPr sz="2000" dirty="0">
                <a:sym typeface="+mn-ea"/>
              </a:rPr>
              <a:t>, </a:t>
            </a:r>
            <a:r>
              <a:rPr sz="2000" dirty="0" err="1">
                <a:sym typeface="+mn-ea"/>
              </a:rPr>
              <a:t>желающие</a:t>
            </a:r>
            <a:r>
              <a:rPr sz="2000" dirty="0">
                <a:sym typeface="+mn-ea"/>
              </a:rPr>
              <a:t> </a:t>
            </a:r>
            <a:r>
              <a:rPr sz="2000" dirty="0" err="1">
                <a:sym typeface="+mn-ea"/>
              </a:rPr>
              <a:t>принять</a:t>
            </a:r>
            <a:r>
              <a:rPr sz="2000" dirty="0">
                <a:sym typeface="+mn-ea"/>
              </a:rPr>
              <a:t> </a:t>
            </a:r>
            <a:r>
              <a:rPr sz="2000" dirty="0" err="1">
                <a:sym typeface="+mn-ea"/>
              </a:rPr>
              <a:t>на</a:t>
            </a:r>
            <a:r>
              <a:rPr sz="2000" dirty="0">
                <a:sym typeface="+mn-ea"/>
              </a:rPr>
              <a:t> </a:t>
            </a:r>
            <a:r>
              <a:rPr sz="2000" dirty="0" err="1">
                <a:sym typeface="+mn-ea"/>
              </a:rPr>
              <a:t>воспитание</a:t>
            </a:r>
            <a:r>
              <a:rPr sz="2000" dirty="0">
                <a:sym typeface="+mn-ea"/>
              </a:rPr>
              <a:t> в </a:t>
            </a:r>
            <a:r>
              <a:rPr sz="2000" dirty="0" err="1">
                <a:sym typeface="+mn-ea"/>
              </a:rPr>
              <a:t>свои</a:t>
            </a:r>
            <a:r>
              <a:rPr sz="2000" dirty="0">
                <a:sym typeface="+mn-ea"/>
              </a:rPr>
              <a:t> </a:t>
            </a:r>
            <a:r>
              <a:rPr sz="2000" dirty="0" err="1">
                <a:sym typeface="+mn-ea"/>
              </a:rPr>
              <a:t>семьи</a:t>
            </a:r>
            <a:r>
              <a:rPr sz="2000" dirty="0">
                <a:sym typeface="+mn-ea"/>
              </a:rPr>
              <a:t> </a:t>
            </a:r>
            <a:r>
              <a:rPr sz="2000" dirty="0" err="1">
                <a:sym typeface="+mn-ea"/>
              </a:rPr>
              <a:t>детей</a:t>
            </a:r>
            <a:r>
              <a:rPr sz="2000" dirty="0">
                <a:sym typeface="+mn-ea"/>
              </a:rPr>
              <a:t>, </a:t>
            </a:r>
            <a:r>
              <a:rPr sz="2000" dirty="0" err="1">
                <a:sym typeface="+mn-ea"/>
              </a:rPr>
              <a:t>оставшихся</a:t>
            </a:r>
            <a:r>
              <a:rPr sz="2000" dirty="0">
                <a:sym typeface="+mn-ea"/>
              </a:rPr>
              <a:t> </a:t>
            </a:r>
            <a:r>
              <a:rPr sz="2000" dirty="0" err="1">
                <a:sym typeface="+mn-ea"/>
              </a:rPr>
              <a:t>без</a:t>
            </a:r>
            <a:r>
              <a:rPr sz="2000" dirty="0">
                <a:sym typeface="+mn-ea"/>
              </a:rPr>
              <a:t> </a:t>
            </a:r>
            <a:r>
              <a:rPr sz="2000" dirty="0" err="1">
                <a:sym typeface="+mn-ea"/>
              </a:rPr>
              <a:t>попечения</a:t>
            </a:r>
            <a:r>
              <a:rPr sz="2000" dirty="0">
                <a:sym typeface="+mn-ea"/>
              </a:rPr>
              <a:t> </a:t>
            </a:r>
            <a:r>
              <a:rPr sz="2000" dirty="0" err="1">
                <a:sym typeface="+mn-ea"/>
              </a:rPr>
              <a:t>родителей</a:t>
            </a:r>
            <a:endParaRPr sz="2000" dirty="0"/>
          </a:p>
          <a:p>
            <a:pPr>
              <a:lnSpc>
                <a:spcPct val="90000"/>
              </a:lnSpc>
              <a:buNone/>
            </a:pPr>
            <a:r>
              <a:rPr sz="2000" dirty="0" err="1">
                <a:sym typeface="+mn-ea"/>
              </a:rPr>
              <a:t>Специалисты</a:t>
            </a:r>
            <a:r>
              <a:rPr sz="2000" dirty="0">
                <a:sym typeface="+mn-ea"/>
              </a:rPr>
              <a:t> </a:t>
            </a:r>
            <a:r>
              <a:rPr sz="2000" dirty="0" err="1">
                <a:sym typeface="+mn-ea"/>
              </a:rPr>
              <a:t>образователных</a:t>
            </a:r>
            <a:r>
              <a:rPr sz="2000" dirty="0">
                <a:sym typeface="+mn-ea"/>
              </a:rPr>
              <a:t> </a:t>
            </a:r>
            <a:r>
              <a:rPr sz="2000" dirty="0" err="1">
                <a:sym typeface="+mn-ea"/>
              </a:rPr>
              <a:t>организаций</a:t>
            </a:r>
            <a:r>
              <a:rPr sz="2000" dirty="0">
                <a:sym typeface="+mn-ea"/>
              </a:rPr>
              <a:t> и </a:t>
            </a:r>
            <a:r>
              <a:rPr sz="2000" dirty="0" err="1">
                <a:sym typeface="+mn-ea"/>
              </a:rPr>
              <a:t>служб</a:t>
            </a:r>
            <a:r>
              <a:rPr sz="2000" dirty="0">
                <a:sym typeface="+mn-ea"/>
              </a:rPr>
              <a:t>, </a:t>
            </a:r>
            <a:r>
              <a:rPr sz="2000" dirty="0" err="1">
                <a:sym typeface="+mn-ea"/>
              </a:rPr>
              <a:t>оказывающих</a:t>
            </a:r>
            <a:r>
              <a:rPr sz="2000" dirty="0">
                <a:sym typeface="+mn-ea"/>
              </a:rPr>
              <a:t> </a:t>
            </a:r>
            <a:r>
              <a:rPr sz="2000" dirty="0" err="1">
                <a:sym typeface="+mn-ea"/>
              </a:rPr>
              <a:t>поддержку</a:t>
            </a:r>
            <a:r>
              <a:rPr sz="2000" dirty="0">
                <a:sym typeface="+mn-ea"/>
              </a:rPr>
              <a:t> и </a:t>
            </a:r>
            <a:r>
              <a:rPr sz="2000" dirty="0" err="1">
                <a:sym typeface="+mn-ea"/>
              </a:rPr>
              <a:t>помощь</a:t>
            </a:r>
            <a:r>
              <a:rPr sz="2000" dirty="0">
                <a:sym typeface="+mn-ea"/>
              </a:rPr>
              <a:t> </a:t>
            </a:r>
            <a:r>
              <a:rPr sz="2000" dirty="0" err="1">
                <a:sym typeface="+mn-ea"/>
              </a:rPr>
              <a:t>семьям</a:t>
            </a:r>
            <a:endParaRPr lang="ru-RU" altLang="ru-RU" sz="2000" dirty="0">
              <a:solidFill>
                <a:srgbClr val="898989"/>
              </a:solidFill>
              <a:latin typeface="Calibri" panose="020F0502020204030204" pitchFamily="34" charset="0"/>
            </a:endParaRP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Заголовок 3"/>
          <p:cNvSpPr txBox="1"/>
          <p:nvPr/>
        </p:nvSpPr>
        <p:spPr>
          <a:xfrm>
            <a:off x="372745" y="827723"/>
            <a:ext cx="8229600" cy="534987"/>
          </a:xfrm>
          <a:prstGeom prst="rect">
            <a:avLst/>
          </a:prstGeom>
          <a:noFill/>
          <a:ln w="9525">
            <a:noFill/>
          </a:ln>
        </p:spPr>
        <p:txBody>
          <a:bodyPr anchor="ctr"/>
          <a:lstStyle/>
          <a:p>
            <a:pPr algn="ctr" eaLnBrk="1" hangingPunct="1"/>
            <a:r>
              <a:rPr lang="ru-RU" altLang="ru-RU" sz="2800" dirty="0">
                <a:sym typeface="+mn-ea"/>
              </a:rPr>
              <a:t>Проектные решения: философия</a:t>
            </a:r>
            <a:endParaRPr lang="ru-RU" altLang="ru-RU" sz="2800" b="1" dirty="0">
              <a:sym typeface="+mn-ea"/>
            </a:endParaRPr>
          </a:p>
        </p:txBody>
      </p:sp>
      <p:sp>
        <p:nvSpPr>
          <p:cNvPr id="14340" name="Місце для вмісту 2"/>
          <p:cNvSpPr txBox="1"/>
          <p:nvPr/>
        </p:nvSpPr>
        <p:spPr>
          <a:xfrm>
            <a:off x="1125855" y="1670050"/>
            <a:ext cx="6575425" cy="1743001"/>
          </a:xfrm>
          <a:prstGeom prst="rect">
            <a:avLst/>
          </a:prstGeom>
          <a:noFill/>
          <a:ln w="9525">
            <a:noFill/>
          </a:ln>
        </p:spPr>
        <p:txBody>
          <a:bodyPr/>
          <a:lstStyle/>
          <a:p>
            <a:pPr algn="ctr"/>
            <a:r>
              <a:rPr lang="ru-RU" sz="2800" b="1" dirty="0">
                <a:solidFill>
                  <a:srgbClr val="151515"/>
                </a:solidFill>
                <a:latin typeface="+mn-lt"/>
                <a:ea typeface="Noto Sans"/>
                <a:sym typeface="+mn-ea"/>
              </a:rPr>
              <a:t>КОМПЕТЕНТНОЕ</a:t>
            </a:r>
            <a:r>
              <a:rPr sz="2800" b="1" dirty="0">
                <a:solidFill>
                  <a:srgbClr val="151515"/>
                </a:solidFill>
                <a:latin typeface="+mn-lt"/>
                <a:ea typeface="Noto Sans"/>
                <a:sym typeface="+mn-ea"/>
              </a:rPr>
              <a:t> РОДИТЕЛЬСТВО</a:t>
            </a:r>
          </a:p>
          <a:p>
            <a:pPr algn="ctr"/>
            <a:endParaRPr lang="ru-RU" altLang="en-US" sz="2800" dirty="0">
              <a:latin typeface="+mn-lt"/>
            </a:endParaRPr>
          </a:p>
          <a:p>
            <a:pPr algn="ctr"/>
            <a:r>
              <a:rPr sz="2800" b="1" dirty="0">
                <a:solidFill>
                  <a:srgbClr val="151515"/>
                </a:solidFill>
                <a:latin typeface="+mn-lt"/>
                <a:ea typeface="Noto Sans"/>
                <a:sym typeface="+mn-ea"/>
              </a:rPr>
              <a:t>СОЗНАТЕЛЬНОЕ РОДИТЕЛЬСТВО</a:t>
            </a:r>
            <a:endParaRPr lang="ru-RU" altLang="ru-RU" sz="2800" dirty="0">
              <a:solidFill>
                <a:srgbClr val="898989"/>
              </a:solidFill>
              <a:latin typeface="+mn-lt"/>
            </a:endParaRP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457200" y="1600201"/>
            <a:ext cx="7804298" cy="1876646"/>
          </a:xfrm>
        </p:spPr>
        <p:txBody>
          <a:bodyPr/>
          <a:lstStyle/>
          <a:p>
            <a:pPr marL="0" indent="0" algn="ctr" eaLnBrk="1" hangingPunct="1">
              <a:spcBef>
                <a:spcPct val="20000"/>
              </a:spcBef>
              <a:buFont typeface="Arial" panose="020B0604020202020204" pitchFamily="34" charset="0"/>
              <a:buNone/>
            </a:pPr>
            <a:r>
              <a:rPr lang="ru-RU" altLang="ru-RU" sz="2800" dirty="0">
                <a:sym typeface="+mn-ea"/>
              </a:rPr>
              <a:t>3. </a:t>
            </a:r>
            <a:r>
              <a:rPr lang="ru-RU" altLang="ru-RU" sz="2800" dirty="0" smtClean="0">
                <a:sym typeface="+mn-ea"/>
              </a:rPr>
              <a:t>Родительский </a:t>
            </a:r>
            <a:r>
              <a:rPr lang="ru-RU" altLang="ru-RU" sz="2800" dirty="0">
                <a:sym typeface="+mn-ea"/>
              </a:rPr>
              <a:t>запрос: </a:t>
            </a:r>
            <a:br>
              <a:rPr lang="ru-RU" altLang="ru-RU" sz="2800" dirty="0">
                <a:sym typeface="+mn-ea"/>
              </a:rPr>
            </a:br>
            <a:r>
              <a:rPr lang="ru-RU" altLang="ru-RU" sz="2800" dirty="0" err="1">
                <a:sym typeface="+mn-ea"/>
              </a:rPr>
              <a:t>клиенто-ориентированный</a:t>
            </a:r>
            <a:r>
              <a:rPr lang="ru-RU" altLang="ru-RU" sz="2800" dirty="0">
                <a:sym typeface="+mn-ea"/>
              </a:rPr>
              <a:t> </a:t>
            </a:r>
            <a:endParaRPr lang="ru-RU" altLang="ru-RU" sz="2800" dirty="0" smtClean="0">
              <a:sym typeface="+mn-ea"/>
            </a:endParaRPr>
          </a:p>
          <a:p>
            <a:pPr marL="0" indent="0" algn="ctr" eaLnBrk="1" hangingPunct="1">
              <a:spcBef>
                <a:spcPct val="20000"/>
              </a:spcBef>
              <a:buFont typeface="Arial" panose="020B0604020202020204" pitchFamily="34" charset="0"/>
              <a:buNone/>
            </a:pPr>
            <a:r>
              <a:rPr lang="ru-RU" altLang="ru-RU" sz="2800" dirty="0" smtClean="0">
                <a:sym typeface="+mn-ea"/>
              </a:rPr>
              <a:t>(</a:t>
            </a:r>
            <a:r>
              <a:rPr lang="ru-RU" altLang="ru-RU" sz="2800" dirty="0">
                <a:sym typeface="+mn-ea"/>
              </a:rPr>
              <a:t>центрированный на клиенте) подход</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0590" y="151448"/>
            <a:ext cx="6871335" cy="1143000"/>
          </a:xfrm>
        </p:spPr>
        <p:txBody>
          <a:bodyPr/>
          <a:lstStyle/>
          <a:p>
            <a:r>
              <a:rPr lang="ru-RU" altLang="en-US" sz="2800" b="1" dirty="0" smtClean="0">
                <a:latin typeface="+mn-lt"/>
              </a:rPr>
              <a:t>Проспект</a:t>
            </a:r>
            <a:endParaRPr lang="ru-RU" altLang="en-US" sz="2800" b="1" dirty="0">
              <a:latin typeface="+mn-lt"/>
            </a:endParaRPr>
          </a:p>
        </p:txBody>
      </p:sp>
      <p:sp>
        <p:nvSpPr>
          <p:cNvPr id="14340" name="Місце для вмісту 2"/>
          <p:cNvSpPr txBox="1"/>
          <p:nvPr/>
        </p:nvSpPr>
        <p:spPr>
          <a:xfrm>
            <a:off x="601980" y="1186815"/>
            <a:ext cx="7027545" cy="5017770"/>
          </a:xfrm>
          <a:prstGeom prst="rect">
            <a:avLst/>
          </a:prstGeom>
          <a:noFill/>
          <a:ln w="9525">
            <a:noFill/>
          </a:ln>
        </p:spPr>
        <p:txBody>
          <a:bodyPr/>
          <a:lstStyle/>
          <a:p>
            <a:pPr algn="just" eaLnBrk="1" hangingPunct="1">
              <a:spcBef>
                <a:spcPct val="20000"/>
              </a:spcBef>
              <a:buFont typeface="Arial" panose="020B0604020202020204" pitchFamily="34" charset="0"/>
            </a:pPr>
            <a:r>
              <a:rPr lang="ru-RU" altLang="ru-RU" sz="2400" dirty="0">
                <a:solidFill>
                  <a:srgbClr val="1C1C1C"/>
                </a:solidFill>
                <a:latin typeface="Calibri" panose="020F0502020204030204" pitchFamily="34" charset="0"/>
              </a:rPr>
              <a:t>1. </a:t>
            </a:r>
            <a:r>
              <a:rPr lang="ru-RU" altLang="ru-RU" sz="2000" dirty="0">
                <a:solidFill>
                  <a:srgbClr val="1C1C1C"/>
                </a:solidFill>
                <a:latin typeface="Calibri" panose="020F0502020204030204" pitchFamily="34" charset="0"/>
              </a:rPr>
              <a:t>философия (</a:t>
            </a:r>
            <a:r>
              <a:rPr lang="ru-RU" altLang="ru-RU" sz="2000" dirty="0">
                <a:solidFill>
                  <a:srgbClr val="FF0000"/>
                </a:solidFill>
                <a:latin typeface="Calibri" panose="020F0502020204030204" pitchFamily="34" charset="0"/>
              </a:rPr>
              <a:t>концепция</a:t>
            </a:r>
            <a:r>
              <a:rPr lang="ru-RU" altLang="ru-RU" sz="2000" dirty="0">
                <a:solidFill>
                  <a:srgbClr val="1C1C1C"/>
                </a:solidFill>
                <a:latin typeface="Calibri" panose="020F0502020204030204" pitchFamily="34" charset="0"/>
              </a:rPr>
              <a:t>) и миссия (</a:t>
            </a:r>
            <a:r>
              <a:rPr lang="ru-RU" altLang="ru-RU" sz="2000" dirty="0">
                <a:solidFill>
                  <a:srgbClr val="FF0000"/>
                </a:solidFill>
                <a:latin typeface="Calibri" panose="020F0502020204030204" pitchFamily="34" charset="0"/>
              </a:rPr>
              <a:t>модель</a:t>
            </a:r>
            <a:r>
              <a:rPr lang="ru-RU" altLang="ru-RU" sz="2000" dirty="0">
                <a:solidFill>
                  <a:srgbClr val="1C1C1C"/>
                </a:solidFill>
                <a:latin typeface="Calibri" panose="020F0502020204030204" pitchFamily="34" charset="0"/>
              </a:rPr>
              <a:t>) консультирования</a:t>
            </a:r>
          </a:p>
          <a:p>
            <a:pPr algn="just" eaLnBrk="1" hangingPunct="1">
              <a:spcBef>
                <a:spcPct val="20000"/>
              </a:spcBef>
              <a:buFont typeface="Arial" panose="020B0604020202020204" pitchFamily="34" charset="0"/>
            </a:pPr>
            <a:r>
              <a:rPr lang="ru-RU" altLang="ru-RU" sz="2000" dirty="0">
                <a:solidFill>
                  <a:srgbClr val="1C1C1C"/>
                </a:solidFill>
                <a:latin typeface="Calibri" panose="020F0502020204030204" pitchFamily="34" charset="0"/>
              </a:rPr>
              <a:t>2. содержание консультирования: просвещение в новом веке</a:t>
            </a:r>
          </a:p>
          <a:p>
            <a:pPr algn="just" eaLnBrk="1" hangingPunct="1">
              <a:spcBef>
                <a:spcPct val="20000"/>
              </a:spcBef>
              <a:buFont typeface="Arial" panose="020B0604020202020204" pitchFamily="34" charset="0"/>
            </a:pPr>
            <a:r>
              <a:rPr lang="ru-RU" altLang="ru-RU" sz="2000" dirty="0">
                <a:solidFill>
                  <a:srgbClr val="1C1C1C"/>
                </a:solidFill>
                <a:sym typeface="+mn-ea"/>
              </a:rPr>
              <a:t>3. родительский запрос: клиенто-ориентированный (центрированный на клиенте) подход</a:t>
            </a:r>
            <a:endParaRPr lang="ru-RU" altLang="ru-RU" sz="2000" dirty="0">
              <a:solidFill>
                <a:srgbClr val="1C1C1C"/>
              </a:solidFill>
              <a:latin typeface="Calibri" panose="020F0502020204030204" pitchFamily="34" charset="0"/>
            </a:endParaRPr>
          </a:p>
          <a:p>
            <a:pPr algn="just" eaLnBrk="1" hangingPunct="1">
              <a:spcBef>
                <a:spcPct val="20000"/>
              </a:spcBef>
              <a:buFont typeface="Arial" panose="020B0604020202020204" pitchFamily="34" charset="0"/>
            </a:pPr>
            <a:r>
              <a:rPr lang="ru-RU" altLang="ru-RU" sz="2000" dirty="0">
                <a:solidFill>
                  <a:srgbClr val="1C1C1C"/>
                </a:solidFill>
                <a:latin typeface="Calibri" panose="020F0502020204030204" pitchFamily="34" charset="0"/>
              </a:rPr>
              <a:t>4. Организационные решения (</a:t>
            </a:r>
            <a:r>
              <a:rPr lang="ru-RU" altLang="ru-RU" sz="2000" dirty="0">
                <a:solidFill>
                  <a:srgbClr val="FF0000"/>
                </a:solidFill>
                <a:latin typeface="Calibri" panose="020F0502020204030204" pitchFamily="34" charset="0"/>
              </a:rPr>
              <a:t>докум</a:t>
            </a:r>
            <a:r>
              <a:rPr lang="ru-RU" altLang="ru-RU" sz="2000" dirty="0">
                <a:solidFill>
                  <a:srgbClr val="FF0000"/>
                </a:solidFill>
                <a:sym typeface="+mn-ea"/>
              </a:rPr>
              <a:t>енты</a:t>
            </a:r>
            <a:r>
              <a:rPr lang="ru-RU" altLang="ru-RU" sz="2000" dirty="0">
                <a:solidFill>
                  <a:srgbClr val="1C1C1C"/>
                </a:solidFill>
                <a:sym typeface="+mn-ea"/>
              </a:rPr>
              <a:t>: приказ, план работы, график работы центра, отчет о работе, согласие родителей);</a:t>
            </a:r>
            <a:endParaRPr lang="ru-RU" altLang="ru-RU" sz="2000" dirty="0">
              <a:solidFill>
                <a:srgbClr val="1C1C1C"/>
              </a:solidFill>
              <a:latin typeface="Calibri" panose="020F0502020204030204" pitchFamily="34" charset="0"/>
            </a:endParaRPr>
          </a:p>
          <a:p>
            <a:pPr algn="just" eaLnBrk="1" hangingPunct="1">
              <a:spcBef>
                <a:spcPct val="20000"/>
              </a:spcBef>
              <a:buFont typeface="Arial" panose="020B0604020202020204" pitchFamily="34" charset="0"/>
            </a:pPr>
            <a:r>
              <a:rPr lang="ru-RU" altLang="ru-RU" sz="2000" dirty="0">
                <a:solidFill>
                  <a:srgbClr val="1C1C1C"/>
                </a:solidFill>
                <a:latin typeface="Calibri" panose="020F0502020204030204" pitchFamily="34" charset="0"/>
              </a:rPr>
              <a:t>5. Ресурсы </a:t>
            </a:r>
            <a:r>
              <a:rPr lang="ru-RU" altLang="ru-RU" sz="2000" dirty="0">
                <a:solidFill>
                  <a:srgbClr val="1C1C1C"/>
                </a:solidFill>
                <a:sym typeface="+mn-ea"/>
              </a:rPr>
              <a:t>(</a:t>
            </a:r>
            <a:r>
              <a:rPr lang="ru-RU" altLang="ru-RU" sz="2000" dirty="0">
                <a:solidFill>
                  <a:srgbClr val="FF0000"/>
                </a:solidFill>
                <a:sym typeface="+mn-ea"/>
              </a:rPr>
              <a:t>штат</a:t>
            </a:r>
            <a:r>
              <a:rPr lang="ru-RU" altLang="ru-RU" sz="2000" dirty="0">
                <a:solidFill>
                  <a:srgbClr val="1C1C1C"/>
                </a:solidFill>
                <a:sym typeface="+mn-ea"/>
              </a:rPr>
              <a:t>, сотрудники, оплата) </a:t>
            </a:r>
            <a:r>
              <a:rPr lang="ru-RU" altLang="ru-RU" sz="2000" dirty="0">
                <a:solidFill>
                  <a:srgbClr val="1C1C1C"/>
                </a:solidFill>
                <a:latin typeface="Calibri" panose="020F0502020204030204" pitchFamily="34" charset="0"/>
              </a:rPr>
              <a:t>и </a:t>
            </a:r>
            <a:r>
              <a:rPr lang="ru-RU" altLang="ru-RU" sz="2000" dirty="0">
                <a:solidFill>
                  <a:srgbClr val="FF0000"/>
                </a:solidFill>
                <a:latin typeface="Calibri" panose="020F0502020204030204" pitchFamily="34" charset="0"/>
              </a:rPr>
              <a:t>условия </a:t>
            </a:r>
            <a:r>
              <a:rPr lang="ru-RU" altLang="ru-RU" sz="2000" dirty="0">
                <a:solidFill>
                  <a:srgbClr val="1C1C1C"/>
                </a:solidFill>
                <a:latin typeface="Calibri" panose="020F0502020204030204" pitchFamily="34" charset="0"/>
              </a:rPr>
              <a:t>(организация среды и простанства, коммуникации)</a:t>
            </a:r>
          </a:p>
          <a:p>
            <a:pPr algn="just" eaLnBrk="1" hangingPunct="1">
              <a:spcBef>
                <a:spcPct val="20000"/>
              </a:spcBef>
              <a:buFont typeface="Arial" panose="020B0604020202020204" pitchFamily="34" charset="0"/>
            </a:pPr>
            <a:r>
              <a:rPr lang="ru-RU" altLang="ru-RU" sz="2000" dirty="0">
                <a:solidFill>
                  <a:srgbClr val="1C1C1C"/>
                </a:solidFill>
                <a:latin typeface="Calibri" panose="020F0502020204030204" pitchFamily="34" charset="0"/>
              </a:rPr>
              <a:t>6</a:t>
            </a:r>
            <a:r>
              <a:rPr lang="ru-RU" altLang="ru-RU" sz="2000" dirty="0">
                <a:solidFill>
                  <a:srgbClr val="1C1C1C"/>
                </a:solidFill>
                <a:sym typeface="+mn-ea"/>
              </a:rPr>
              <a:t>. Компетенции консультанта и компетентность в консультировании</a:t>
            </a:r>
            <a:endParaRPr lang="ru-RU" altLang="ru-RU" sz="2000" dirty="0">
              <a:solidFill>
                <a:srgbClr val="1C1C1C"/>
              </a:solidFill>
              <a:latin typeface="Calibri" panose="020F0502020204030204" pitchFamily="34" charset="0"/>
            </a:endParaRPr>
          </a:p>
          <a:p>
            <a:pPr algn="ctr" eaLnBrk="1" hangingPunct="1">
              <a:spcBef>
                <a:spcPct val="20000"/>
              </a:spcBef>
              <a:buFont typeface="Arial" panose="020B0604020202020204" pitchFamily="34" charset="0"/>
            </a:pPr>
            <a:endParaRPr lang="ru-RU" altLang="ru-RU" sz="2400" dirty="0">
              <a:solidFill>
                <a:srgbClr val="1C1C1C"/>
              </a:solidFill>
              <a:latin typeface="Calibri" panose="020F0502020204030204" pitchFamily="34" charset="0"/>
            </a:endParaRP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5544" y="701749"/>
            <a:ext cx="7208875" cy="1148316"/>
          </a:xfrm>
        </p:spPr>
        <p:txBody>
          <a:bodyPr/>
          <a:lstStyle/>
          <a:p>
            <a:r>
              <a:rPr lang="ru-RU" altLang="ru-RU" sz="2800" dirty="0" smtClean="0">
                <a:latin typeface="Calibri" panose="020F0502020204030204" pitchFamily="34" charset="0"/>
                <a:sym typeface="+mn-ea"/>
              </a:rPr>
              <a:t>Родительский </a:t>
            </a:r>
            <a:r>
              <a:rPr lang="ru-RU" altLang="ru-RU" sz="2800" dirty="0">
                <a:latin typeface="Calibri" panose="020F0502020204030204" pitchFamily="34" charset="0"/>
                <a:sym typeface="+mn-ea"/>
              </a:rPr>
              <a:t>запрос: </a:t>
            </a:r>
            <a:br>
              <a:rPr lang="ru-RU" altLang="ru-RU" sz="2800" dirty="0">
                <a:latin typeface="Calibri" panose="020F0502020204030204" pitchFamily="34" charset="0"/>
                <a:sym typeface="+mn-ea"/>
              </a:rPr>
            </a:br>
            <a:r>
              <a:rPr lang="ru-RU" altLang="ru-RU" sz="2800" dirty="0">
                <a:latin typeface="Calibri" panose="020F0502020204030204" pitchFamily="34" charset="0"/>
                <a:sym typeface="+mn-ea"/>
              </a:rPr>
              <a:t>клиенто-ориентированный подход</a:t>
            </a:r>
          </a:p>
        </p:txBody>
      </p:sp>
      <p:sp>
        <p:nvSpPr>
          <p:cNvPr id="3" name="Замещающее содержимое 2"/>
          <p:cNvSpPr>
            <a:spLocks noGrp="1"/>
          </p:cNvSpPr>
          <p:nvPr>
            <p:ph idx="1"/>
          </p:nvPr>
        </p:nvSpPr>
        <p:spPr>
          <a:xfrm>
            <a:off x="457200" y="2222206"/>
            <a:ext cx="7442791" cy="1903227"/>
          </a:xfrm>
        </p:spPr>
        <p:txBody>
          <a:bodyPr/>
          <a:lstStyle/>
          <a:p>
            <a:pPr marL="0" indent="0">
              <a:buNone/>
            </a:pPr>
            <a:r>
              <a:rPr lang="ru-RU" altLang="en-US" sz="2000" dirty="0"/>
              <a:t>1. подготовка....(к школе)</a:t>
            </a:r>
          </a:p>
          <a:p>
            <a:pPr marL="0" indent="0">
              <a:buNone/>
            </a:pPr>
            <a:r>
              <a:rPr lang="ru-RU" altLang="en-US" sz="2000" dirty="0"/>
              <a:t>2. одаренный ребенок</a:t>
            </a:r>
          </a:p>
          <a:p>
            <a:pPr marL="0" indent="0">
              <a:buNone/>
            </a:pPr>
            <a:r>
              <a:rPr lang="ru-RU" altLang="en-US" sz="2000" dirty="0"/>
              <a:t>3. успешность и социализация</a:t>
            </a:r>
          </a:p>
          <a:p>
            <a:pPr marL="0" indent="0">
              <a:buNone/>
            </a:pPr>
            <a:r>
              <a:rPr lang="ru-RU" altLang="en-US" sz="2000" dirty="0"/>
              <a:t>4. здоровье и безопасность</a:t>
            </a:r>
          </a:p>
          <a:p>
            <a:pPr marL="0" indent="0">
              <a:buNone/>
            </a:pPr>
            <a:endParaRPr lang="ru-RU" altLang="en-US" sz="2000" dirty="0"/>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242392" y="506413"/>
            <a:ext cx="3891516" cy="481012"/>
          </a:xfrm>
        </p:spPr>
        <p:txBody>
          <a:bodyPr vert="horz" wrap="square" lIns="91440" tIns="45720" rIns="91440" bIns="45720" anchor="ctr"/>
          <a:lstStyle/>
          <a:p>
            <a:r>
              <a:rPr lang="ru-RU" altLang="ru-RU" sz="2000" b="1" dirty="0">
                <a:latin typeface="+mn-lt"/>
                <a:cs typeface="Times New Roman" panose="02020603050405020304" pitchFamily="18" charset="0"/>
              </a:rPr>
              <a:t>Потребительский запрос</a:t>
            </a:r>
            <a:endParaRPr lang="ru-RU" altLang="ru-RU" sz="2000" b="1" dirty="0">
              <a:latin typeface="+mn-lt"/>
              <a:ea typeface="Times New Roman" panose="02020603050405020304" pitchFamily="18" charset="0"/>
            </a:endParaRPr>
          </a:p>
        </p:txBody>
      </p:sp>
      <p:sp>
        <p:nvSpPr>
          <p:cNvPr id="4" name="Прямоугольник 3"/>
          <p:cNvSpPr/>
          <p:nvPr/>
        </p:nvSpPr>
        <p:spPr>
          <a:xfrm flipV="1">
            <a:off x="4182656" y="937585"/>
            <a:ext cx="3844925" cy="571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5" name="Скругленный прямоугольник 4"/>
          <p:cNvSpPr/>
          <p:nvPr/>
        </p:nvSpPr>
        <p:spPr>
          <a:xfrm>
            <a:off x="4210494" y="1082675"/>
            <a:ext cx="4008474" cy="711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2000" b="1" dirty="0">
                <a:solidFill>
                  <a:srgbClr val="FFFFFF"/>
                </a:solidFill>
                <a:latin typeface="+mn-lt"/>
                <a:cs typeface="Times New Roman" panose="02020603050405020304" pitchFamily="18" charset="0"/>
              </a:rPr>
              <a:t>Родители детей раннего дошкольного возраста </a:t>
            </a:r>
            <a:endParaRPr lang="ru-RU" altLang="x-none" sz="2000" b="1" dirty="0">
              <a:solidFill>
                <a:srgbClr val="FFFFFF"/>
              </a:solidFill>
              <a:latin typeface="+mn-lt"/>
              <a:ea typeface="Times New Roman" panose="02020603050405020304" pitchFamily="18" charset="0"/>
            </a:endParaRPr>
          </a:p>
        </p:txBody>
      </p:sp>
      <p:sp>
        <p:nvSpPr>
          <p:cNvPr id="6" name="Скругленный прямоугольник 5"/>
          <p:cNvSpPr/>
          <p:nvPr/>
        </p:nvSpPr>
        <p:spPr>
          <a:xfrm>
            <a:off x="233916" y="2006601"/>
            <a:ext cx="7974419" cy="1916814"/>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dirty="0">
                <a:solidFill>
                  <a:srgbClr val="000000"/>
                </a:solidFill>
                <a:latin typeface="+mn-lt"/>
                <a:cs typeface="Times New Roman" panose="02020603050405020304" pitchFamily="18" charset="0"/>
              </a:rPr>
              <a:t>Развивающая предметно-пространственная среда дома и в образовательной организации</a:t>
            </a:r>
          </a:p>
          <a:p>
            <a:pPr lvl="0" algn="ctr">
              <a:buNone/>
            </a:pPr>
            <a:r>
              <a:rPr lang="ru-RU" altLang="x-none" sz="1400" dirty="0">
                <a:solidFill>
                  <a:srgbClr val="000000"/>
                </a:solidFill>
                <a:latin typeface="+mn-lt"/>
                <a:cs typeface="Times New Roman" panose="02020603050405020304" pitchFamily="18" charset="0"/>
              </a:rPr>
              <a:t>Адаптация ребенка к детскому саду Внутрисемейные взаимоотношения</a:t>
            </a:r>
          </a:p>
          <a:p>
            <a:pPr lvl="0" algn="ctr">
              <a:buNone/>
            </a:pPr>
            <a:r>
              <a:rPr lang="ru-RU" altLang="x-none" sz="1400" dirty="0">
                <a:solidFill>
                  <a:srgbClr val="000000"/>
                </a:solidFill>
                <a:latin typeface="+mn-lt"/>
                <a:cs typeface="Times New Roman" panose="02020603050405020304" pitchFamily="18" charset="0"/>
              </a:rPr>
              <a:t>Межличностные отношения «ребенок-ребенок», «ребенок-взрослый»</a:t>
            </a:r>
          </a:p>
          <a:p>
            <a:pPr lvl="0" algn="ctr">
              <a:buNone/>
            </a:pPr>
            <a:r>
              <a:rPr lang="ru-RU" altLang="x-none" sz="1400" dirty="0">
                <a:solidFill>
                  <a:srgbClr val="000000"/>
                </a:solidFill>
                <a:latin typeface="+mn-lt"/>
                <a:cs typeface="Times New Roman" panose="02020603050405020304" pitchFamily="18" charset="0"/>
              </a:rPr>
              <a:t>Возрастные особенности детей раннего дошкольного возраста</a:t>
            </a:r>
          </a:p>
          <a:p>
            <a:pPr lvl="0" algn="ctr">
              <a:buNone/>
            </a:pPr>
            <a:r>
              <a:rPr lang="ru-RU" altLang="x-none" sz="1400" dirty="0">
                <a:solidFill>
                  <a:srgbClr val="000000"/>
                </a:solidFill>
                <a:latin typeface="+mn-lt"/>
                <a:cs typeface="Times New Roman" panose="02020603050405020304" pitchFamily="18" charset="0"/>
              </a:rPr>
              <a:t>Воспитание, обучение и развитие в детском саду</a:t>
            </a:r>
          </a:p>
          <a:p>
            <a:pPr lvl="0" algn="ctr">
              <a:buNone/>
            </a:pPr>
            <a:r>
              <a:rPr lang="ru-RU" altLang="x-none" sz="1400" dirty="0">
                <a:solidFill>
                  <a:srgbClr val="000000"/>
                </a:solidFill>
                <a:latin typeface="+mn-lt"/>
                <a:cs typeface="Times New Roman" panose="02020603050405020304" pitchFamily="18" charset="0"/>
              </a:rPr>
              <a:t>Значение игрушки в жизни ребенка</a:t>
            </a:r>
          </a:p>
          <a:p>
            <a:pPr lvl="0" algn="ctr">
              <a:buNone/>
            </a:pPr>
            <a:r>
              <a:rPr lang="ru-RU" altLang="x-none" sz="1400" dirty="0">
                <a:solidFill>
                  <a:srgbClr val="000000"/>
                </a:solidFill>
                <a:latin typeface="+mn-lt"/>
                <a:cs typeface="Times New Roman" panose="02020603050405020304" pitchFamily="18" charset="0"/>
              </a:rPr>
              <a:t>Кризис 1 года, кризис 3 лет</a:t>
            </a:r>
          </a:p>
          <a:p>
            <a:pPr lvl="0" algn="ctr">
              <a:buNone/>
            </a:pPr>
            <a:r>
              <a:rPr lang="ru-RU" altLang="x-none" sz="1400" dirty="0">
                <a:solidFill>
                  <a:srgbClr val="000000"/>
                </a:solidFill>
                <a:latin typeface="+mn-lt"/>
                <a:cs typeface="Times New Roman" panose="02020603050405020304" pitchFamily="18" charset="0"/>
              </a:rPr>
              <a:t>Режим дня ребенка</a:t>
            </a:r>
            <a:endParaRPr lang="ru-RU" altLang="x-none" sz="1400" dirty="0">
              <a:solidFill>
                <a:srgbClr val="000000"/>
              </a:solidFill>
              <a:latin typeface="+mn-lt"/>
              <a:ea typeface="Times New Roman" panose="02020603050405020304" pitchFamily="18" charset="0"/>
            </a:endParaRPr>
          </a:p>
        </p:txBody>
      </p:sp>
      <p:pic>
        <p:nvPicPr>
          <p:cNvPr id="13318" name="Рисунок 8"/>
          <p:cNvPicPr>
            <a:picLocks noChangeAspect="1"/>
          </p:cNvPicPr>
          <p:nvPr/>
        </p:nvPicPr>
        <p:blipFill>
          <a:blip r:embed="rId2" cstate="print"/>
          <a:srcRect t="5827"/>
          <a:stretch>
            <a:fillRect/>
          </a:stretch>
        </p:blipFill>
        <p:spPr>
          <a:xfrm>
            <a:off x="2753833" y="4319588"/>
            <a:ext cx="3593804" cy="2255163"/>
          </a:xfrm>
          <a:prstGeom prst="rect">
            <a:avLst/>
          </a:prstGeom>
          <a:noFill/>
          <a:ln w="9525">
            <a:noFill/>
          </a:ln>
        </p:spPr>
      </p:pic>
      <p:pic>
        <p:nvPicPr>
          <p:cNvPr id="7"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635795" y="506413"/>
            <a:ext cx="3572541" cy="481012"/>
          </a:xfrm>
        </p:spPr>
        <p:txBody>
          <a:bodyPr vert="horz" wrap="square" lIns="91440" tIns="45720" rIns="91440" bIns="45720" anchor="ctr"/>
          <a:lstStyle/>
          <a:p>
            <a:r>
              <a:rPr lang="ru-RU" altLang="ru-RU" sz="2000" b="1" dirty="0">
                <a:latin typeface="+mn-lt"/>
                <a:cs typeface="Times New Roman" panose="02020603050405020304" pitchFamily="18" charset="0"/>
              </a:rPr>
              <a:t>Потребительский запрос</a:t>
            </a:r>
            <a:endParaRPr lang="ru-RU" altLang="ru-RU" sz="2000" b="1" dirty="0">
              <a:latin typeface="+mn-lt"/>
              <a:ea typeface="Times New Roman" panose="02020603050405020304" pitchFamily="18" charset="0"/>
            </a:endParaRPr>
          </a:p>
        </p:txBody>
      </p:sp>
      <p:sp>
        <p:nvSpPr>
          <p:cNvPr id="4" name="Прямоугольник 3"/>
          <p:cNvSpPr/>
          <p:nvPr/>
        </p:nvSpPr>
        <p:spPr>
          <a:xfrm flipV="1">
            <a:off x="4246451" y="926952"/>
            <a:ext cx="3844925" cy="57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5" name="Скругленный прямоугольник 4"/>
          <p:cNvSpPr/>
          <p:nvPr/>
        </p:nvSpPr>
        <p:spPr>
          <a:xfrm>
            <a:off x="3965946" y="1103940"/>
            <a:ext cx="4231758" cy="711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2000" b="1" dirty="0">
                <a:solidFill>
                  <a:srgbClr val="FFFFFF"/>
                </a:solidFill>
                <a:latin typeface="Times New Roman" panose="02020603050405020304" pitchFamily="18" charset="0"/>
                <a:cs typeface="Times New Roman" panose="02020603050405020304" pitchFamily="18" charset="0"/>
              </a:rPr>
              <a:t>Родители детей дошкольного возраста </a:t>
            </a:r>
            <a:endParaRPr lang="ru-RU" altLang="x-none" sz="2000" b="1" dirty="0">
              <a:solidFill>
                <a:srgbClr val="FFFFFF"/>
              </a:solidFill>
              <a:latin typeface="Times New Roman" panose="02020603050405020304" pitchFamily="18" charset="0"/>
              <a:ea typeface="Times New Roman" panose="02020603050405020304" pitchFamily="18" charset="0"/>
            </a:endParaRPr>
          </a:p>
        </p:txBody>
      </p:sp>
      <p:sp>
        <p:nvSpPr>
          <p:cNvPr id="6" name="Скругленный прямоугольник 5"/>
          <p:cNvSpPr/>
          <p:nvPr/>
        </p:nvSpPr>
        <p:spPr>
          <a:xfrm>
            <a:off x="297712" y="2006600"/>
            <a:ext cx="7921255" cy="231021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dirty="0">
                <a:solidFill>
                  <a:srgbClr val="000000"/>
                </a:solidFill>
                <a:latin typeface="Times New Roman" panose="02020603050405020304" pitchFamily="18" charset="0"/>
                <a:cs typeface="Times New Roman" panose="02020603050405020304" pitchFamily="18" charset="0"/>
              </a:rPr>
              <a:t>Группа риска: раннее выявление детей с ограниченными возможностями здоровья</a:t>
            </a:r>
          </a:p>
          <a:p>
            <a:pPr lvl="0" algn="ctr">
              <a:buNone/>
            </a:pPr>
            <a:r>
              <a:rPr lang="ru-RU" altLang="x-none" sz="1400" dirty="0">
                <a:solidFill>
                  <a:srgbClr val="000000"/>
                </a:solidFill>
                <a:latin typeface="Times New Roman" panose="02020603050405020304" pitchFamily="18" charset="0"/>
                <a:cs typeface="Times New Roman" panose="02020603050405020304" pitchFamily="18" charset="0"/>
              </a:rPr>
              <a:t>Развивающая предметно -пространственная среда дома и в детском саду</a:t>
            </a:r>
          </a:p>
          <a:p>
            <a:pPr lvl="0" algn="ctr">
              <a:buNone/>
            </a:pPr>
            <a:r>
              <a:rPr lang="ru-RU" altLang="x-none" sz="1400" dirty="0">
                <a:solidFill>
                  <a:srgbClr val="000000"/>
                </a:solidFill>
                <a:latin typeface="Times New Roman" panose="02020603050405020304" pitchFamily="18" charset="0"/>
                <a:cs typeface="Times New Roman" panose="02020603050405020304" pitchFamily="18" charset="0"/>
              </a:rPr>
              <a:t>Межличностные отношения «ребенок-ребенок», «ребенок-взрослый»</a:t>
            </a:r>
          </a:p>
          <a:p>
            <a:pPr lvl="0" algn="ctr">
              <a:buNone/>
            </a:pPr>
            <a:r>
              <a:rPr lang="ru-RU" altLang="x-none" sz="1400" dirty="0">
                <a:solidFill>
                  <a:srgbClr val="000000"/>
                </a:solidFill>
                <a:latin typeface="Times New Roman" panose="02020603050405020304" pitchFamily="18" charset="0"/>
                <a:cs typeface="Times New Roman" panose="02020603050405020304" pitchFamily="18" charset="0"/>
              </a:rPr>
              <a:t>Режим дня ребенка: воспитание, обучение и развитие в детском саду</a:t>
            </a:r>
          </a:p>
          <a:p>
            <a:pPr lvl="0" algn="ctr">
              <a:buNone/>
            </a:pPr>
            <a:r>
              <a:rPr lang="ru-RU" altLang="x-none" sz="1400" dirty="0">
                <a:solidFill>
                  <a:srgbClr val="000000"/>
                </a:solidFill>
                <a:latin typeface="Times New Roman" panose="02020603050405020304" pitchFamily="18" charset="0"/>
                <a:cs typeface="Times New Roman" panose="02020603050405020304" pitchFamily="18" charset="0"/>
              </a:rPr>
              <a:t>Конфликтные ситуации «ребенок-ребенок», «ребенок-взрослый»</a:t>
            </a:r>
          </a:p>
          <a:p>
            <a:pPr lvl="0" algn="ctr">
              <a:buNone/>
            </a:pPr>
            <a:r>
              <a:rPr lang="ru-RU" altLang="x-none" sz="1400" dirty="0">
                <a:solidFill>
                  <a:srgbClr val="000000"/>
                </a:solidFill>
                <a:latin typeface="Times New Roman" panose="02020603050405020304" pitchFamily="18" charset="0"/>
                <a:cs typeface="Times New Roman" panose="02020603050405020304" pitchFamily="18" charset="0"/>
              </a:rPr>
              <a:t>Формирование, развитие и коррекция речевого развития ребенка</a:t>
            </a:r>
          </a:p>
          <a:p>
            <a:pPr lvl="0" algn="ctr">
              <a:buNone/>
            </a:pPr>
            <a:r>
              <a:rPr lang="ru-RU" altLang="x-none" sz="1400" dirty="0">
                <a:solidFill>
                  <a:srgbClr val="000000"/>
                </a:solidFill>
                <a:latin typeface="Times New Roman" panose="02020603050405020304" pitchFamily="18" charset="0"/>
                <a:cs typeface="Times New Roman" panose="02020603050405020304" pitchFamily="18" charset="0"/>
              </a:rPr>
              <a:t>Готовность ребенка к школе, познавательное развитие ребенка</a:t>
            </a:r>
          </a:p>
          <a:p>
            <a:pPr lvl="0" algn="ctr">
              <a:buNone/>
            </a:pPr>
            <a:r>
              <a:rPr lang="ru-RU" altLang="x-none" sz="1400" dirty="0">
                <a:solidFill>
                  <a:srgbClr val="000000"/>
                </a:solidFill>
                <a:latin typeface="Times New Roman" panose="02020603050405020304" pitchFamily="18" charset="0"/>
                <a:cs typeface="Times New Roman" panose="02020603050405020304" pitchFamily="18" charset="0"/>
              </a:rPr>
              <a:t>Эмоционально-волевое развитие ребенка</a:t>
            </a:r>
          </a:p>
          <a:p>
            <a:pPr lvl="0" algn="ctr">
              <a:buNone/>
            </a:pPr>
            <a:r>
              <a:rPr lang="ru-RU" altLang="x-none" sz="1400" dirty="0">
                <a:solidFill>
                  <a:srgbClr val="000000"/>
                </a:solidFill>
                <a:latin typeface="Times New Roman" panose="02020603050405020304" pitchFamily="18" charset="0"/>
                <a:cs typeface="Times New Roman" panose="02020603050405020304" pitchFamily="18" charset="0"/>
              </a:rPr>
              <a:t>Значение игр и игрушек в жизни ребенка</a:t>
            </a:r>
          </a:p>
          <a:p>
            <a:pPr lvl="0" algn="ctr">
              <a:buNone/>
            </a:pPr>
            <a:r>
              <a:rPr lang="ru-RU" altLang="x-none" sz="1400" dirty="0">
                <a:solidFill>
                  <a:srgbClr val="000000"/>
                </a:solidFill>
                <a:latin typeface="Times New Roman" panose="02020603050405020304" pitchFamily="18" charset="0"/>
                <a:cs typeface="Times New Roman" panose="02020603050405020304" pitchFamily="18" charset="0"/>
              </a:rPr>
              <a:t>Внутрисемейные взаимоотношения</a:t>
            </a:r>
            <a:endParaRPr lang="ru-RU" altLang="x-none" sz="1400" dirty="0">
              <a:solidFill>
                <a:srgbClr val="000000"/>
              </a:solidFill>
              <a:latin typeface="Times New Roman" panose="02020603050405020304" pitchFamily="18" charset="0"/>
              <a:ea typeface="Times New Roman" panose="02020603050405020304" pitchFamily="18" charset="0"/>
            </a:endParaRPr>
          </a:p>
        </p:txBody>
      </p:sp>
      <p:pic>
        <p:nvPicPr>
          <p:cNvPr id="14342" name="Рисунок 6"/>
          <p:cNvPicPr>
            <a:picLocks noChangeAspect="1"/>
          </p:cNvPicPr>
          <p:nvPr/>
        </p:nvPicPr>
        <p:blipFill>
          <a:blip r:embed="rId2" cstate="print"/>
          <a:stretch>
            <a:fillRect/>
          </a:stretch>
        </p:blipFill>
        <p:spPr>
          <a:xfrm>
            <a:off x="3264195" y="4455042"/>
            <a:ext cx="2828261" cy="2110085"/>
          </a:xfrm>
          <a:prstGeom prst="rect">
            <a:avLst/>
          </a:prstGeom>
          <a:noFill/>
          <a:ln w="9525">
            <a:noFill/>
          </a:ln>
        </p:spPr>
      </p:pic>
      <p:pic>
        <p:nvPicPr>
          <p:cNvPr id="7"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210493" y="506413"/>
            <a:ext cx="3987209" cy="481012"/>
          </a:xfrm>
        </p:spPr>
        <p:txBody>
          <a:bodyPr vert="horz" wrap="square" lIns="91440" tIns="45720" rIns="91440" bIns="45720" anchor="ctr"/>
          <a:lstStyle/>
          <a:p>
            <a:r>
              <a:rPr lang="ru-RU" altLang="ru-RU" sz="2000" b="1" dirty="0">
                <a:latin typeface="+mn-lt"/>
                <a:cs typeface="Times New Roman" panose="02020603050405020304" pitchFamily="18" charset="0"/>
              </a:rPr>
              <a:t>Потребительский запрос</a:t>
            </a:r>
            <a:endParaRPr lang="ru-RU" altLang="ru-RU" sz="2000" b="1" dirty="0">
              <a:latin typeface="+mn-lt"/>
              <a:ea typeface="Times New Roman" panose="02020603050405020304" pitchFamily="18" charset="0"/>
            </a:endParaRPr>
          </a:p>
        </p:txBody>
      </p:sp>
      <p:sp>
        <p:nvSpPr>
          <p:cNvPr id="4" name="Прямоугольник 3"/>
          <p:cNvSpPr/>
          <p:nvPr/>
        </p:nvSpPr>
        <p:spPr>
          <a:xfrm flipV="1">
            <a:off x="4235819" y="937585"/>
            <a:ext cx="3844925" cy="57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5" name="Скругленный прямоугольник 4"/>
          <p:cNvSpPr/>
          <p:nvPr/>
        </p:nvSpPr>
        <p:spPr>
          <a:xfrm>
            <a:off x="4193289" y="1093308"/>
            <a:ext cx="3844925" cy="711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2000" b="1" dirty="0">
                <a:solidFill>
                  <a:srgbClr val="FFFFFF"/>
                </a:solidFill>
                <a:latin typeface="+mn-lt"/>
                <a:cs typeface="Times New Roman" panose="02020603050405020304" pitchFamily="18" charset="0"/>
              </a:rPr>
              <a:t>Родители особенных детей</a:t>
            </a:r>
            <a:endParaRPr lang="ru-RU" altLang="x-none" sz="2000" b="1" dirty="0">
              <a:solidFill>
                <a:srgbClr val="FFFFFF"/>
              </a:solidFill>
              <a:latin typeface="+mn-lt"/>
              <a:ea typeface="Times New Roman" panose="02020603050405020304" pitchFamily="18" charset="0"/>
            </a:endParaRPr>
          </a:p>
        </p:txBody>
      </p:sp>
      <p:sp>
        <p:nvSpPr>
          <p:cNvPr id="6" name="Скругленный прямоугольник 5"/>
          <p:cNvSpPr/>
          <p:nvPr/>
        </p:nvSpPr>
        <p:spPr>
          <a:xfrm>
            <a:off x="276447" y="2020889"/>
            <a:ext cx="7814931" cy="213644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dirty="0">
                <a:solidFill>
                  <a:srgbClr val="000000"/>
                </a:solidFill>
                <a:latin typeface="+mn-lt"/>
                <a:cs typeface="Times New Roman" panose="02020603050405020304" pitchFamily="18" charset="0"/>
              </a:rPr>
              <a:t>Особенный ребенок</a:t>
            </a:r>
          </a:p>
          <a:p>
            <a:pPr lvl="0" algn="ctr">
              <a:buNone/>
            </a:pPr>
            <a:r>
              <a:rPr lang="ru-RU" altLang="x-none" sz="1400" dirty="0">
                <a:solidFill>
                  <a:srgbClr val="000000"/>
                </a:solidFill>
                <a:latin typeface="+mn-lt"/>
                <a:cs typeface="Times New Roman" panose="02020603050405020304" pitchFamily="18" charset="0"/>
              </a:rPr>
              <a:t>Семейная форма образования</a:t>
            </a:r>
          </a:p>
          <a:p>
            <a:pPr lvl="0" algn="ctr">
              <a:buNone/>
            </a:pPr>
            <a:r>
              <a:rPr lang="ru-RU" altLang="x-none" sz="1400" dirty="0">
                <a:solidFill>
                  <a:srgbClr val="000000"/>
                </a:solidFill>
                <a:latin typeface="+mn-lt"/>
                <a:cs typeface="Times New Roman" panose="02020603050405020304" pitchFamily="18" charset="0"/>
              </a:rPr>
              <a:t>Эмоционально-волевое развитие ребенка</a:t>
            </a:r>
          </a:p>
          <a:p>
            <a:pPr lvl="0" algn="ctr">
              <a:buNone/>
            </a:pPr>
            <a:r>
              <a:rPr lang="ru-RU" altLang="x-none" sz="1400" dirty="0">
                <a:solidFill>
                  <a:srgbClr val="000000"/>
                </a:solidFill>
                <a:latin typeface="+mn-lt"/>
                <a:cs typeface="Times New Roman" panose="02020603050405020304" pitchFamily="18" charset="0"/>
              </a:rPr>
              <a:t>Познавательное развитие особенного ребенка</a:t>
            </a:r>
          </a:p>
          <a:p>
            <a:pPr lvl="0" algn="ctr">
              <a:buNone/>
            </a:pPr>
            <a:r>
              <a:rPr lang="ru-RU" altLang="x-none" sz="1400" dirty="0">
                <a:solidFill>
                  <a:srgbClr val="000000"/>
                </a:solidFill>
                <a:latin typeface="+mn-lt"/>
                <a:cs typeface="Times New Roman" panose="02020603050405020304" pitchFamily="18" charset="0"/>
              </a:rPr>
              <a:t>Межличностные отношения «ребенок-ребенок», «ребенок-взрослый»</a:t>
            </a:r>
          </a:p>
          <a:p>
            <a:pPr lvl="0" algn="ctr">
              <a:buNone/>
            </a:pPr>
            <a:r>
              <a:rPr lang="ru-RU" altLang="x-none" sz="1400" dirty="0">
                <a:solidFill>
                  <a:srgbClr val="000000"/>
                </a:solidFill>
                <a:latin typeface="+mn-lt"/>
                <a:cs typeface="Times New Roman" panose="02020603050405020304" pitchFamily="18" charset="0"/>
              </a:rPr>
              <a:t>Социальная адаптация детей с ограниченными возможностями здоровья</a:t>
            </a:r>
          </a:p>
          <a:p>
            <a:pPr lvl="0" algn="ctr">
              <a:buNone/>
            </a:pPr>
            <a:r>
              <a:rPr lang="ru-RU" altLang="x-none" sz="1400" dirty="0">
                <a:solidFill>
                  <a:srgbClr val="000000"/>
                </a:solidFill>
                <a:latin typeface="+mn-lt"/>
                <a:cs typeface="Times New Roman" panose="02020603050405020304" pitchFamily="18" charset="0"/>
              </a:rPr>
              <a:t>Группа риска: раннее выявление детей с ограниченными возможностями здоровья</a:t>
            </a:r>
          </a:p>
          <a:p>
            <a:pPr lvl="0" algn="ctr">
              <a:buNone/>
            </a:pPr>
            <a:r>
              <a:rPr lang="ru-RU" altLang="x-none" sz="1400" dirty="0">
                <a:solidFill>
                  <a:srgbClr val="000000"/>
                </a:solidFill>
                <a:latin typeface="+mn-lt"/>
                <a:cs typeface="Times New Roman" panose="02020603050405020304" pitchFamily="18" charset="0"/>
              </a:rPr>
              <a:t>Конфликтные ситуации «ребенок-ребенок», «ребенок-взрослый», «взрослый-взрослый»</a:t>
            </a:r>
          </a:p>
          <a:p>
            <a:pPr lvl="0" algn="ctr">
              <a:buNone/>
            </a:pPr>
            <a:r>
              <a:rPr lang="ru-RU" altLang="x-none" sz="1400" dirty="0">
                <a:solidFill>
                  <a:srgbClr val="000000"/>
                </a:solidFill>
                <a:latin typeface="+mn-lt"/>
                <a:cs typeface="Times New Roman" panose="02020603050405020304" pitchFamily="18" charset="0"/>
              </a:rPr>
              <a:t>Создание специальных условия для обучения детей  с ограниченными возможностями здоровья</a:t>
            </a:r>
            <a:endParaRPr lang="ru-RU" altLang="x-none" sz="1400" dirty="0">
              <a:solidFill>
                <a:srgbClr val="000000"/>
              </a:solidFill>
              <a:latin typeface="+mn-lt"/>
              <a:ea typeface="Times New Roman" panose="02020603050405020304" pitchFamily="18" charset="0"/>
            </a:endParaRPr>
          </a:p>
        </p:txBody>
      </p:sp>
      <p:pic>
        <p:nvPicPr>
          <p:cNvPr id="15366" name="Рисунок 2"/>
          <p:cNvPicPr>
            <a:picLocks noChangeAspect="1"/>
          </p:cNvPicPr>
          <p:nvPr/>
        </p:nvPicPr>
        <p:blipFill>
          <a:blip r:embed="rId2" cstate="print"/>
          <a:srcRect l="9840" t="4498" r="5238" b="6895"/>
          <a:stretch>
            <a:fillRect/>
          </a:stretch>
        </p:blipFill>
        <p:spPr>
          <a:xfrm>
            <a:off x="2704325" y="4277044"/>
            <a:ext cx="3388131" cy="1987780"/>
          </a:xfrm>
          <a:prstGeom prst="rect">
            <a:avLst/>
          </a:prstGeom>
          <a:noFill/>
          <a:ln w="9525">
            <a:noFill/>
          </a:ln>
        </p:spPr>
      </p:pic>
      <p:pic>
        <p:nvPicPr>
          <p:cNvPr id="7"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359349" y="506413"/>
            <a:ext cx="3827721" cy="481012"/>
          </a:xfrm>
        </p:spPr>
        <p:txBody>
          <a:bodyPr vert="horz" wrap="square" lIns="91440" tIns="45720" rIns="91440" bIns="45720" anchor="ctr"/>
          <a:lstStyle/>
          <a:p>
            <a:r>
              <a:rPr lang="ru-RU" altLang="ru-RU" sz="2000" b="1" dirty="0">
                <a:latin typeface="+mn-lt"/>
                <a:cs typeface="Times New Roman" panose="02020603050405020304" pitchFamily="18" charset="0"/>
              </a:rPr>
              <a:t>Потребительский запрос</a:t>
            </a:r>
            <a:endParaRPr lang="ru-RU" altLang="ru-RU" sz="2000" b="1" dirty="0">
              <a:latin typeface="+mn-lt"/>
              <a:ea typeface="Times New Roman" panose="02020603050405020304" pitchFamily="18" charset="0"/>
            </a:endParaRPr>
          </a:p>
        </p:txBody>
      </p:sp>
      <p:sp>
        <p:nvSpPr>
          <p:cNvPr id="5" name="Скругленный прямоугольник 4"/>
          <p:cNvSpPr/>
          <p:nvPr/>
        </p:nvSpPr>
        <p:spPr>
          <a:xfrm>
            <a:off x="3561907" y="1103940"/>
            <a:ext cx="4603898" cy="13414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2000" b="1" dirty="0">
                <a:solidFill>
                  <a:srgbClr val="FFFFFF"/>
                </a:solidFill>
                <a:latin typeface="+mn-lt"/>
                <a:cs typeface="Times New Roman" panose="02020603050405020304" pitchFamily="18" charset="0"/>
              </a:rPr>
              <a:t>Родители детей имеющих проблемы в обучении, поведении, развитии и социализации детей от 0 до 18 лет</a:t>
            </a:r>
            <a:endParaRPr lang="ru-RU" altLang="x-none" sz="2000" b="1" dirty="0">
              <a:solidFill>
                <a:srgbClr val="FFFFFF"/>
              </a:solidFill>
              <a:latin typeface="+mn-lt"/>
              <a:ea typeface="Times New Roman" panose="02020603050405020304" pitchFamily="18" charset="0"/>
            </a:endParaRPr>
          </a:p>
        </p:txBody>
      </p:sp>
      <p:sp>
        <p:nvSpPr>
          <p:cNvPr id="6" name="Скругленный прямоугольник 5"/>
          <p:cNvSpPr/>
          <p:nvPr/>
        </p:nvSpPr>
        <p:spPr>
          <a:xfrm>
            <a:off x="318977" y="2581275"/>
            <a:ext cx="7931888" cy="29051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dirty="0">
                <a:solidFill>
                  <a:srgbClr val="000000"/>
                </a:solidFill>
                <a:latin typeface="+mn-lt"/>
                <a:cs typeface="Times New Roman" panose="02020603050405020304" pitchFamily="18" charset="0"/>
              </a:rPr>
              <a:t>Дополнительное образование детей</a:t>
            </a:r>
          </a:p>
          <a:p>
            <a:pPr lvl="0" algn="ctr">
              <a:buNone/>
            </a:pPr>
            <a:r>
              <a:rPr lang="ru-RU" altLang="x-none" sz="1400" dirty="0">
                <a:solidFill>
                  <a:srgbClr val="000000"/>
                </a:solidFill>
                <a:latin typeface="+mn-lt"/>
                <a:cs typeface="Times New Roman" panose="02020603050405020304" pitchFamily="18" charset="0"/>
              </a:rPr>
              <a:t>Вариативные формы получение образования</a:t>
            </a:r>
          </a:p>
          <a:p>
            <a:pPr lvl="0" algn="ctr">
              <a:buNone/>
            </a:pPr>
            <a:r>
              <a:rPr lang="ru-RU" altLang="x-none" sz="1400" dirty="0">
                <a:solidFill>
                  <a:srgbClr val="000000"/>
                </a:solidFill>
                <a:latin typeface="+mn-lt"/>
                <a:cs typeface="Times New Roman" panose="02020603050405020304" pitchFamily="18" charset="0"/>
              </a:rPr>
              <a:t>Преодоление личностных трудностей ребенка </a:t>
            </a:r>
          </a:p>
          <a:p>
            <a:pPr lvl="0" algn="ctr">
              <a:buNone/>
            </a:pPr>
            <a:r>
              <a:rPr lang="ru-RU" altLang="x-none" sz="1400" dirty="0">
                <a:solidFill>
                  <a:srgbClr val="000000"/>
                </a:solidFill>
                <a:latin typeface="+mn-lt"/>
                <a:cs typeface="Times New Roman" panose="02020603050405020304" pitchFamily="18" charset="0"/>
              </a:rPr>
              <a:t>Формирование мотивации к выбору профессии</a:t>
            </a:r>
          </a:p>
          <a:p>
            <a:pPr lvl="0" algn="ctr">
              <a:buNone/>
            </a:pPr>
            <a:r>
              <a:rPr lang="ru-RU" altLang="x-none" sz="1400" dirty="0">
                <a:solidFill>
                  <a:srgbClr val="000000"/>
                </a:solidFill>
                <a:latin typeface="+mn-lt"/>
                <a:cs typeface="Times New Roman" panose="02020603050405020304" pitchFamily="18" charset="0"/>
              </a:rPr>
              <a:t>Эффективные навыки взаимодействия с детьми</a:t>
            </a:r>
          </a:p>
          <a:p>
            <a:pPr lvl="0" algn="ctr">
              <a:buNone/>
            </a:pPr>
            <a:r>
              <a:rPr lang="ru-RU" altLang="x-none" sz="1400" dirty="0">
                <a:solidFill>
                  <a:srgbClr val="000000"/>
                </a:solidFill>
                <a:latin typeface="+mn-lt"/>
                <a:cs typeface="Times New Roman" panose="02020603050405020304" pitchFamily="18" charset="0"/>
              </a:rPr>
              <a:t>(тревожность, неуверенность, перфекционизм, инфантилизм и пр.)</a:t>
            </a:r>
          </a:p>
          <a:p>
            <a:pPr lvl="0" algn="ctr">
              <a:buNone/>
            </a:pPr>
            <a:r>
              <a:rPr lang="ru-RU" altLang="x-none" sz="1400" dirty="0">
                <a:solidFill>
                  <a:srgbClr val="000000"/>
                </a:solidFill>
                <a:latin typeface="+mn-lt"/>
                <a:cs typeface="Times New Roman" panose="02020603050405020304" pitchFamily="18" charset="0"/>
              </a:rPr>
              <a:t>Помощь в выборе дополнительных предметов ГИА/ЕГЭ</a:t>
            </a:r>
          </a:p>
          <a:p>
            <a:pPr lvl="0" algn="ctr">
              <a:buNone/>
            </a:pPr>
            <a:r>
              <a:rPr lang="ru-RU" altLang="x-none" sz="1400" dirty="0">
                <a:solidFill>
                  <a:srgbClr val="000000"/>
                </a:solidFill>
                <a:latin typeface="+mn-lt"/>
                <a:cs typeface="Times New Roman" panose="02020603050405020304" pitchFamily="18" charset="0"/>
              </a:rPr>
              <a:t>Психолого-педагогическое сопровождение сдачи ГИА/ЕГЭ</a:t>
            </a:r>
          </a:p>
          <a:p>
            <a:pPr lvl="0" algn="ctr">
              <a:buNone/>
            </a:pPr>
            <a:r>
              <a:rPr lang="ru-RU" altLang="x-none" sz="1400" dirty="0">
                <a:solidFill>
                  <a:srgbClr val="000000"/>
                </a:solidFill>
                <a:latin typeface="+mn-lt"/>
                <a:cs typeface="Times New Roman" panose="02020603050405020304" pitchFamily="18" charset="0"/>
              </a:rPr>
              <a:t>Развитие познавательных процессов ребёнка (памяти, внимания, мышления)</a:t>
            </a:r>
          </a:p>
          <a:p>
            <a:pPr lvl="0" algn="ctr">
              <a:buNone/>
            </a:pPr>
            <a:r>
              <a:rPr lang="ru-RU" altLang="x-none" sz="1400" dirty="0">
                <a:solidFill>
                  <a:srgbClr val="000000"/>
                </a:solidFill>
                <a:latin typeface="+mn-lt"/>
                <a:cs typeface="Times New Roman" panose="02020603050405020304" pitchFamily="18" charset="0"/>
              </a:rPr>
              <a:t>Обеспечение успешного профессионального самоопределения ребенка для всестороннего развития личности</a:t>
            </a:r>
          </a:p>
          <a:p>
            <a:pPr lvl="0" algn="ctr">
              <a:buNone/>
            </a:pPr>
            <a:endParaRPr lang="ru-RU" altLang="x-none" sz="1600" dirty="0">
              <a:solidFill>
                <a:srgbClr val="000000"/>
              </a:solidFill>
              <a:latin typeface="Times New Roman" panose="02020603050405020304" pitchFamily="18" charset="0"/>
              <a:ea typeface="Times New Roman" panose="02020603050405020304" pitchFamily="18" charset="0"/>
            </a:endParaRPr>
          </a:p>
        </p:txBody>
      </p:sp>
      <p:sp>
        <p:nvSpPr>
          <p:cNvPr id="7" name="Прямоугольник 6"/>
          <p:cNvSpPr/>
          <p:nvPr/>
        </p:nvSpPr>
        <p:spPr>
          <a:xfrm flipV="1">
            <a:off x="4150759" y="905687"/>
            <a:ext cx="3844925" cy="57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8"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433778" y="506413"/>
            <a:ext cx="3732028" cy="481012"/>
          </a:xfrm>
        </p:spPr>
        <p:txBody>
          <a:bodyPr vert="horz" wrap="square" lIns="91440" tIns="45720" rIns="91440" bIns="45720" anchor="ctr"/>
          <a:lstStyle/>
          <a:p>
            <a:r>
              <a:rPr lang="ru-RU" altLang="ru-RU" sz="2000" b="1" dirty="0">
                <a:latin typeface="Times New Roman" panose="02020603050405020304" pitchFamily="18" charset="0"/>
                <a:cs typeface="Times New Roman" panose="02020603050405020304" pitchFamily="18" charset="0"/>
              </a:rPr>
              <a:t>Потребительский запрос</a:t>
            </a:r>
            <a:endParaRPr lang="ru-RU" altLang="ru-RU" sz="2000" b="1" dirty="0">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3274827" y="988827"/>
            <a:ext cx="4752754" cy="657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кругленный прямоугольник 6"/>
          <p:cNvSpPr/>
          <p:nvPr/>
        </p:nvSpPr>
        <p:spPr>
          <a:xfrm>
            <a:off x="2509285" y="1274062"/>
            <a:ext cx="5613990" cy="10937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FFFFFF"/>
                </a:solidFill>
                <a:latin typeface="+mn-lt"/>
                <a:cs typeface="Times New Roman" panose="02020603050405020304" pitchFamily="18" charset="0"/>
              </a:rPr>
              <a:t>Граждане , желающие принять в семью детей, оставшихся без попечения родителей,</a:t>
            </a:r>
          </a:p>
          <a:p>
            <a:pPr lvl="0" algn="ctr">
              <a:buNone/>
            </a:pPr>
            <a:r>
              <a:rPr lang="ru-RU" altLang="x-none" b="1" dirty="0">
                <a:solidFill>
                  <a:srgbClr val="FFFFFF"/>
                </a:solidFill>
                <a:latin typeface="+mn-lt"/>
                <a:cs typeface="Times New Roman" panose="02020603050405020304" pitchFamily="18" charset="0"/>
              </a:rPr>
              <a:t> и граждане, принявшие в семью детей, оставшихся без попечения родителей</a:t>
            </a:r>
            <a:endParaRPr lang="ru-RU" altLang="x-none" b="1" dirty="0">
              <a:solidFill>
                <a:srgbClr val="FFFFFF"/>
              </a:solidFill>
              <a:latin typeface="+mn-lt"/>
              <a:ea typeface="Times New Roman" panose="02020603050405020304" pitchFamily="18" charset="0"/>
            </a:endParaRPr>
          </a:p>
        </p:txBody>
      </p:sp>
      <p:sp>
        <p:nvSpPr>
          <p:cNvPr id="8" name="Скругленный прямоугольник 7"/>
          <p:cNvSpPr/>
          <p:nvPr/>
        </p:nvSpPr>
        <p:spPr>
          <a:xfrm>
            <a:off x="276447" y="2498651"/>
            <a:ext cx="7889358" cy="286015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dirty="0" smtClean="0">
                <a:solidFill>
                  <a:srgbClr val="000000"/>
                </a:solidFill>
                <a:latin typeface="+mn-lt"/>
                <a:cs typeface="Times New Roman" panose="02020603050405020304" pitchFamily="18" charset="0"/>
              </a:rPr>
              <a:t>Адаптационный  период приемной семьи. Сложности  в принятии ребенка</a:t>
            </a:r>
          </a:p>
          <a:p>
            <a:pPr lvl="0" algn="ctr">
              <a:buNone/>
            </a:pPr>
            <a:r>
              <a:rPr lang="ru-RU" altLang="x-none" sz="1400" dirty="0" smtClean="0">
                <a:solidFill>
                  <a:srgbClr val="000000"/>
                </a:solidFill>
                <a:latin typeface="+mn-lt"/>
                <a:cs typeface="Times New Roman" panose="02020603050405020304" pitchFamily="18" charset="0"/>
              </a:rPr>
              <a:t>Адаптация ребенка к учебному заведению (детский сад, школа). </a:t>
            </a:r>
          </a:p>
          <a:p>
            <a:pPr lvl="0" algn="ctr">
              <a:buNone/>
            </a:pPr>
            <a:r>
              <a:rPr lang="ru-RU" altLang="x-none" sz="1400" dirty="0" smtClean="0">
                <a:solidFill>
                  <a:srgbClr val="000000"/>
                </a:solidFill>
                <a:latin typeface="+mn-lt"/>
                <a:cs typeface="Times New Roman" panose="02020603050405020304" pitchFamily="18" charset="0"/>
              </a:rPr>
              <a:t>Проблемы с педагогами и сверстниками.</a:t>
            </a:r>
          </a:p>
          <a:p>
            <a:pPr lvl="0" algn="ctr">
              <a:buNone/>
            </a:pPr>
            <a:r>
              <a:rPr lang="ru-RU" altLang="x-none" sz="1400" dirty="0" smtClean="0">
                <a:solidFill>
                  <a:srgbClr val="000000"/>
                </a:solidFill>
                <a:latin typeface="+mn-lt"/>
                <a:cs typeface="Times New Roman" panose="02020603050405020304" pitchFamily="18" charset="0"/>
              </a:rPr>
              <a:t>Взаимоотношения с кровными родственниками и тайна усыновления</a:t>
            </a:r>
          </a:p>
          <a:p>
            <a:pPr lvl="0" algn="ctr">
              <a:buNone/>
            </a:pPr>
            <a:r>
              <a:rPr lang="ru-RU" altLang="x-none" sz="1400" dirty="0" smtClean="0">
                <a:solidFill>
                  <a:srgbClr val="000000"/>
                </a:solidFill>
                <a:latin typeface="+mn-lt"/>
                <a:cs typeface="Times New Roman" panose="02020603050405020304" pitchFamily="18" charset="0"/>
              </a:rPr>
              <a:t>Внутрисемейные взаимоотношения</a:t>
            </a:r>
          </a:p>
          <a:p>
            <a:pPr lvl="0" algn="ctr">
              <a:buNone/>
            </a:pPr>
            <a:r>
              <a:rPr lang="ru-RU" altLang="x-none" sz="1400" dirty="0" smtClean="0">
                <a:solidFill>
                  <a:srgbClr val="000000"/>
                </a:solidFill>
                <a:latin typeface="+mn-lt"/>
                <a:cs typeface="Times New Roman" panose="02020603050405020304" pitchFamily="18" charset="0"/>
              </a:rPr>
              <a:t>Возрастные особенности ребенка</a:t>
            </a:r>
          </a:p>
          <a:p>
            <a:pPr lvl="0" algn="ctr">
              <a:buNone/>
            </a:pPr>
            <a:r>
              <a:rPr lang="ru-RU" altLang="x-none" sz="1400" dirty="0" smtClean="0">
                <a:solidFill>
                  <a:srgbClr val="000000"/>
                </a:solidFill>
                <a:latin typeface="+mn-lt"/>
                <a:cs typeface="Times New Roman" panose="02020603050405020304" pitchFamily="18" charset="0"/>
              </a:rPr>
              <a:t>Мотивация и эмоциональное состояние принимающего родителя</a:t>
            </a:r>
          </a:p>
          <a:p>
            <a:pPr lvl="0" algn="ctr">
              <a:buNone/>
            </a:pPr>
            <a:r>
              <a:rPr lang="ru-RU" altLang="x-none" sz="1400" dirty="0" smtClean="0">
                <a:solidFill>
                  <a:srgbClr val="000000"/>
                </a:solidFill>
                <a:latin typeface="+mn-lt"/>
                <a:cs typeface="Times New Roman" panose="02020603050405020304" pitchFamily="18" charset="0"/>
              </a:rPr>
              <a:t>Особенности полового воспитания детей и подростков</a:t>
            </a:r>
          </a:p>
          <a:p>
            <a:pPr lvl="0" algn="ctr">
              <a:buNone/>
            </a:pPr>
            <a:r>
              <a:rPr lang="ru-RU" altLang="x-none" sz="1400" dirty="0" smtClean="0">
                <a:solidFill>
                  <a:srgbClr val="000000"/>
                </a:solidFill>
                <a:latin typeface="+mn-lt"/>
                <a:cs typeface="Times New Roman" panose="02020603050405020304" pitchFamily="18" charset="0"/>
              </a:rPr>
              <a:t>Подросток – риски </a:t>
            </a:r>
            <a:r>
              <a:rPr lang="ru-RU" altLang="x-none" sz="1400" dirty="0" err="1" smtClean="0">
                <a:solidFill>
                  <a:srgbClr val="000000"/>
                </a:solidFill>
                <a:latin typeface="+mn-lt"/>
                <a:cs typeface="Times New Roman" panose="02020603050405020304" pitchFamily="18" charset="0"/>
              </a:rPr>
              <a:t>аддиктивного</a:t>
            </a:r>
            <a:r>
              <a:rPr lang="ru-RU" altLang="x-none" sz="1400" dirty="0" smtClean="0">
                <a:solidFill>
                  <a:srgbClr val="000000"/>
                </a:solidFill>
                <a:latin typeface="+mn-lt"/>
                <a:cs typeface="Times New Roman" panose="02020603050405020304" pitchFamily="18" charset="0"/>
              </a:rPr>
              <a:t> поведения и возраст привлечения к уголовной ответственности. Что должен знать родитель?</a:t>
            </a:r>
          </a:p>
          <a:p>
            <a:pPr lvl="0" algn="ctr">
              <a:buNone/>
            </a:pPr>
            <a:r>
              <a:rPr lang="ru-RU" altLang="x-none" sz="1400" dirty="0" smtClean="0">
                <a:solidFill>
                  <a:srgbClr val="000000"/>
                </a:solidFill>
                <a:latin typeface="+mn-lt"/>
                <a:cs typeface="Times New Roman" panose="02020603050405020304" pitchFamily="18" charset="0"/>
              </a:rPr>
              <a:t>Последствия жестокого обращения – как помочь ребенку</a:t>
            </a:r>
          </a:p>
          <a:p>
            <a:pPr lvl="0" algn="ctr">
              <a:buNone/>
            </a:pPr>
            <a:r>
              <a:rPr lang="ru-RU" altLang="x-none" sz="1400" dirty="0" smtClean="0">
                <a:solidFill>
                  <a:srgbClr val="000000"/>
                </a:solidFill>
                <a:latin typeface="+mn-lt"/>
                <a:cs typeface="Times New Roman" panose="02020603050405020304" pitchFamily="18" charset="0"/>
              </a:rPr>
              <a:t>Стили и методы воспитания приемного ребенка</a:t>
            </a:r>
            <a:endParaRPr lang="ru-RU" altLang="x-none" sz="1400" dirty="0">
              <a:solidFill>
                <a:srgbClr val="000000"/>
              </a:solidFill>
              <a:latin typeface="+mn-lt"/>
              <a:ea typeface="Times New Roman" panose="02020603050405020304" pitchFamily="18" charset="0"/>
            </a:endParaRPr>
          </a:p>
        </p:txBody>
      </p:sp>
      <p:pic>
        <p:nvPicPr>
          <p:cNvPr id="17414" name="Рисунок 9"/>
          <p:cNvPicPr>
            <a:picLocks noChangeAspect="1"/>
          </p:cNvPicPr>
          <p:nvPr/>
        </p:nvPicPr>
        <p:blipFill>
          <a:blip r:embed="rId2" cstate="print"/>
          <a:stretch>
            <a:fillRect/>
          </a:stretch>
        </p:blipFill>
        <p:spPr>
          <a:xfrm>
            <a:off x="3625702" y="5453062"/>
            <a:ext cx="1287942" cy="1287943"/>
          </a:xfrm>
          <a:prstGeom prst="rect">
            <a:avLst/>
          </a:prstGeom>
          <a:noFill/>
          <a:ln w="9525">
            <a:noFill/>
          </a:ln>
        </p:spPr>
      </p:pic>
      <p:pic>
        <p:nvPicPr>
          <p:cNvPr id="9"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338084" y="506413"/>
            <a:ext cx="3987210" cy="481012"/>
          </a:xfrm>
        </p:spPr>
        <p:txBody>
          <a:bodyPr vert="horz" wrap="square" lIns="91440" tIns="45720" rIns="91440" bIns="45720" anchor="ctr"/>
          <a:lstStyle/>
          <a:p>
            <a:r>
              <a:rPr lang="ru-RU" altLang="ru-RU" sz="1800" b="1" dirty="0">
                <a:latin typeface="+mn-lt"/>
                <a:cs typeface="Times New Roman" panose="02020603050405020304" pitchFamily="18" charset="0"/>
              </a:rPr>
              <a:t>Потребительский запрос</a:t>
            </a:r>
            <a:endParaRPr lang="ru-RU" altLang="ru-RU" sz="1800" b="1" dirty="0">
              <a:latin typeface="+mn-lt"/>
              <a:ea typeface="Times New Roman" panose="02020603050405020304" pitchFamily="18" charset="0"/>
            </a:endParaRPr>
          </a:p>
        </p:txBody>
      </p:sp>
      <p:sp>
        <p:nvSpPr>
          <p:cNvPr id="4" name="Прямоугольник 3"/>
          <p:cNvSpPr/>
          <p:nvPr/>
        </p:nvSpPr>
        <p:spPr>
          <a:xfrm flipV="1">
            <a:off x="4299614" y="937584"/>
            <a:ext cx="3844925" cy="57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5" name="Скругленный прямоугольник 4"/>
          <p:cNvSpPr/>
          <p:nvPr/>
        </p:nvSpPr>
        <p:spPr>
          <a:xfrm>
            <a:off x="3561907" y="1082675"/>
            <a:ext cx="4667693" cy="711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2000" b="1" dirty="0">
                <a:solidFill>
                  <a:srgbClr val="FFFFFF"/>
                </a:solidFill>
                <a:latin typeface="+mn-lt"/>
                <a:cs typeface="Times New Roman" panose="02020603050405020304" pitchFamily="18" charset="0"/>
              </a:rPr>
              <a:t>Родители детей в период самоизоляции</a:t>
            </a:r>
            <a:endParaRPr lang="ru-RU" altLang="x-none" sz="2000" b="1" dirty="0">
              <a:solidFill>
                <a:srgbClr val="FFFFFF"/>
              </a:solidFill>
              <a:latin typeface="+mn-lt"/>
              <a:ea typeface="Times New Roman" panose="02020603050405020304" pitchFamily="18" charset="0"/>
            </a:endParaRPr>
          </a:p>
        </p:txBody>
      </p:sp>
      <p:sp>
        <p:nvSpPr>
          <p:cNvPr id="6" name="Скругленный прямоугольник 5"/>
          <p:cNvSpPr/>
          <p:nvPr/>
        </p:nvSpPr>
        <p:spPr>
          <a:xfrm>
            <a:off x="3296093" y="1912937"/>
            <a:ext cx="4880344" cy="343524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dirty="0">
                <a:solidFill>
                  <a:srgbClr val="000000"/>
                </a:solidFill>
                <a:latin typeface="+mn-lt"/>
                <a:cs typeface="Times New Roman" panose="02020603050405020304" pitchFamily="18" charset="0"/>
              </a:rPr>
              <a:t>Агрессивное отношение детей к родителям</a:t>
            </a:r>
          </a:p>
          <a:p>
            <a:pPr lvl="0" algn="ctr">
              <a:buNone/>
            </a:pPr>
            <a:r>
              <a:rPr lang="ru-RU" altLang="x-none" sz="1400" dirty="0">
                <a:solidFill>
                  <a:srgbClr val="000000"/>
                </a:solidFill>
                <a:latin typeface="+mn-lt"/>
                <a:cs typeface="Times New Roman" panose="02020603050405020304" pitchFamily="18" charset="0"/>
              </a:rPr>
              <a:t>Конфликтное отношение между детьми </a:t>
            </a:r>
          </a:p>
          <a:p>
            <a:pPr lvl="0" algn="ctr">
              <a:buNone/>
            </a:pPr>
            <a:r>
              <a:rPr lang="ru-RU" altLang="x-none" sz="1400" dirty="0">
                <a:solidFill>
                  <a:srgbClr val="000000"/>
                </a:solidFill>
                <a:latin typeface="+mn-lt"/>
                <a:cs typeface="Times New Roman" panose="02020603050405020304" pitchFamily="18" charset="0"/>
              </a:rPr>
              <a:t>Эмоциональная импульсивность детей</a:t>
            </a:r>
          </a:p>
          <a:p>
            <a:pPr lvl="0" algn="ctr">
              <a:buNone/>
            </a:pPr>
            <a:r>
              <a:rPr lang="ru-RU" altLang="x-none" sz="1400" dirty="0">
                <a:solidFill>
                  <a:srgbClr val="000000"/>
                </a:solidFill>
                <a:latin typeface="+mn-lt"/>
                <a:cs typeface="Times New Roman" panose="02020603050405020304" pitchFamily="18" charset="0"/>
              </a:rPr>
              <a:t>Протестное поведение детей</a:t>
            </a:r>
          </a:p>
          <a:p>
            <a:pPr lvl="0" algn="ctr">
              <a:buNone/>
            </a:pPr>
            <a:r>
              <a:rPr lang="ru-RU" altLang="x-none" sz="1400" dirty="0">
                <a:solidFill>
                  <a:srgbClr val="000000"/>
                </a:solidFill>
                <a:latin typeface="+mn-lt"/>
                <a:cs typeface="Times New Roman" panose="02020603050405020304" pitchFamily="18" charset="0"/>
              </a:rPr>
              <a:t>Виртуальное общение детей</a:t>
            </a:r>
          </a:p>
          <a:p>
            <a:pPr lvl="0" algn="ctr">
              <a:buNone/>
            </a:pPr>
            <a:r>
              <a:rPr lang="ru-RU" altLang="x-none" sz="1400" dirty="0">
                <a:solidFill>
                  <a:srgbClr val="000000"/>
                </a:solidFill>
                <a:latin typeface="+mn-lt"/>
                <a:cs typeface="Times New Roman" panose="02020603050405020304" pitchFamily="18" charset="0"/>
              </a:rPr>
              <a:t>Организация летнего досуга</a:t>
            </a:r>
          </a:p>
          <a:p>
            <a:pPr lvl="0" algn="ctr">
              <a:buNone/>
            </a:pPr>
            <a:r>
              <a:rPr lang="ru-RU" altLang="x-none" sz="1400" dirty="0">
                <a:solidFill>
                  <a:srgbClr val="000000"/>
                </a:solidFill>
                <a:latin typeface="+mn-lt"/>
                <a:cs typeface="Times New Roman" panose="02020603050405020304" pitchFamily="18" charset="0"/>
              </a:rPr>
              <a:t>ЗОЖ в домашних условиях </a:t>
            </a:r>
          </a:p>
          <a:p>
            <a:pPr lvl="0" algn="ctr">
              <a:buNone/>
            </a:pPr>
            <a:r>
              <a:rPr lang="ru-RU" altLang="x-none" sz="1400" dirty="0">
                <a:solidFill>
                  <a:srgbClr val="000000"/>
                </a:solidFill>
                <a:latin typeface="+mn-lt"/>
                <a:cs typeface="Times New Roman" panose="02020603050405020304" pitchFamily="18" charset="0"/>
              </a:rPr>
              <a:t>Ранняя детская любовь</a:t>
            </a:r>
          </a:p>
          <a:p>
            <a:pPr lvl="0" algn="ctr">
              <a:buNone/>
            </a:pPr>
            <a:r>
              <a:rPr lang="ru-RU" altLang="x-none" sz="1400" dirty="0">
                <a:solidFill>
                  <a:srgbClr val="000000"/>
                </a:solidFill>
                <a:latin typeface="+mn-lt"/>
                <a:cs typeface="Times New Roman" panose="02020603050405020304" pitchFamily="18" charset="0"/>
              </a:rPr>
              <a:t>Родительская агрессия</a:t>
            </a:r>
          </a:p>
          <a:p>
            <a:pPr lvl="0" algn="ctr">
              <a:buNone/>
            </a:pPr>
            <a:r>
              <a:rPr lang="ru-RU" altLang="x-none" sz="1400" dirty="0">
                <a:solidFill>
                  <a:srgbClr val="000000"/>
                </a:solidFill>
                <a:latin typeface="+mn-lt"/>
                <a:cs typeface="Times New Roman" panose="02020603050405020304" pitchFamily="18" charset="0"/>
              </a:rPr>
              <a:t>Родительский контроль </a:t>
            </a:r>
          </a:p>
          <a:p>
            <a:pPr lvl="0" algn="ctr">
              <a:buNone/>
            </a:pPr>
            <a:r>
              <a:rPr lang="ru-RU" altLang="x-none" sz="1400" dirty="0">
                <a:solidFill>
                  <a:srgbClr val="000000"/>
                </a:solidFill>
                <a:latin typeface="+mn-lt"/>
                <a:cs typeface="Times New Roman" panose="02020603050405020304" pitchFamily="18" charset="0"/>
              </a:rPr>
              <a:t>Самоконтроль детей</a:t>
            </a:r>
          </a:p>
          <a:p>
            <a:pPr lvl="0" algn="ctr">
              <a:buNone/>
            </a:pPr>
            <a:r>
              <a:rPr lang="ru-RU" altLang="x-none" sz="1400" dirty="0">
                <a:solidFill>
                  <a:srgbClr val="000000"/>
                </a:solidFill>
                <a:latin typeface="+mn-lt"/>
                <a:cs typeface="Times New Roman" panose="02020603050405020304" pitchFamily="18" charset="0"/>
              </a:rPr>
              <a:t>Депрессия у детей</a:t>
            </a:r>
            <a:endParaRPr lang="ru-RU" altLang="x-none" sz="1400" dirty="0">
              <a:solidFill>
                <a:srgbClr val="000000"/>
              </a:solidFill>
              <a:latin typeface="+mn-lt"/>
              <a:ea typeface="Times New Roman" panose="02020603050405020304" pitchFamily="18" charset="0"/>
            </a:endParaRPr>
          </a:p>
        </p:txBody>
      </p:sp>
      <p:pic>
        <p:nvPicPr>
          <p:cNvPr id="18438" name="Рисунок 6"/>
          <p:cNvPicPr>
            <a:picLocks noChangeAspect="1"/>
          </p:cNvPicPr>
          <p:nvPr/>
        </p:nvPicPr>
        <p:blipFill>
          <a:blip r:embed="rId2" cstate="print"/>
          <a:stretch>
            <a:fillRect/>
          </a:stretch>
        </p:blipFill>
        <p:spPr>
          <a:xfrm>
            <a:off x="414670" y="1894479"/>
            <a:ext cx="2658141" cy="1053377"/>
          </a:xfrm>
          <a:prstGeom prst="rect">
            <a:avLst/>
          </a:prstGeom>
          <a:noFill/>
          <a:ln w="9525">
            <a:noFill/>
          </a:ln>
        </p:spPr>
      </p:pic>
      <p:pic>
        <p:nvPicPr>
          <p:cNvPr id="7"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457200" y="1180215"/>
            <a:ext cx="6900530" cy="765544"/>
          </a:xfrm>
        </p:spPr>
        <p:txBody>
          <a:bodyPr/>
          <a:lstStyle/>
          <a:p>
            <a:pPr marL="0" indent="0" algn="ctr">
              <a:buNone/>
            </a:pPr>
            <a:r>
              <a:rPr lang="ru-RU" altLang="ru-RU" sz="2800" dirty="0">
                <a:latin typeface="Calibri" panose="020F0502020204030204" pitchFamily="34" charset="0"/>
                <a:sym typeface="+mn-ea"/>
              </a:rPr>
              <a:t>4. Организационные решения</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Заголовок 3"/>
          <p:cNvSpPr txBox="1"/>
          <p:nvPr/>
        </p:nvSpPr>
        <p:spPr>
          <a:xfrm>
            <a:off x="172720" y="835343"/>
            <a:ext cx="8229600" cy="534987"/>
          </a:xfrm>
          <a:prstGeom prst="rect">
            <a:avLst/>
          </a:prstGeom>
          <a:noFill/>
          <a:ln w="9525">
            <a:noFill/>
          </a:ln>
        </p:spPr>
        <p:txBody>
          <a:bodyPr anchor="ctr"/>
          <a:lstStyle/>
          <a:p>
            <a:pPr algn="ctr" eaLnBrk="1" hangingPunct="1"/>
            <a:r>
              <a:rPr lang="ru-RU" altLang="ru-RU" sz="2800" dirty="0">
                <a:solidFill>
                  <a:srgbClr val="1C1C1C"/>
                </a:solidFill>
                <a:sym typeface="+mn-ea"/>
              </a:rPr>
              <a:t>Технологические решения</a:t>
            </a:r>
            <a:endParaRPr lang="ru-RU" altLang="ru-RU" sz="2800" b="1" dirty="0">
              <a:solidFill>
                <a:srgbClr val="0070C0"/>
              </a:solidFill>
              <a:latin typeface="Calibri" panose="020F0502020204030204" pitchFamily="34" charset="0"/>
              <a:sym typeface="+mn-ea"/>
            </a:endParaRPr>
          </a:p>
        </p:txBody>
      </p:sp>
      <p:sp>
        <p:nvSpPr>
          <p:cNvPr id="14340" name="Місце для вмісту 2"/>
          <p:cNvSpPr txBox="1"/>
          <p:nvPr/>
        </p:nvSpPr>
        <p:spPr>
          <a:xfrm>
            <a:off x="510363" y="1670050"/>
            <a:ext cx="7474688" cy="1849327"/>
          </a:xfrm>
          <a:prstGeom prst="rect">
            <a:avLst/>
          </a:prstGeom>
          <a:noFill/>
          <a:ln w="9525">
            <a:noFill/>
          </a:ln>
        </p:spPr>
        <p:txBody>
          <a:bodyPr/>
          <a:lstStyle/>
          <a:p>
            <a:pPr marL="609600" indent="-609600">
              <a:lnSpc>
                <a:spcPct val="80000"/>
              </a:lnSpc>
              <a:buNone/>
            </a:pPr>
            <a:r>
              <a:rPr sz="2000" dirty="0">
                <a:sym typeface="+mn-ea"/>
              </a:rPr>
              <a:t>1. </a:t>
            </a:r>
            <a:r>
              <a:rPr lang="ru-RU" sz="2000" dirty="0">
                <a:solidFill>
                  <a:srgbClr val="FF0000"/>
                </a:solidFill>
                <a:sym typeface="+mn-ea"/>
              </a:rPr>
              <a:t>модель </a:t>
            </a:r>
            <a:r>
              <a:rPr lang="ru-RU" sz="2000" dirty="0">
                <a:sym typeface="+mn-ea"/>
              </a:rPr>
              <a:t>(разработка и запуск) </a:t>
            </a:r>
            <a:endParaRPr lang="ru-RU" sz="2000" dirty="0"/>
          </a:p>
          <a:p>
            <a:pPr marL="609600" indent="-609600">
              <a:lnSpc>
                <a:spcPct val="80000"/>
              </a:lnSpc>
              <a:buNone/>
            </a:pPr>
            <a:r>
              <a:rPr lang="ru-RU" sz="2000" dirty="0">
                <a:sym typeface="+mn-ea"/>
              </a:rPr>
              <a:t>2. информационный </a:t>
            </a:r>
            <a:r>
              <a:rPr lang="ru-RU" sz="2000" dirty="0">
                <a:solidFill>
                  <a:srgbClr val="FF0000"/>
                </a:solidFill>
                <a:sym typeface="+mn-ea"/>
              </a:rPr>
              <a:t>ресурс </a:t>
            </a:r>
            <a:r>
              <a:rPr lang="ru-RU" sz="2000" dirty="0">
                <a:sym typeface="+mn-ea"/>
              </a:rPr>
              <a:t>(проектирование и </a:t>
            </a:r>
            <a:r>
              <a:rPr lang="ru-RU" sz="2000" dirty="0" err="1">
                <a:sym typeface="+mn-ea"/>
              </a:rPr>
              <a:t>модерация</a:t>
            </a:r>
            <a:r>
              <a:rPr lang="ru-RU" sz="2000" dirty="0">
                <a:sym typeface="+mn-ea"/>
              </a:rPr>
              <a:t>)</a:t>
            </a:r>
            <a:endParaRPr lang="ru-RU" sz="2000" dirty="0"/>
          </a:p>
          <a:p>
            <a:pPr marL="609600" indent="-609600">
              <a:lnSpc>
                <a:spcPct val="80000"/>
              </a:lnSpc>
              <a:buNone/>
            </a:pPr>
            <a:r>
              <a:rPr lang="ru-RU" sz="2000" dirty="0">
                <a:sym typeface="+mn-ea"/>
              </a:rPr>
              <a:t>3. </a:t>
            </a:r>
            <a:r>
              <a:rPr lang="ru-RU" sz="2000" dirty="0">
                <a:solidFill>
                  <a:srgbClr val="FF0000"/>
                </a:solidFill>
                <a:sym typeface="+mn-ea"/>
              </a:rPr>
              <a:t>сопровождение </a:t>
            </a:r>
            <a:r>
              <a:rPr lang="ru-RU" sz="2000" dirty="0">
                <a:sym typeface="+mn-ea"/>
              </a:rPr>
              <a:t>(организационно-методическое и педагогическое) </a:t>
            </a:r>
            <a:endParaRPr lang="ru-RU" sz="2000" dirty="0"/>
          </a:p>
          <a:p>
            <a:pPr marL="609600" indent="-609600">
              <a:lnSpc>
                <a:spcPct val="80000"/>
              </a:lnSpc>
              <a:buNone/>
            </a:pPr>
            <a:r>
              <a:rPr lang="ru-RU" sz="2000" dirty="0">
                <a:sym typeface="+mn-ea"/>
              </a:rPr>
              <a:t>4. </a:t>
            </a:r>
            <a:r>
              <a:rPr lang="ru-RU" sz="2000" dirty="0">
                <a:solidFill>
                  <a:srgbClr val="FF0000"/>
                </a:solidFill>
                <a:sym typeface="+mn-ea"/>
              </a:rPr>
              <a:t>программы </a:t>
            </a:r>
            <a:r>
              <a:rPr lang="ru-RU" sz="2000" dirty="0">
                <a:sym typeface="+mn-ea"/>
              </a:rPr>
              <a:t>поддержки (родителей и специалистов):ПК, навигаторы, рекомендации</a:t>
            </a:r>
            <a:endParaRPr lang="ru-RU" altLang="ru-RU" sz="2000" dirty="0">
              <a:solidFill>
                <a:srgbClr val="898989"/>
              </a:solidFill>
              <a:latin typeface="Calibri" panose="020F0502020204030204" pitchFamily="34" charset="0"/>
            </a:endParaRP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364" name="Таблица 15363"/>
          <p:cNvGraphicFramePr/>
          <p:nvPr/>
        </p:nvGraphicFramePr>
        <p:xfrm>
          <a:off x="263525" y="1932305"/>
          <a:ext cx="7923530" cy="3383210"/>
        </p:xfrm>
        <a:graphic>
          <a:graphicData uri="http://schemas.openxmlformats.org/drawingml/2006/table">
            <a:tbl>
              <a:tblPr/>
              <a:tblGrid>
                <a:gridCol w="2463165">
                  <a:extLst>
                    <a:ext uri="{9D8B030D-6E8A-4147-A177-3AD203B41FA5}">
                      <a16:colId xmlns="" xmlns:a16="http://schemas.microsoft.com/office/drawing/2014/main" val="20000"/>
                    </a:ext>
                  </a:extLst>
                </a:gridCol>
                <a:gridCol w="2642235">
                  <a:extLst>
                    <a:ext uri="{9D8B030D-6E8A-4147-A177-3AD203B41FA5}">
                      <a16:colId xmlns="" xmlns:a16="http://schemas.microsoft.com/office/drawing/2014/main" val="20001"/>
                    </a:ext>
                  </a:extLst>
                </a:gridCol>
                <a:gridCol w="2818130">
                  <a:extLst>
                    <a:ext uri="{9D8B030D-6E8A-4147-A177-3AD203B41FA5}">
                      <a16:colId xmlns="" xmlns:a16="http://schemas.microsoft.com/office/drawing/2014/main" val="20002"/>
                    </a:ext>
                  </a:extLst>
                </a:gridCol>
              </a:tblGrid>
              <a:tr h="36576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ru-RU" altLang="x-none" sz="2000" b="1" dirty="0">
                          <a:solidFill>
                            <a:srgbClr val="FFFFFF"/>
                          </a:solidFill>
                          <a:latin typeface="Calibri" panose="020F0502020204030204" pitchFamily="34" charset="0"/>
                        </a:rPr>
                        <a:t>выбор 1</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ru-RU" altLang="x-none" sz="2000" b="1" dirty="0">
                          <a:solidFill>
                            <a:srgbClr val="FFFFFF"/>
                          </a:solidFill>
                          <a:latin typeface="Calibri" panose="020F0502020204030204" pitchFamily="34" charset="0"/>
                        </a:rPr>
                        <a:t>оптимальное решение</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ru-RU" altLang="x-none" sz="2000" b="1" dirty="0">
                          <a:solidFill>
                            <a:srgbClr val="FFFFFF"/>
                          </a:solidFill>
                          <a:latin typeface="Calibri" panose="020F0502020204030204" pitchFamily="34" charset="0"/>
                        </a:rPr>
                        <a:t>выбор 2</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0"/>
                  </a:ext>
                </a:extLst>
              </a:tr>
              <a:tr h="304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lang="ru-RU" altLang="x-none" sz="2000" b="0" dirty="0">
                          <a:solidFill>
                            <a:srgbClr val="000000"/>
                          </a:solidFill>
                          <a:latin typeface="Calibri" panose="020F0502020204030204" pitchFamily="34" charset="0"/>
                        </a:rPr>
                        <a:t>централизация</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rowSpan="6">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endParaRPr lang="ru-RU" altLang="x-none" sz="2000" b="0" dirty="0">
                        <a:solidFill>
                          <a:srgbClr val="000000"/>
                        </a:solidFill>
                        <a:latin typeface="Calibri" panose="020F0502020204030204" pitchFamily="34" charset="0"/>
                      </a:endParaRPr>
                    </a:p>
                    <a:p>
                      <a:pPr lvl="0" algn="ctr" eaLnBrk="1" hangingPunct="1">
                        <a:buNone/>
                      </a:pPr>
                      <a:endParaRPr lang="ru-RU" altLang="x-none" sz="2000" b="0" dirty="0">
                        <a:solidFill>
                          <a:srgbClr val="000000"/>
                        </a:solidFill>
                        <a:latin typeface="Calibri" panose="020F0502020204030204" pitchFamily="34" charset="0"/>
                      </a:endParaRPr>
                    </a:p>
                    <a:p>
                      <a:pPr lvl="0" algn="ctr" eaLnBrk="1" hangingPunct="1">
                        <a:buNone/>
                      </a:pPr>
                      <a:r>
                        <a:rPr lang="ru-RU" altLang="x-none" sz="2000" b="0" dirty="0">
                          <a:solidFill>
                            <a:srgbClr val="FF0000"/>
                          </a:solidFill>
                          <a:latin typeface="Calibri" panose="020F0502020204030204" pitchFamily="34" charset="0"/>
                        </a:rPr>
                        <a:t>модель на основе </a:t>
                      </a:r>
                    </a:p>
                    <a:p>
                      <a:pPr lvl="0" algn="ctr" eaLnBrk="1" hangingPunct="1">
                        <a:buNone/>
                      </a:pPr>
                      <a:r>
                        <a:rPr lang="ru-RU" altLang="x-none" sz="2000" b="0" dirty="0">
                          <a:solidFill>
                            <a:srgbClr val="FF0000"/>
                          </a:solidFill>
                          <a:latin typeface="Calibri" panose="020F0502020204030204" pitchFamily="34" charset="0"/>
                        </a:rPr>
                        <a:t>распределенного центра</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lang="ru-RU" altLang="x-none" sz="2000" b="0" dirty="0">
                          <a:solidFill>
                            <a:srgbClr val="000000"/>
                          </a:solidFill>
                          <a:latin typeface="Calibri" panose="020F0502020204030204" pitchFamily="34" charset="0"/>
                        </a:rPr>
                        <a:t>децентрализация</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1"/>
                  </a:ext>
                </a:extLst>
              </a:tr>
              <a:tr h="304800">
                <a:tc>
                  <a:txBody>
                    <a:bodyPr/>
                    <a:lstStyle/>
                    <a:p>
                      <a:pPr lvl="0" eaLnBrk="1" hangingPunct="1">
                        <a:buNone/>
                      </a:pPr>
                      <a:r>
                        <a:rPr lang="ru-RU" altLang="x-none" sz="2000" b="0" dirty="0">
                          <a:solidFill>
                            <a:srgbClr val="000000"/>
                          </a:solidFill>
                          <a:latin typeface="Calibri" panose="020F0502020204030204" pitchFamily="34" charset="0"/>
                        </a:rPr>
                        <a:t>стандартизация</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vMerge="1">
                  <a:txBody>
                    <a:bodyPr/>
                    <a:lstStyle/>
                    <a:p>
                      <a:endParaRPr lang="ru-RU"/>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eaLnBrk="1" hangingPunct="1">
                        <a:buNone/>
                      </a:pPr>
                      <a:r>
                        <a:rPr lang="ru-RU" altLang="x-none" sz="2000" b="0" dirty="0">
                          <a:solidFill>
                            <a:srgbClr val="000000"/>
                          </a:solidFill>
                          <a:latin typeface="Calibri" panose="020F0502020204030204" pitchFamily="34" charset="0"/>
                        </a:rPr>
                        <a:t>вариативность</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2"/>
                  </a:ext>
                </a:extLst>
              </a:tr>
              <a:tr h="297180">
                <a:tc>
                  <a:txBody>
                    <a:bodyPr/>
                    <a:lstStyle/>
                    <a:p>
                      <a:pPr lvl="0" eaLnBrk="1" hangingPunct="1">
                        <a:buNone/>
                      </a:pPr>
                      <a:r>
                        <a:rPr lang="ru-RU" altLang="x-none" sz="2000" b="0" dirty="0">
                          <a:solidFill>
                            <a:srgbClr val="000000"/>
                          </a:solidFill>
                          <a:latin typeface="Calibri" panose="020F0502020204030204" pitchFamily="34" charset="0"/>
                        </a:rPr>
                        <a:t>генерализация</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vMerge="1">
                  <a:txBody>
                    <a:bodyPr/>
                    <a:lstStyle/>
                    <a:p>
                      <a:endParaRPr lang="ru-RU"/>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eaLnBrk="1" hangingPunct="1">
                        <a:buNone/>
                      </a:pPr>
                      <a:r>
                        <a:rPr lang="ru-RU" altLang="x-none" sz="2000" b="0" dirty="0">
                          <a:solidFill>
                            <a:srgbClr val="000000"/>
                          </a:solidFill>
                          <a:latin typeface="Calibri" panose="020F0502020204030204" pitchFamily="34" charset="0"/>
                        </a:rPr>
                        <a:t>индивидуализация</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3"/>
                  </a:ext>
                </a:extLst>
              </a:tr>
              <a:tr h="312420">
                <a:tc>
                  <a:txBody>
                    <a:bodyPr/>
                    <a:lstStyle/>
                    <a:p>
                      <a:pPr lvl="0" eaLnBrk="1" hangingPunct="1">
                        <a:buNone/>
                      </a:pPr>
                      <a:r>
                        <a:rPr lang="ru-RU" altLang="x-none" sz="2000" b="0" dirty="0">
                          <a:solidFill>
                            <a:srgbClr val="000000"/>
                          </a:solidFill>
                          <a:latin typeface="Calibri" panose="020F0502020204030204" pitchFamily="34" charset="0"/>
                        </a:rPr>
                        <a:t>прямое назначение</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vMerge="1">
                  <a:txBody>
                    <a:bodyPr/>
                    <a:lstStyle/>
                    <a:p>
                      <a:endParaRPr lang="ru-RU"/>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eaLnBrk="1" hangingPunct="1">
                        <a:buNone/>
                      </a:pPr>
                      <a:r>
                        <a:rPr lang="ru-RU" altLang="x-none" sz="2000" b="0" dirty="0">
                          <a:solidFill>
                            <a:srgbClr val="000000"/>
                          </a:solidFill>
                          <a:latin typeface="Calibri" panose="020F0502020204030204" pitchFamily="34" charset="0"/>
                        </a:rPr>
                        <a:t>полифункциональность</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4"/>
                  </a:ext>
                </a:extLst>
              </a:tr>
              <a:tr h="312420">
                <a:tc>
                  <a:txBody>
                    <a:bodyPr/>
                    <a:lstStyle/>
                    <a:p>
                      <a:pPr lvl="0" eaLnBrk="1" hangingPunct="1">
                        <a:buNone/>
                      </a:pPr>
                      <a:r>
                        <a:rPr lang="ru-RU" altLang="x-none" sz="2000" b="0" dirty="0">
                          <a:solidFill>
                            <a:srgbClr val="000000"/>
                          </a:solidFill>
                          <a:latin typeface="Calibri" panose="020F0502020204030204" pitchFamily="34" charset="0"/>
                        </a:rPr>
                        <a:t>комплексность</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vMerge="1">
                  <a:txBody>
                    <a:bodyPr/>
                    <a:lstStyle/>
                    <a:p>
                      <a:endParaRPr lang="ru-RU"/>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eaLnBrk="1" hangingPunct="1">
                        <a:buNone/>
                      </a:pPr>
                      <a:r>
                        <a:rPr lang="ru-RU" altLang="x-none" sz="2000" b="0" dirty="0">
                          <a:solidFill>
                            <a:srgbClr val="000000"/>
                          </a:solidFill>
                          <a:latin typeface="Calibri" panose="020F0502020204030204" pitchFamily="34" charset="0"/>
                        </a:rPr>
                        <a:t>модульность</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5"/>
                  </a:ext>
                </a:extLst>
              </a:tr>
              <a:tr h="304800">
                <a:tc>
                  <a:txBody>
                    <a:bodyPr/>
                    <a:lstStyle/>
                    <a:p>
                      <a:pPr lvl="0" eaLnBrk="1" hangingPunct="1">
                        <a:buNone/>
                      </a:pPr>
                      <a:r>
                        <a:rPr lang="ru-RU" altLang="x-none" sz="2000" b="0" dirty="0">
                          <a:solidFill>
                            <a:srgbClr val="000000"/>
                          </a:solidFill>
                          <a:latin typeface="Calibri" panose="020F0502020204030204" pitchFamily="34" charset="0"/>
                        </a:rPr>
                        <a:t>вертикальное управление</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vMerge="1">
                  <a:txBody>
                    <a:bodyPr/>
                    <a:lstStyle/>
                    <a:p>
                      <a:endParaRPr lang="ru-RU"/>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eaLnBrk="1" hangingPunct="1">
                        <a:buNone/>
                      </a:pPr>
                      <a:r>
                        <a:rPr lang="ru-RU" altLang="x-none" sz="2000" b="0" dirty="0">
                          <a:solidFill>
                            <a:srgbClr val="000000"/>
                          </a:solidFill>
                          <a:latin typeface="Calibri" panose="020F0502020204030204" pitchFamily="34" charset="0"/>
                        </a:rPr>
                        <a:t>горизонтальное управление</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6"/>
                  </a:ext>
                </a:extLst>
              </a:tr>
            </a:tbl>
          </a:graphicData>
        </a:graphic>
      </p:graphicFrame>
      <p:sp>
        <p:nvSpPr>
          <p:cNvPr id="14339" name="Заголовок 3"/>
          <p:cNvSpPr txBox="1"/>
          <p:nvPr/>
        </p:nvSpPr>
        <p:spPr>
          <a:xfrm>
            <a:off x="606056" y="835659"/>
            <a:ext cx="7644809" cy="748591"/>
          </a:xfrm>
          <a:prstGeom prst="rect">
            <a:avLst/>
          </a:prstGeom>
          <a:noFill/>
          <a:ln w="9525">
            <a:noFill/>
          </a:ln>
        </p:spPr>
        <p:txBody>
          <a:bodyPr anchor="ctr"/>
          <a:lstStyle/>
          <a:p>
            <a:pPr algn="ctr" eaLnBrk="1" hangingPunct="1"/>
            <a:r>
              <a:rPr lang="ru-RU" altLang="ru-RU" sz="2800" dirty="0">
                <a:solidFill>
                  <a:srgbClr val="1C1C1C"/>
                </a:solidFill>
                <a:sym typeface="+mn-ea"/>
              </a:rPr>
              <a:t>Технологические решения: </a:t>
            </a:r>
            <a:br>
              <a:rPr lang="ru-RU" altLang="ru-RU" sz="2800" dirty="0">
                <a:solidFill>
                  <a:srgbClr val="1C1C1C"/>
                </a:solidFill>
                <a:sym typeface="+mn-ea"/>
              </a:rPr>
            </a:br>
            <a:r>
              <a:rPr lang="ru-RU" altLang="ru-RU" sz="2800" dirty="0">
                <a:solidFill>
                  <a:srgbClr val="1C1C1C"/>
                </a:solidFill>
                <a:sym typeface="+mn-ea"/>
              </a:rPr>
              <a:t>выбор модели</a:t>
            </a:r>
            <a:endParaRPr lang="ru-RU" altLang="ru-RU" sz="2800" b="1" dirty="0">
              <a:solidFill>
                <a:srgbClr val="0070C0"/>
              </a:solidFill>
              <a:latin typeface="Calibri" panose="020F0502020204030204" pitchFamily="34" charset="0"/>
              <a:sym typeface="+mn-ea"/>
            </a:endParaRP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953" y="691116"/>
            <a:ext cx="7559749" cy="1244010"/>
          </a:xfrm>
        </p:spPr>
        <p:txBody>
          <a:bodyPr/>
          <a:lstStyle/>
          <a:p>
            <a:r>
              <a:rPr lang="ru-RU" altLang="ru-RU" sz="2800" dirty="0">
                <a:solidFill>
                  <a:srgbClr val="1C1C1C"/>
                </a:solidFill>
                <a:latin typeface="Calibri" panose="020F0502020204030204" pitchFamily="34" charset="0"/>
                <a:sym typeface="+mn-ea"/>
              </a:rPr>
              <a:t>1. философия (</a:t>
            </a:r>
            <a:r>
              <a:rPr lang="ru-RU" altLang="ru-RU" sz="2800" dirty="0">
                <a:solidFill>
                  <a:srgbClr val="FF0000"/>
                </a:solidFill>
                <a:latin typeface="Calibri" panose="020F0502020204030204" pitchFamily="34" charset="0"/>
                <a:sym typeface="+mn-ea"/>
              </a:rPr>
              <a:t>концепция</a:t>
            </a:r>
            <a:r>
              <a:rPr lang="ru-RU" altLang="ru-RU" sz="2800" dirty="0">
                <a:solidFill>
                  <a:srgbClr val="1C1C1C"/>
                </a:solidFill>
                <a:latin typeface="Calibri" panose="020F0502020204030204" pitchFamily="34" charset="0"/>
                <a:sym typeface="+mn-ea"/>
              </a:rPr>
              <a:t>) и </a:t>
            </a:r>
            <a:br>
              <a:rPr lang="ru-RU" altLang="ru-RU" sz="2800" dirty="0">
                <a:solidFill>
                  <a:srgbClr val="1C1C1C"/>
                </a:solidFill>
                <a:latin typeface="Calibri" panose="020F0502020204030204" pitchFamily="34" charset="0"/>
                <a:sym typeface="+mn-ea"/>
              </a:rPr>
            </a:br>
            <a:r>
              <a:rPr lang="ru-RU" altLang="ru-RU" sz="2800" dirty="0">
                <a:solidFill>
                  <a:srgbClr val="1C1C1C"/>
                </a:solidFill>
                <a:latin typeface="Calibri" panose="020F0502020204030204" pitchFamily="34" charset="0"/>
                <a:sym typeface="+mn-ea"/>
              </a:rPr>
              <a:t>миссия (</a:t>
            </a:r>
            <a:r>
              <a:rPr lang="ru-RU" altLang="ru-RU" sz="2800" dirty="0">
                <a:solidFill>
                  <a:srgbClr val="FF0000"/>
                </a:solidFill>
                <a:latin typeface="Calibri" panose="020F0502020204030204" pitchFamily="34" charset="0"/>
                <a:sym typeface="+mn-ea"/>
              </a:rPr>
              <a:t>модель</a:t>
            </a:r>
            <a:r>
              <a:rPr lang="ru-RU" altLang="ru-RU" sz="2800" dirty="0">
                <a:solidFill>
                  <a:srgbClr val="1C1C1C"/>
                </a:solidFill>
                <a:latin typeface="Calibri" panose="020F0502020204030204" pitchFamily="34" charset="0"/>
                <a:sym typeface="+mn-ea"/>
              </a:rPr>
              <a:t>) консультирования</a:t>
            </a:r>
            <a:r>
              <a:rPr lang="ru-RU" altLang="ru-RU" sz="2800" dirty="0">
                <a:solidFill>
                  <a:srgbClr val="1C1C1C"/>
                </a:solidFill>
                <a:latin typeface="Calibri" panose="020F0502020204030204" pitchFamily="34" charset="0"/>
              </a:rPr>
              <a:t/>
            </a:r>
            <a:br>
              <a:rPr lang="ru-RU" altLang="ru-RU" sz="2800" dirty="0">
                <a:solidFill>
                  <a:srgbClr val="1C1C1C"/>
                </a:solidFill>
                <a:latin typeface="Calibri" panose="020F0502020204030204" pitchFamily="34" charset="0"/>
              </a:rPr>
            </a:br>
            <a:endParaRPr lang="ru-RU" altLang="ru-RU" sz="2800" dirty="0">
              <a:solidFill>
                <a:srgbClr val="1C1C1C"/>
              </a:solidFill>
              <a:latin typeface="Calibri" panose="020F0502020204030204" pitchFamily="34" charset="0"/>
            </a:endParaRPr>
          </a:p>
        </p:txBody>
      </p:sp>
      <p:sp>
        <p:nvSpPr>
          <p:cNvPr id="3" name="Замещающее содержимое 2"/>
          <p:cNvSpPr>
            <a:spLocks noGrp="1"/>
          </p:cNvSpPr>
          <p:nvPr>
            <p:ph idx="1"/>
          </p:nvPr>
        </p:nvSpPr>
        <p:spPr>
          <a:xfrm>
            <a:off x="457200" y="2349795"/>
            <a:ext cx="7740502" cy="3776368"/>
          </a:xfrm>
        </p:spPr>
        <p:txBody>
          <a:bodyPr/>
          <a:lstStyle/>
          <a:p>
            <a:pPr marL="0" indent="0">
              <a:buNone/>
            </a:pPr>
            <a:r>
              <a:rPr lang="ru-RU" altLang="en-US" sz="2000" dirty="0"/>
              <a:t>зачем </a:t>
            </a:r>
          </a:p>
          <a:p>
            <a:pPr marL="0" indent="0">
              <a:buNone/>
            </a:pPr>
            <a:r>
              <a:rPr lang="ru-RU" altLang="en-US" sz="2000" dirty="0"/>
              <a:t>               что </a:t>
            </a:r>
          </a:p>
          <a:p>
            <a:pPr marL="0" indent="0">
              <a:buNone/>
            </a:pPr>
            <a:r>
              <a:rPr lang="ru-RU" altLang="en-US" sz="2000" dirty="0"/>
              <a:t>                           как </a:t>
            </a:r>
          </a:p>
          <a:p>
            <a:pPr marL="0" indent="0">
              <a:buNone/>
            </a:pPr>
            <a:r>
              <a:rPr lang="ru-RU" altLang="en-US" sz="2000" dirty="0"/>
              <a:t>                                     когда </a:t>
            </a:r>
          </a:p>
          <a:p>
            <a:pPr marL="0" indent="0">
              <a:buNone/>
            </a:pPr>
            <a:r>
              <a:rPr lang="ru-RU" altLang="en-US" sz="2000" dirty="0"/>
              <a:t>                                                     где </a:t>
            </a:r>
          </a:p>
          <a:p>
            <a:pPr marL="0" indent="0">
              <a:buNone/>
            </a:pPr>
            <a:r>
              <a:rPr lang="ru-RU" altLang="en-US" sz="2000" dirty="0"/>
              <a:t>                                                                 кто</a:t>
            </a:r>
          </a:p>
          <a:p>
            <a:pPr marL="0" indent="0">
              <a:buNone/>
            </a:pPr>
            <a:r>
              <a:rPr lang="ru-RU" altLang="en-US" sz="2000" dirty="0"/>
              <a:t>                                                                           с кем</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84790"/>
            <a:ext cx="7495953" cy="1116419"/>
          </a:xfrm>
        </p:spPr>
        <p:txBody>
          <a:bodyPr/>
          <a:lstStyle/>
          <a:p>
            <a:r>
              <a:rPr lang="ru-RU" altLang="en-US" sz="2800" dirty="0" smtClean="0"/>
              <a:t>Алгоритм </a:t>
            </a:r>
            <a:r>
              <a:rPr lang="ru-RU" altLang="en-US" sz="2800" dirty="0"/>
              <a:t>выбора</a:t>
            </a:r>
          </a:p>
        </p:txBody>
      </p:sp>
      <p:sp>
        <p:nvSpPr>
          <p:cNvPr id="3" name="Замещающее содержимое 2"/>
          <p:cNvSpPr>
            <a:spLocks noGrp="1"/>
          </p:cNvSpPr>
          <p:nvPr>
            <p:ph idx="1"/>
          </p:nvPr>
        </p:nvSpPr>
        <p:spPr>
          <a:xfrm>
            <a:off x="457200" y="1600201"/>
            <a:ext cx="7655442" cy="3312042"/>
          </a:xfrm>
        </p:spPr>
        <p:txBody>
          <a:bodyPr/>
          <a:lstStyle/>
          <a:p>
            <a:pPr marL="0" indent="0">
              <a:buNone/>
            </a:pPr>
            <a:r>
              <a:rPr lang="ru-RU" altLang="en-US" sz="2800" dirty="0"/>
              <a:t>опека </a:t>
            </a:r>
          </a:p>
          <a:p>
            <a:pPr marL="0" indent="0">
              <a:buNone/>
            </a:pPr>
            <a:r>
              <a:rPr lang="ru-RU" altLang="en-US" sz="2800" dirty="0"/>
              <a:t>помощь </a:t>
            </a:r>
          </a:p>
          <a:p>
            <a:pPr marL="0" indent="0">
              <a:buNone/>
            </a:pPr>
            <a:r>
              <a:rPr lang="ru-RU" altLang="en-US" sz="2800" dirty="0"/>
              <a:t>обеспечение </a:t>
            </a:r>
          </a:p>
          <a:p>
            <a:pPr marL="0" indent="0">
              <a:buNone/>
            </a:pPr>
            <a:r>
              <a:rPr lang="ru-RU" altLang="en-US" sz="2800" dirty="0"/>
              <a:t>поддержка </a:t>
            </a:r>
          </a:p>
          <a:p>
            <a:pPr marL="0" indent="0">
              <a:buNone/>
            </a:pPr>
            <a:r>
              <a:rPr lang="ru-RU" altLang="en-US" sz="2800" dirty="0"/>
              <a:t>сопровождение </a:t>
            </a:r>
          </a:p>
          <a:p>
            <a:pPr marL="0" indent="0">
              <a:buNone/>
            </a:pPr>
            <a:r>
              <a:rPr lang="ru-RU" altLang="en-US" sz="2800" dirty="0" err="1"/>
              <a:t>фасилитация</a:t>
            </a:r>
            <a:r>
              <a:rPr lang="ru-RU" altLang="en-US" sz="2800" dirty="0"/>
              <a:t> </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583171" y="279400"/>
            <a:ext cx="4688959" cy="495300"/>
          </a:xfrm>
        </p:spPr>
        <p:txBody>
          <a:bodyPr vert="horz" wrap="square" lIns="91440" tIns="45720" rIns="91440" bIns="45720" anchor="ctr"/>
          <a:lstStyle/>
          <a:p>
            <a:pPr algn="r"/>
            <a:r>
              <a:rPr lang="ru-RU" altLang="ru-RU" sz="2000" b="1" dirty="0">
                <a:latin typeface="+mn-lt"/>
                <a:cs typeface="Times New Roman" panose="02020603050405020304" pitchFamily="18" charset="0"/>
              </a:rPr>
              <a:t>Алгоритм создания </a:t>
            </a:r>
            <a:br>
              <a:rPr lang="ru-RU" altLang="ru-RU" sz="2000" b="1" dirty="0">
                <a:latin typeface="+mn-lt"/>
                <a:cs typeface="Times New Roman" panose="02020603050405020304" pitchFamily="18" charset="0"/>
              </a:rPr>
            </a:br>
            <a:r>
              <a:rPr lang="ru-RU" altLang="ru-RU" sz="2000" b="1" dirty="0">
                <a:latin typeface="+mn-lt"/>
                <a:cs typeface="Times New Roman" panose="02020603050405020304" pitchFamily="18" charset="0"/>
              </a:rPr>
              <a:t>консультационного центра</a:t>
            </a:r>
            <a:endParaRPr lang="ru-RU" altLang="ru-RU" sz="2000" b="1" dirty="0">
              <a:latin typeface="+mn-lt"/>
              <a:ea typeface="Times New Roman" panose="02020603050405020304" pitchFamily="18" charset="0"/>
            </a:endParaRPr>
          </a:p>
        </p:txBody>
      </p:sp>
      <p:sp>
        <p:nvSpPr>
          <p:cNvPr id="5" name="Прямоугольник 4"/>
          <p:cNvSpPr/>
          <p:nvPr/>
        </p:nvSpPr>
        <p:spPr>
          <a:xfrm>
            <a:off x="3940544" y="890588"/>
            <a:ext cx="4271963"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11268" name="Прямоугольник 6"/>
          <p:cNvSpPr/>
          <p:nvPr/>
        </p:nvSpPr>
        <p:spPr>
          <a:xfrm>
            <a:off x="207963" y="1906588"/>
            <a:ext cx="4473575" cy="64633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ru-RU" altLang="ru-RU" sz="1200" dirty="0">
                <a:cs typeface="Times New Roman" panose="02020603050405020304" pitchFamily="18" charset="0"/>
              </a:rPr>
              <a:t>Анкетирование востребованности родительской общественности </a:t>
            </a:r>
          </a:p>
          <a:p>
            <a:pPr marL="0" lvl="0" indent="0" algn="ctr">
              <a:spcBef>
                <a:spcPct val="0"/>
              </a:spcBef>
              <a:buFontTx/>
              <a:buNone/>
            </a:pPr>
            <a:r>
              <a:rPr lang="ru-RU" altLang="ru-RU" sz="1200" dirty="0">
                <a:cs typeface="Times New Roman" panose="02020603050405020304" pitchFamily="18" charset="0"/>
              </a:rPr>
              <a:t>Анализ материально-технической базы учреждения </a:t>
            </a:r>
          </a:p>
          <a:p>
            <a:pPr marL="0" lvl="0" indent="0" algn="ctr">
              <a:spcBef>
                <a:spcPct val="0"/>
              </a:spcBef>
              <a:buFontTx/>
              <a:buNone/>
            </a:pPr>
            <a:r>
              <a:rPr lang="ru-RU" altLang="ru-RU" sz="1200" dirty="0">
                <a:cs typeface="Times New Roman" panose="02020603050405020304" pitchFamily="18" charset="0"/>
              </a:rPr>
              <a:t>Анализ кадрового  ресурса </a:t>
            </a:r>
            <a:endParaRPr lang="ru-RU" altLang="ru-RU" sz="1200" dirty="0">
              <a:ea typeface="Arial" panose="020B0604020202020204" pitchFamily="34" charset="0"/>
            </a:endParaRPr>
          </a:p>
        </p:txBody>
      </p:sp>
      <p:sp>
        <p:nvSpPr>
          <p:cNvPr id="11269" name="Заголовок 3"/>
          <p:cNvSpPr txBox="1"/>
          <p:nvPr/>
        </p:nvSpPr>
        <p:spPr>
          <a:xfrm>
            <a:off x="1404938" y="2546350"/>
            <a:ext cx="3498850" cy="665163"/>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endParaRPr lang="ru-RU" altLang="ru-RU" sz="1600" b="1" dirty="0">
              <a:solidFill>
                <a:schemeClr val="tx2"/>
              </a:solidFill>
              <a:latin typeface="Times New Roman" panose="02020603050405020304" pitchFamily="18" charset="0"/>
              <a:ea typeface="Times New Roman" panose="02020603050405020304" pitchFamily="18" charset="0"/>
            </a:endParaRPr>
          </a:p>
        </p:txBody>
      </p:sp>
      <p:sp>
        <p:nvSpPr>
          <p:cNvPr id="12" name="Скругленный прямоугольник 11"/>
          <p:cNvSpPr/>
          <p:nvPr/>
        </p:nvSpPr>
        <p:spPr>
          <a:xfrm>
            <a:off x="1212113" y="3452813"/>
            <a:ext cx="3702788" cy="509588"/>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b="1" dirty="0">
                <a:solidFill>
                  <a:schemeClr val="bg1"/>
                </a:solidFill>
                <a:latin typeface="Times New Roman" panose="02020603050405020304" pitchFamily="18" charset="0"/>
                <a:cs typeface="Times New Roman" panose="02020603050405020304" pitchFamily="18" charset="0"/>
              </a:rPr>
              <a:t>  </a:t>
            </a:r>
            <a:r>
              <a:rPr lang="ru-RU" altLang="x-none" sz="1400" b="1" dirty="0">
                <a:solidFill>
                  <a:schemeClr val="bg1"/>
                </a:solidFill>
                <a:latin typeface="+mn-lt"/>
                <a:cs typeface="Times New Roman" panose="02020603050405020304" pitchFamily="18" charset="0"/>
              </a:rPr>
              <a:t>МОДЕЛЬ </a:t>
            </a:r>
          </a:p>
          <a:p>
            <a:pPr lvl="0" algn="ctr">
              <a:buNone/>
            </a:pPr>
            <a:r>
              <a:rPr lang="ru-RU" altLang="x-none" sz="1400" b="1" dirty="0">
                <a:solidFill>
                  <a:schemeClr val="bg1"/>
                </a:solidFill>
                <a:latin typeface="+mn-lt"/>
                <a:cs typeface="Times New Roman" panose="02020603050405020304" pitchFamily="18" charset="0"/>
              </a:rPr>
              <a:t>КОНСУЛЬТАЦИОННОГО ЦЕНТРА</a:t>
            </a:r>
            <a:endParaRPr lang="ru-RU" altLang="x-none" sz="1400" b="1" dirty="0">
              <a:solidFill>
                <a:schemeClr val="bg1"/>
              </a:solidFill>
              <a:latin typeface="+mn-lt"/>
              <a:ea typeface="Times New Roman" panose="02020603050405020304" pitchFamily="18" charset="0"/>
            </a:endParaRPr>
          </a:p>
        </p:txBody>
      </p:sp>
      <p:sp>
        <p:nvSpPr>
          <p:cNvPr id="11271" name="Заголовок 3"/>
          <p:cNvSpPr txBox="1"/>
          <p:nvPr/>
        </p:nvSpPr>
        <p:spPr>
          <a:xfrm>
            <a:off x="6067425" y="1204913"/>
            <a:ext cx="2751138" cy="646112"/>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r" eaLnBrk="1" hangingPunct="1">
              <a:spcBef>
                <a:spcPct val="0"/>
              </a:spcBef>
              <a:buFontTx/>
              <a:buNone/>
            </a:pPr>
            <a:endParaRPr lang="ru-RU" altLang="ru-RU" sz="1600" b="1" dirty="0">
              <a:solidFill>
                <a:schemeClr val="tx2"/>
              </a:solidFill>
              <a:latin typeface="Times New Roman" panose="02020603050405020304" pitchFamily="18" charset="0"/>
              <a:ea typeface="Times New Roman" panose="02020603050405020304" pitchFamily="18" charset="0"/>
            </a:endParaRPr>
          </a:p>
        </p:txBody>
      </p:sp>
      <p:sp>
        <p:nvSpPr>
          <p:cNvPr id="11272" name="Прямоугольник 17"/>
          <p:cNvSpPr/>
          <p:nvPr/>
        </p:nvSpPr>
        <p:spPr>
          <a:xfrm>
            <a:off x="5283200" y="1933575"/>
            <a:ext cx="2525713" cy="276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ru-RU" altLang="ru-RU" sz="1200" dirty="0">
                <a:cs typeface="Times New Roman" panose="02020603050405020304" pitchFamily="18" charset="0"/>
              </a:rPr>
              <a:t>Федеральное законодательство</a:t>
            </a:r>
            <a:endParaRPr lang="ru-RU" altLang="ru-RU" sz="1800" dirty="0">
              <a:ea typeface="Arial" panose="020B0604020202020204" pitchFamily="34" charset="0"/>
            </a:endParaRPr>
          </a:p>
        </p:txBody>
      </p:sp>
      <p:sp>
        <p:nvSpPr>
          <p:cNvPr id="11273" name="Прямоугольник 18"/>
          <p:cNvSpPr/>
          <p:nvPr/>
        </p:nvSpPr>
        <p:spPr>
          <a:xfrm>
            <a:off x="5092995" y="2178050"/>
            <a:ext cx="3264196" cy="4616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ru-RU" altLang="ru-RU" sz="1200" dirty="0">
                <a:latin typeface="Times New Roman" panose="02020603050405020304" pitchFamily="18" charset="0"/>
                <a:cs typeface="Times New Roman" panose="02020603050405020304" pitchFamily="18" charset="0"/>
              </a:rPr>
              <a:t>Региональные приказы, распоряжение, рекомендации</a:t>
            </a:r>
            <a:endParaRPr lang="ru-RU" altLang="ru-RU" sz="1800" dirty="0">
              <a:ea typeface="Arial" panose="020B0604020202020204" pitchFamily="34" charset="0"/>
            </a:endParaRPr>
          </a:p>
        </p:txBody>
      </p:sp>
      <p:sp>
        <p:nvSpPr>
          <p:cNvPr id="11274" name="Прямоугольник 19"/>
          <p:cNvSpPr/>
          <p:nvPr/>
        </p:nvSpPr>
        <p:spPr>
          <a:xfrm>
            <a:off x="5209952" y="2604977"/>
            <a:ext cx="3009015"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ru-RU" altLang="ru-RU" sz="1200" dirty="0">
                <a:cs typeface="Times New Roman" panose="02020603050405020304" pitchFamily="18" charset="0"/>
              </a:rPr>
              <a:t>Муниципальные приказы (об организации консультационного центра)</a:t>
            </a:r>
          </a:p>
          <a:p>
            <a:pPr marL="0" lvl="0" indent="0">
              <a:spcBef>
                <a:spcPct val="0"/>
              </a:spcBef>
              <a:buFontTx/>
              <a:buNone/>
            </a:pPr>
            <a:r>
              <a:rPr lang="ru-RU" altLang="ru-RU" sz="1200" dirty="0">
                <a:cs typeface="Times New Roman" panose="02020603050405020304" pitchFamily="18" charset="0"/>
              </a:rPr>
              <a:t> </a:t>
            </a:r>
            <a:endParaRPr lang="ru-RU" altLang="ru-RU" sz="1800" dirty="0">
              <a:ea typeface="Arial" panose="020B0604020202020204" pitchFamily="34" charset="0"/>
            </a:endParaRPr>
          </a:p>
        </p:txBody>
      </p:sp>
      <p:sp>
        <p:nvSpPr>
          <p:cNvPr id="11275" name="Прямоугольник 20"/>
          <p:cNvSpPr/>
          <p:nvPr/>
        </p:nvSpPr>
        <p:spPr>
          <a:xfrm>
            <a:off x="5050466" y="2994025"/>
            <a:ext cx="3274828" cy="276998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ru-RU" altLang="ru-RU" sz="1200" dirty="0">
                <a:cs typeface="Times New Roman" panose="02020603050405020304" pitchFamily="18" charset="0"/>
              </a:rPr>
              <a:t>Документооборот на базе ДОО</a:t>
            </a:r>
          </a:p>
          <a:p>
            <a:pPr marL="0" lvl="0" indent="0" eaLnBrk="1" hangingPunct="1">
              <a:spcBef>
                <a:spcPct val="0"/>
              </a:spcBef>
              <a:buFontTx/>
              <a:buNone/>
            </a:pPr>
            <a:r>
              <a:rPr lang="ru-RU" altLang="ru-RU" sz="1200" dirty="0">
                <a:cs typeface="Times New Roman" panose="02020603050405020304" pitchFamily="18" charset="0"/>
              </a:rPr>
              <a:t>Приказ ДОО о создании консультационного центра (утверждение локальных актов):</a:t>
            </a:r>
          </a:p>
          <a:p>
            <a:pPr marL="0" lvl="0" indent="0" eaLnBrk="1" hangingPunct="1">
              <a:spcBef>
                <a:spcPct val="0"/>
              </a:spcBef>
              <a:buNone/>
            </a:pPr>
            <a:r>
              <a:rPr lang="ru-RU" altLang="ru-RU" sz="1200" dirty="0">
                <a:cs typeface="Times New Roman" panose="02020603050405020304" pitchFamily="18" charset="0"/>
              </a:rPr>
              <a:t>      - положение о консультационном центре      </a:t>
            </a:r>
          </a:p>
          <a:p>
            <a:pPr marL="0" lvl="0" indent="0" eaLnBrk="1" hangingPunct="1">
              <a:spcBef>
                <a:spcPct val="0"/>
              </a:spcBef>
              <a:buNone/>
            </a:pPr>
            <a:r>
              <a:rPr lang="ru-RU" altLang="ru-RU" sz="1200" dirty="0">
                <a:cs typeface="Times New Roman" panose="02020603050405020304" pitchFamily="18" charset="0"/>
              </a:rPr>
              <a:t>        (правила оказания консультационной </a:t>
            </a:r>
          </a:p>
          <a:p>
            <a:pPr marL="0" lvl="0" indent="0" eaLnBrk="1" hangingPunct="1">
              <a:spcBef>
                <a:spcPct val="0"/>
              </a:spcBef>
              <a:buNone/>
            </a:pPr>
            <a:r>
              <a:rPr lang="ru-RU" altLang="ru-RU" sz="1200" dirty="0">
                <a:cs typeface="Times New Roman" panose="02020603050405020304" pitchFamily="18" charset="0"/>
              </a:rPr>
              <a:t>        помощи)</a:t>
            </a:r>
          </a:p>
          <a:p>
            <a:pPr marL="0" lvl="0" indent="0" eaLnBrk="1" hangingPunct="1">
              <a:spcBef>
                <a:spcPct val="0"/>
              </a:spcBef>
              <a:buNone/>
            </a:pPr>
            <a:r>
              <a:rPr lang="ru-RU" altLang="ru-RU" sz="1200" dirty="0">
                <a:cs typeface="Times New Roman" panose="02020603050405020304" pitchFamily="18" charset="0"/>
              </a:rPr>
              <a:t>      </a:t>
            </a:r>
            <a:r>
              <a:rPr lang="ru-RU" altLang="ru-RU" sz="1200" dirty="0" smtClean="0">
                <a:cs typeface="Times New Roman" panose="02020603050405020304" pitchFamily="18" charset="0"/>
              </a:rPr>
              <a:t>-</a:t>
            </a:r>
            <a:r>
              <a:rPr lang="en-US" altLang="ru-RU" sz="1200" dirty="0" smtClean="0">
                <a:cs typeface="Times New Roman" panose="02020603050405020304" pitchFamily="18" charset="0"/>
              </a:rPr>
              <a:t> </a:t>
            </a:r>
            <a:r>
              <a:rPr lang="ru-RU" altLang="ru-RU" sz="1200" dirty="0" smtClean="0">
                <a:cs typeface="Times New Roman" panose="02020603050405020304" pitchFamily="18" charset="0"/>
              </a:rPr>
              <a:t>дорожная</a:t>
            </a:r>
            <a:r>
              <a:rPr lang="en-US" altLang="ru-RU" sz="1200" dirty="0" smtClean="0">
                <a:cs typeface="Times New Roman" panose="02020603050405020304" pitchFamily="18" charset="0"/>
              </a:rPr>
              <a:t> </a:t>
            </a:r>
            <a:r>
              <a:rPr lang="ru-RU" altLang="ru-RU" sz="1200" dirty="0" smtClean="0">
                <a:cs typeface="Times New Roman" panose="02020603050405020304" pitchFamily="18" charset="0"/>
              </a:rPr>
              <a:t>карта реализации </a:t>
            </a:r>
            <a:r>
              <a:rPr lang="ru-RU" altLang="ru-RU" sz="1200" dirty="0">
                <a:cs typeface="Times New Roman" panose="02020603050405020304" pitchFamily="18" charset="0"/>
              </a:rPr>
              <a:t>консультационной </a:t>
            </a:r>
            <a:r>
              <a:rPr lang="ru-RU" altLang="ru-RU" sz="1200" dirty="0" smtClean="0">
                <a:cs typeface="Times New Roman" panose="02020603050405020304" pitchFamily="18" charset="0"/>
              </a:rPr>
              <a:t>  </a:t>
            </a:r>
            <a:r>
              <a:rPr lang="ru-RU" altLang="ru-RU" sz="1200" dirty="0">
                <a:cs typeface="Times New Roman" panose="02020603050405020304" pitchFamily="18" charset="0"/>
              </a:rPr>
              <a:t>помощи</a:t>
            </a:r>
          </a:p>
          <a:p>
            <a:pPr marL="0" lvl="0" indent="0" eaLnBrk="1" hangingPunct="1">
              <a:spcBef>
                <a:spcPct val="0"/>
              </a:spcBef>
              <a:buNone/>
            </a:pPr>
            <a:r>
              <a:rPr lang="ru-RU" altLang="ru-RU" sz="1200" dirty="0">
                <a:cs typeface="Times New Roman" panose="02020603050405020304" pitchFamily="18" charset="0"/>
              </a:rPr>
              <a:t>     - должностная инструкция специалиста </a:t>
            </a:r>
          </a:p>
          <a:p>
            <a:pPr marL="0" lvl="0" indent="0" eaLnBrk="1" hangingPunct="1">
              <a:spcBef>
                <a:spcPct val="0"/>
              </a:spcBef>
              <a:buNone/>
            </a:pPr>
            <a:r>
              <a:rPr lang="ru-RU" altLang="ru-RU" sz="1200" dirty="0">
                <a:cs typeface="Times New Roman" panose="02020603050405020304" pitchFamily="18" charset="0"/>
              </a:rPr>
              <a:t>        (квалификационный справочник)</a:t>
            </a:r>
          </a:p>
          <a:p>
            <a:pPr marL="0" lvl="0" indent="0" eaLnBrk="1" hangingPunct="1">
              <a:spcBef>
                <a:spcPct val="0"/>
              </a:spcBef>
              <a:buNone/>
            </a:pPr>
            <a:r>
              <a:rPr lang="ru-RU" altLang="ru-RU" sz="1200" dirty="0">
                <a:cs typeface="Times New Roman" panose="02020603050405020304" pitchFamily="18" charset="0"/>
              </a:rPr>
              <a:t>     - график работы специалистов</a:t>
            </a:r>
          </a:p>
          <a:p>
            <a:pPr marL="0" lvl="0" indent="0" eaLnBrk="1" hangingPunct="1">
              <a:spcBef>
                <a:spcPct val="0"/>
              </a:spcBef>
              <a:buNone/>
            </a:pPr>
            <a:r>
              <a:rPr lang="ru-RU" altLang="ru-RU" sz="1200" dirty="0">
                <a:cs typeface="Times New Roman" panose="02020603050405020304" pitchFamily="18" charset="0"/>
              </a:rPr>
              <a:t>      - журнал учета работы консультационного центра</a:t>
            </a:r>
          </a:p>
          <a:p>
            <a:pPr marL="0" lvl="0" indent="0">
              <a:spcBef>
                <a:spcPct val="0"/>
              </a:spcBef>
              <a:buFontTx/>
              <a:buNone/>
            </a:pPr>
            <a:endParaRPr lang="ru-RU" altLang="ru-RU" sz="1800" dirty="0">
              <a:ea typeface="Arial" panose="020B0604020202020204" pitchFamily="34" charset="0"/>
            </a:endParaRPr>
          </a:p>
        </p:txBody>
      </p:sp>
      <p:sp>
        <p:nvSpPr>
          <p:cNvPr id="22" name="Скругленный прямоугольник 21"/>
          <p:cNvSpPr/>
          <p:nvPr/>
        </p:nvSpPr>
        <p:spPr>
          <a:xfrm>
            <a:off x="290513" y="1317625"/>
            <a:ext cx="928688" cy="501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FFFFFF"/>
                </a:solidFill>
                <a:latin typeface="Times New Roman" panose="02020603050405020304" pitchFamily="18" charset="0"/>
                <a:cs typeface="Times New Roman" panose="02020603050405020304" pitchFamily="18" charset="0"/>
              </a:rPr>
              <a:t>1 шаг</a:t>
            </a:r>
            <a:endParaRPr lang="ru-RU" altLang="x-none" b="1" dirty="0">
              <a:solidFill>
                <a:srgbClr val="FFFFFF"/>
              </a:solidFill>
              <a:latin typeface="Times New Roman" panose="02020603050405020304" pitchFamily="18" charset="0"/>
              <a:ea typeface="Times New Roman" panose="02020603050405020304" pitchFamily="18" charset="0"/>
            </a:endParaRPr>
          </a:p>
        </p:txBody>
      </p:sp>
      <p:sp>
        <p:nvSpPr>
          <p:cNvPr id="23" name="Скругленный прямоугольник 22"/>
          <p:cNvSpPr/>
          <p:nvPr/>
        </p:nvSpPr>
        <p:spPr>
          <a:xfrm>
            <a:off x="1300163" y="1350335"/>
            <a:ext cx="3069818" cy="47687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ru-RU" sz="1400" b="1" dirty="0">
                <a:solidFill>
                  <a:srgbClr val="000000"/>
                </a:solidFill>
                <a:latin typeface="+mn-lt"/>
                <a:cs typeface="Times New Roman" panose="02020603050405020304" pitchFamily="18" charset="0"/>
              </a:rPr>
              <a:t>Мониторинг готовности ДОО</a:t>
            </a:r>
            <a:endParaRPr lang="ru-RU" altLang="ru-RU" sz="1400" b="1" dirty="0">
              <a:solidFill>
                <a:schemeClr val="tx2"/>
              </a:solidFill>
              <a:latin typeface="+mn-lt"/>
              <a:ea typeface="Times New Roman" panose="02020603050405020304" pitchFamily="18" charset="0"/>
            </a:endParaRPr>
          </a:p>
        </p:txBody>
      </p:sp>
      <p:sp>
        <p:nvSpPr>
          <p:cNvPr id="24" name="Скругленный прямоугольник 23"/>
          <p:cNvSpPr/>
          <p:nvPr/>
        </p:nvSpPr>
        <p:spPr>
          <a:xfrm>
            <a:off x="290513" y="2643188"/>
            <a:ext cx="928688"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FFFFFF"/>
                </a:solidFill>
                <a:latin typeface="Times New Roman" panose="02020603050405020304" pitchFamily="18" charset="0"/>
                <a:cs typeface="Times New Roman" panose="02020603050405020304" pitchFamily="18" charset="0"/>
              </a:rPr>
              <a:t>2 шаг</a:t>
            </a:r>
            <a:endParaRPr lang="ru-RU" altLang="x-none" b="1" dirty="0">
              <a:solidFill>
                <a:srgbClr val="FFFFFF"/>
              </a:solidFill>
              <a:latin typeface="Times New Roman" panose="02020603050405020304" pitchFamily="18" charset="0"/>
              <a:ea typeface="Times New Roman" panose="02020603050405020304" pitchFamily="18" charset="0"/>
            </a:endParaRPr>
          </a:p>
        </p:txBody>
      </p:sp>
      <p:sp>
        <p:nvSpPr>
          <p:cNvPr id="25" name="Скругленный прямоугольник 24"/>
          <p:cNvSpPr/>
          <p:nvPr/>
        </p:nvSpPr>
        <p:spPr>
          <a:xfrm>
            <a:off x="1325563" y="2589213"/>
            <a:ext cx="3524250" cy="6445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b="1" dirty="0">
                <a:solidFill>
                  <a:srgbClr val="000000"/>
                </a:solidFill>
                <a:latin typeface="+mn-lt"/>
                <a:cs typeface="Times New Roman" panose="02020603050405020304" pitchFamily="18" charset="0"/>
              </a:rPr>
              <a:t>Определение цели и задач функционирования КЦ</a:t>
            </a:r>
            <a:endParaRPr lang="ru-RU" altLang="x-none" sz="1400" b="1" dirty="0">
              <a:solidFill>
                <a:schemeClr val="tx2"/>
              </a:solidFill>
              <a:latin typeface="+mn-lt"/>
              <a:ea typeface="Times New Roman" panose="02020603050405020304" pitchFamily="18" charset="0"/>
            </a:endParaRPr>
          </a:p>
        </p:txBody>
      </p:sp>
      <p:sp>
        <p:nvSpPr>
          <p:cNvPr id="11280" name="Прямоугольник 26"/>
          <p:cNvSpPr/>
          <p:nvPr/>
        </p:nvSpPr>
        <p:spPr>
          <a:xfrm>
            <a:off x="363538" y="6153150"/>
            <a:ext cx="45720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ru-RU" altLang="ru-RU" sz="1200" dirty="0">
                <a:cs typeface="Times New Roman" panose="02020603050405020304" pitchFamily="18" charset="0"/>
              </a:rPr>
              <a:t>Сайты Управления образования, методического центра, ДОО, </a:t>
            </a:r>
          </a:p>
          <a:p>
            <a:pPr marL="0" lvl="0" indent="0" algn="ctr">
              <a:spcBef>
                <a:spcPct val="0"/>
              </a:spcBef>
              <a:buFontTx/>
              <a:buNone/>
            </a:pPr>
            <a:r>
              <a:rPr lang="ru-RU" altLang="ru-RU" sz="1200" dirty="0">
                <a:cs typeface="Times New Roman" panose="02020603050405020304" pitchFamily="18" charset="0"/>
              </a:rPr>
              <a:t>рекламная продукция (листовки), реклама в Социальных сетях</a:t>
            </a:r>
            <a:endParaRPr lang="ru-RU" altLang="ru-RU" sz="1200" dirty="0">
              <a:ea typeface="Times New Roman" panose="02020603050405020304" pitchFamily="18" charset="0"/>
            </a:endParaRPr>
          </a:p>
        </p:txBody>
      </p:sp>
      <p:sp>
        <p:nvSpPr>
          <p:cNvPr id="28" name="Скругленный прямоугольник 27"/>
          <p:cNvSpPr/>
          <p:nvPr/>
        </p:nvSpPr>
        <p:spPr>
          <a:xfrm>
            <a:off x="260350" y="5608638"/>
            <a:ext cx="928688" cy="501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FFFFFF"/>
                </a:solidFill>
                <a:latin typeface="Times New Roman" panose="02020603050405020304" pitchFamily="18" charset="0"/>
                <a:cs typeface="Times New Roman" panose="02020603050405020304" pitchFamily="18" charset="0"/>
              </a:rPr>
              <a:t>4 шаг</a:t>
            </a:r>
            <a:endParaRPr lang="ru-RU" altLang="x-none" b="1" dirty="0">
              <a:solidFill>
                <a:srgbClr val="FFFFFF"/>
              </a:solidFill>
              <a:latin typeface="Times New Roman" panose="02020603050405020304" pitchFamily="18" charset="0"/>
              <a:ea typeface="Times New Roman" panose="02020603050405020304" pitchFamily="18" charset="0"/>
            </a:endParaRPr>
          </a:p>
        </p:txBody>
      </p:sp>
      <p:sp>
        <p:nvSpPr>
          <p:cNvPr id="29" name="Скругленный прямоугольник 28"/>
          <p:cNvSpPr/>
          <p:nvPr/>
        </p:nvSpPr>
        <p:spPr>
          <a:xfrm>
            <a:off x="1279525" y="5613400"/>
            <a:ext cx="3558289" cy="5016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b="1" dirty="0">
                <a:solidFill>
                  <a:srgbClr val="000000"/>
                </a:solidFill>
                <a:latin typeface="+mn-lt"/>
                <a:cs typeface="Times New Roman" panose="02020603050405020304" pitchFamily="18" charset="0"/>
              </a:rPr>
              <a:t>Информирование потребителей</a:t>
            </a:r>
            <a:endParaRPr lang="ru-RU" altLang="x-none" sz="1400" dirty="0">
              <a:solidFill>
                <a:srgbClr val="000000"/>
              </a:solidFill>
              <a:latin typeface="+mn-lt"/>
              <a:ea typeface="Times New Roman" panose="02020603050405020304" pitchFamily="18" charset="0"/>
            </a:endParaRPr>
          </a:p>
        </p:txBody>
      </p:sp>
      <p:sp>
        <p:nvSpPr>
          <p:cNvPr id="30" name="Скругленный прямоугольник 29"/>
          <p:cNvSpPr/>
          <p:nvPr/>
        </p:nvSpPr>
        <p:spPr>
          <a:xfrm>
            <a:off x="292100" y="4325938"/>
            <a:ext cx="1436688" cy="56673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Базовый компонент</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31" name="Скругленный прямоугольник 30"/>
          <p:cNvSpPr/>
          <p:nvPr/>
        </p:nvSpPr>
        <p:spPr>
          <a:xfrm>
            <a:off x="1825625" y="4338638"/>
            <a:ext cx="1495425" cy="56991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Исполнительский компонент</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33" name="Скругленный прямоугольник 32"/>
          <p:cNvSpPr/>
          <p:nvPr/>
        </p:nvSpPr>
        <p:spPr>
          <a:xfrm>
            <a:off x="3438525" y="4343400"/>
            <a:ext cx="1497013" cy="5683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Потребительский компонент</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cxnSp>
        <p:nvCxnSpPr>
          <p:cNvPr id="35" name="Прямая со стрелкой 34"/>
          <p:cNvCxnSpPr>
            <a:endCxn id="30" idx="0"/>
          </p:cNvCxnSpPr>
          <p:nvPr/>
        </p:nvCxnSpPr>
        <p:spPr>
          <a:xfrm flipH="1">
            <a:off x="1009650" y="3992563"/>
            <a:ext cx="1042988" cy="3333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Прямая со стрелкой 35"/>
          <p:cNvCxnSpPr/>
          <p:nvPr/>
        </p:nvCxnSpPr>
        <p:spPr>
          <a:xfrm>
            <a:off x="2771775" y="3970338"/>
            <a:ext cx="52388" cy="3556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Прямая со стрелкой 37"/>
          <p:cNvCxnSpPr/>
          <p:nvPr/>
        </p:nvCxnSpPr>
        <p:spPr>
          <a:xfrm>
            <a:off x="3451225" y="3970338"/>
            <a:ext cx="1003300" cy="3524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8" name="Скругленный прямоугольник 47"/>
          <p:cNvSpPr/>
          <p:nvPr/>
        </p:nvSpPr>
        <p:spPr>
          <a:xfrm>
            <a:off x="4776049" y="1357461"/>
            <a:ext cx="928688" cy="501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FFFFFF"/>
                </a:solidFill>
                <a:latin typeface="Times New Roman" panose="02020603050405020304" pitchFamily="18" charset="0"/>
                <a:cs typeface="Times New Roman" panose="02020603050405020304" pitchFamily="18" charset="0"/>
              </a:rPr>
              <a:t>3 шаг</a:t>
            </a:r>
            <a:endParaRPr lang="ru-RU" altLang="x-none" b="1" dirty="0">
              <a:solidFill>
                <a:srgbClr val="FFFFFF"/>
              </a:solidFill>
              <a:latin typeface="Times New Roman" panose="02020603050405020304" pitchFamily="18" charset="0"/>
              <a:ea typeface="Times New Roman" panose="02020603050405020304" pitchFamily="18" charset="0"/>
            </a:endParaRPr>
          </a:p>
        </p:txBody>
      </p:sp>
      <p:sp>
        <p:nvSpPr>
          <p:cNvPr id="49" name="Скругленный прямоугольник 48"/>
          <p:cNvSpPr/>
          <p:nvPr/>
        </p:nvSpPr>
        <p:spPr>
          <a:xfrm>
            <a:off x="5688419" y="1403497"/>
            <a:ext cx="2583712" cy="46879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ru-RU" sz="1400" b="1" dirty="0">
                <a:solidFill>
                  <a:srgbClr val="000000"/>
                </a:solidFill>
                <a:latin typeface="+mn-lt"/>
                <a:cs typeface="Times New Roman" panose="02020603050405020304" pitchFamily="18" charset="0"/>
              </a:rPr>
              <a:t>Нормативно-правовая база консультационного </a:t>
            </a:r>
            <a:r>
              <a:rPr lang="ru-RU" altLang="ru-RU" sz="1400" b="1" dirty="0">
                <a:solidFill>
                  <a:srgbClr val="000000"/>
                </a:solidFill>
                <a:latin typeface="Times New Roman" panose="02020603050405020304" pitchFamily="18" charset="0"/>
                <a:cs typeface="Times New Roman" panose="02020603050405020304" pitchFamily="18" charset="0"/>
              </a:rPr>
              <a:t>центра</a:t>
            </a:r>
            <a:endParaRPr lang="ru-RU" altLang="ru-RU" sz="1400" b="1" dirty="0">
              <a:solidFill>
                <a:schemeClr val="tx2"/>
              </a:solidFill>
              <a:latin typeface="Times New Roman" panose="02020603050405020304" pitchFamily="18" charset="0"/>
              <a:ea typeface="Times New Roman" panose="02020603050405020304" pitchFamily="18" charset="0"/>
            </a:endParaRPr>
          </a:p>
        </p:txBody>
      </p:sp>
      <p:sp>
        <p:nvSpPr>
          <p:cNvPr id="50" name="Скругленный прямоугольник 49"/>
          <p:cNvSpPr/>
          <p:nvPr/>
        </p:nvSpPr>
        <p:spPr>
          <a:xfrm>
            <a:off x="5021595" y="5800024"/>
            <a:ext cx="928688" cy="501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FFFFFF"/>
                </a:solidFill>
                <a:latin typeface="Times New Roman" panose="02020603050405020304" pitchFamily="18" charset="0"/>
                <a:cs typeface="Times New Roman" panose="02020603050405020304" pitchFamily="18" charset="0"/>
              </a:rPr>
              <a:t>5 шаг</a:t>
            </a:r>
            <a:endParaRPr lang="ru-RU" altLang="x-none" b="1" dirty="0">
              <a:solidFill>
                <a:srgbClr val="FFFFFF"/>
              </a:solidFill>
              <a:latin typeface="Times New Roman" panose="02020603050405020304" pitchFamily="18" charset="0"/>
              <a:ea typeface="Times New Roman" panose="02020603050405020304" pitchFamily="18" charset="0"/>
            </a:endParaRPr>
          </a:p>
        </p:txBody>
      </p:sp>
      <p:sp>
        <p:nvSpPr>
          <p:cNvPr id="51" name="Скругленный прямоугольник 50"/>
          <p:cNvSpPr/>
          <p:nvPr/>
        </p:nvSpPr>
        <p:spPr>
          <a:xfrm>
            <a:off x="6067425" y="5773478"/>
            <a:ext cx="2268501" cy="595424"/>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b="1" dirty="0">
                <a:solidFill>
                  <a:srgbClr val="000000"/>
                </a:solidFill>
                <a:latin typeface="+mn-lt"/>
                <a:cs typeface="Times New Roman" panose="02020603050405020304" pitchFamily="18" charset="0"/>
              </a:rPr>
              <a:t>Оценка качества услуг</a:t>
            </a:r>
            <a:endParaRPr lang="ru-RU" altLang="x-none" sz="1400" b="1" dirty="0">
              <a:solidFill>
                <a:srgbClr val="000000"/>
              </a:solidFill>
              <a:latin typeface="+mn-lt"/>
              <a:ea typeface="Times New Roman" panose="02020603050405020304" pitchFamily="18" charset="0"/>
            </a:endParaRPr>
          </a:p>
        </p:txBody>
      </p:sp>
      <p:sp>
        <p:nvSpPr>
          <p:cNvPr id="52" name="Скругленный прямоугольник 51"/>
          <p:cNvSpPr/>
          <p:nvPr/>
        </p:nvSpPr>
        <p:spPr>
          <a:xfrm>
            <a:off x="280988" y="4973638"/>
            <a:ext cx="4654550" cy="482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b="1" dirty="0">
                <a:solidFill>
                  <a:srgbClr val="000000"/>
                </a:solidFill>
                <a:latin typeface="+mn-lt"/>
                <a:cs typeface="Times New Roman" panose="02020603050405020304" pitchFamily="18" charset="0"/>
              </a:rPr>
              <a:t>Алгоритм предоставления консультационных услуг: технологическое решение</a:t>
            </a:r>
            <a:endParaRPr lang="ru-RU" altLang="x-none" sz="1400" b="1" dirty="0">
              <a:solidFill>
                <a:srgbClr val="000000"/>
              </a:solidFill>
              <a:latin typeface="+mn-lt"/>
              <a:ea typeface="Times New Roman" panose="02020603050405020304" pitchFamily="18" charset="0"/>
            </a:endParaRPr>
          </a:p>
        </p:txBody>
      </p:sp>
      <p:pic>
        <p:nvPicPr>
          <p:cNvPr id="32"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3" name="Прямая соединительная линия 62"/>
          <p:cNvCxnSpPr>
            <a:stCxn id="27" idx="0"/>
            <a:endCxn id="18" idx="2"/>
          </p:cNvCxnSpPr>
          <p:nvPr/>
        </p:nvCxnSpPr>
        <p:spPr>
          <a:xfrm flipV="1">
            <a:off x="6459279" y="4421815"/>
            <a:ext cx="113378" cy="1015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a:stCxn id="6" idx="2"/>
            <a:endCxn id="33" idx="0"/>
          </p:cNvCxnSpPr>
          <p:nvPr/>
        </p:nvCxnSpPr>
        <p:spPr>
          <a:xfrm flipH="1">
            <a:off x="2248694" y="1469398"/>
            <a:ext cx="97447" cy="3936040"/>
          </a:xfrm>
          <a:prstGeom prst="line">
            <a:avLst/>
          </a:prstGeom>
        </p:spPr>
        <p:style>
          <a:lnRef idx="1">
            <a:schemeClr val="accent1"/>
          </a:lnRef>
          <a:fillRef idx="0">
            <a:schemeClr val="accent1"/>
          </a:fillRef>
          <a:effectRef idx="0">
            <a:schemeClr val="accent1"/>
          </a:effectRef>
          <a:fontRef idx="minor">
            <a:schemeClr val="tx1"/>
          </a:fontRef>
        </p:style>
      </p:cxnSp>
      <p:sp>
        <p:nvSpPr>
          <p:cNvPr id="12292" name="Заголовок 1"/>
          <p:cNvSpPr>
            <a:spLocks noGrp="1"/>
          </p:cNvSpPr>
          <p:nvPr>
            <p:ph type="title"/>
          </p:nvPr>
        </p:nvSpPr>
        <p:spPr>
          <a:xfrm>
            <a:off x="4019107" y="279400"/>
            <a:ext cx="4093535" cy="495300"/>
          </a:xfrm>
        </p:spPr>
        <p:txBody>
          <a:bodyPr vert="horz" wrap="square" lIns="91440" tIns="45720" rIns="91440" bIns="45720" anchor="ctr"/>
          <a:lstStyle/>
          <a:p>
            <a:pPr algn="r"/>
            <a:r>
              <a:rPr lang="ru-RU" altLang="ru-RU" sz="2000" b="1" dirty="0">
                <a:latin typeface="+mn-lt"/>
                <a:cs typeface="Times New Roman" panose="02020603050405020304" pitchFamily="18" charset="0"/>
              </a:rPr>
              <a:t>Алгоритм деятельности </a:t>
            </a:r>
            <a:br>
              <a:rPr lang="ru-RU" altLang="ru-RU" sz="2000" b="1" dirty="0">
                <a:latin typeface="+mn-lt"/>
                <a:cs typeface="Times New Roman" panose="02020603050405020304" pitchFamily="18" charset="0"/>
              </a:rPr>
            </a:br>
            <a:r>
              <a:rPr lang="ru-RU" altLang="ru-RU" sz="2000" b="1" dirty="0">
                <a:latin typeface="+mn-lt"/>
                <a:cs typeface="Times New Roman" panose="02020603050405020304" pitchFamily="18" charset="0"/>
              </a:rPr>
              <a:t>консультационного центра</a:t>
            </a:r>
            <a:endParaRPr lang="ru-RU" altLang="ru-RU" sz="2000" b="1" dirty="0">
              <a:latin typeface="+mn-lt"/>
              <a:ea typeface="Times New Roman" panose="02020603050405020304" pitchFamily="18" charset="0"/>
            </a:endParaRPr>
          </a:p>
        </p:txBody>
      </p:sp>
      <p:sp>
        <p:nvSpPr>
          <p:cNvPr id="4" name="Прямоугольник 3"/>
          <p:cNvSpPr/>
          <p:nvPr/>
        </p:nvSpPr>
        <p:spPr>
          <a:xfrm flipV="1">
            <a:off x="4267127" y="928984"/>
            <a:ext cx="3844925" cy="57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6" name="Скругленный прямоугольник 5"/>
          <p:cNvSpPr/>
          <p:nvPr/>
        </p:nvSpPr>
        <p:spPr>
          <a:xfrm>
            <a:off x="234766" y="1194760"/>
            <a:ext cx="4222750" cy="274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FFFFFF"/>
                </a:solidFill>
                <a:latin typeface="Times New Roman" panose="02020603050405020304" pitchFamily="18" charset="0"/>
                <a:cs typeface="Times New Roman" panose="02020603050405020304" pitchFamily="18" charset="0"/>
              </a:rPr>
              <a:t>Информационно-аналитический этап</a:t>
            </a:r>
            <a:endParaRPr lang="ru-RU" altLang="x-none" b="1" dirty="0">
              <a:solidFill>
                <a:srgbClr val="FFFFFF"/>
              </a:solidFill>
              <a:latin typeface="Times New Roman" panose="02020603050405020304" pitchFamily="18" charset="0"/>
              <a:ea typeface="Times New Roman" panose="02020603050405020304" pitchFamily="18" charset="0"/>
            </a:endParaRPr>
          </a:p>
        </p:txBody>
      </p:sp>
      <p:sp>
        <p:nvSpPr>
          <p:cNvPr id="7" name="Скругленный прямоугольник 6"/>
          <p:cNvSpPr/>
          <p:nvPr/>
        </p:nvSpPr>
        <p:spPr>
          <a:xfrm>
            <a:off x="733425" y="1612900"/>
            <a:ext cx="3095625" cy="2571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сбор информации о востребованности услуг</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8" name="Скругленный прямоугольник 7"/>
          <p:cNvSpPr/>
          <p:nvPr/>
        </p:nvSpPr>
        <p:spPr>
          <a:xfrm>
            <a:off x="711200" y="1973263"/>
            <a:ext cx="3074988" cy="388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подбор команды консультантов: </a:t>
            </a:r>
          </a:p>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кадровый ресурс</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9" name="Скругленный прямоугольник 8"/>
          <p:cNvSpPr/>
          <p:nvPr/>
        </p:nvSpPr>
        <p:spPr>
          <a:xfrm>
            <a:off x="733425" y="2473325"/>
            <a:ext cx="3074988" cy="319088"/>
          </a:xfrm>
          <a:prstGeom prst="round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b="1" dirty="0">
                <a:solidFill>
                  <a:srgbClr val="FFFFFF"/>
                </a:solidFill>
                <a:latin typeface="Calibri" panose="020F0502020204030204" pitchFamily="34" charset="0"/>
              </a:rPr>
              <a:t>МОДЕЛЬ </a:t>
            </a:r>
          </a:p>
          <a:p>
            <a:pPr lvl="0" algn="ctr">
              <a:buNone/>
            </a:pPr>
            <a:r>
              <a:rPr lang="ru-RU" altLang="x-none" sz="1200" b="1" dirty="0">
                <a:solidFill>
                  <a:srgbClr val="FFFFFF"/>
                </a:solidFill>
                <a:latin typeface="Calibri" panose="020F0502020204030204" pitchFamily="34" charset="0"/>
              </a:rPr>
              <a:t>КОНСУЛЬТАЦИОННОГО ЦЕНТРА</a:t>
            </a:r>
          </a:p>
        </p:txBody>
      </p:sp>
      <p:sp>
        <p:nvSpPr>
          <p:cNvPr id="12" name="Скругленный прямоугольник 11"/>
          <p:cNvSpPr/>
          <p:nvPr/>
        </p:nvSpPr>
        <p:spPr>
          <a:xfrm>
            <a:off x="231775" y="3284538"/>
            <a:ext cx="4151313" cy="276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FFFFFF"/>
                </a:solidFill>
                <a:latin typeface="Times New Roman" panose="02020603050405020304" pitchFamily="18" charset="0"/>
                <a:cs typeface="Times New Roman" panose="02020603050405020304" pitchFamily="18" charset="0"/>
              </a:rPr>
              <a:t> </a:t>
            </a:r>
            <a:r>
              <a:rPr lang="ru-RU" altLang="x-none" b="1" dirty="0">
                <a:solidFill>
                  <a:srgbClr val="FFFFFF"/>
                </a:solidFill>
                <a:latin typeface="Times New Roman" panose="02020603050405020304" pitchFamily="18" charset="0"/>
                <a:cs typeface="Times New Roman" panose="02020603050405020304" pitchFamily="18" charset="0"/>
              </a:rPr>
              <a:t>Организационный  этап </a:t>
            </a:r>
            <a:endParaRPr lang="ru-RU" altLang="x-none" b="1" dirty="0">
              <a:solidFill>
                <a:srgbClr val="FFFFFF"/>
              </a:solidFill>
              <a:latin typeface="Times New Roman" panose="02020603050405020304" pitchFamily="18" charset="0"/>
              <a:ea typeface="Times New Roman" panose="02020603050405020304" pitchFamily="18" charset="0"/>
            </a:endParaRPr>
          </a:p>
        </p:txBody>
      </p:sp>
      <p:sp>
        <p:nvSpPr>
          <p:cNvPr id="13" name="Скругленный прямоугольник 12"/>
          <p:cNvSpPr/>
          <p:nvPr/>
        </p:nvSpPr>
        <p:spPr>
          <a:xfrm>
            <a:off x="711200" y="3670300"/>
            <a:ext cx="3074988" cy="2333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нормативно-правовая база</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14" name="Скругленный прямоугольник 13"/>
          <p:cNvSpPr/>
          <p:nvPr/>
        </p:nvSpPr>
        <p:spPr>
          <a:xfrm>
            <a:off x="711200" y="4310063"/>
            <a:ext cx="3097213" cy="2603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материально-техническое оснащение</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16" name="Скругленный прямоугольник 15"/>
          <p:cNvSpPr/>
          <p:nvPr/>
        </p:nvSpPr>
        <p:spPr>
          <a:xfrm>
            <a:off x="711200" y="4675188"/>
            <a:ext cx="3097213" cy="2238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научно-методическое сопровождение </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17" name="Скругленный прямоугольник 16"/>
          <p:cNvSpPr/>
          <p:nvPr/>
        </p:nvSpPr>
        <p:spPr>
          <a:xfrm>
            <a:off x="711200" y="3990975"/>
            <a:ext cx="3074988" cy="2413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финансирование</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18" name="Скругленный прямоугольник 17"/>
          <p:cNvSpPr/>
          <p:nvPr/>
        </p:nvSpPr>
        <p:spPr>
          <a:xfrm>
            <a:off x="4915713" y="4132890"/>
            <a:ext cx="3313888" cy="28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FFFFFF"/>
                </a:solidFill>
                <a:latin typeface="Times New Roman" panose="02020603050405020304" pitchFamily="18" charset="0"/>
                <a:cs typeface="Times New Roman" panose="02020603050405020304" pitchFamily="18" charset="0"/>
              </a:rPr>
              <a:t>Ожидаемые результаты</a:t>
            </a:r>
            <a:endParaRPr lang="ru-RU" altLang="x-none" b="1" dirty="0">
              <a:solidFill>
                <a:srgbClr val="FFFFFF"/>
              </a:solidFill>
              <a:latin typeface="Times New Roman" panose="02020603050405020304" pitchFamily="18" charset="0"/>
              <a:ea typeface="Times New Roman" panose="02020603050405020304" pitchFamily="18" charset="0"/>
            </a:endParaRPr>
          </a:p>
        </p:txBody>
      </p:sp>
      <p:sp>
        <p:nvSpPr>
          <p:cNvPr id="19" name="Скругленный прямоугольник 18"/>
          <p:cNvSpPr/>
          <p:nvPr/>
        </p:nvSpPr>
        <p:spPr>
          <a:xfrm>
            <a:off x="4373452" y="1689100"/>
            <a:ext cx="1011238" cy="54451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b="1" dirty="0">
                <a:solidFill>
                  <a:srgbClr val="000000"/>
                </a:solidFill>
                <a:latin typeface="Times New Roman" panose="02020603050405020304" pitchFamily="18" charset="0"/>
                <a:cs typeface="Times New Roman" panose="02020603050405020304" pitchFamily="18" charset="0"/>
              </a:rPr>
              <a:t>родители</a:t>
            </a:r>
            <a:endParaRPr lang="ru-RU" altLang="x-none" sz="1400" b="1" dirty="0">
              <a:solidFill>
                <a:srgbClr val="000000"/>
              </a:solidFill>
              <a:latin typeface="Times New Roman" panose="02020603050405020304" pitchFamily="18" charset="0"/>
              <a:ea typeface="Times New Roman" panose="02020603050405020304" pitchFamily="18" charset="0"/>
            </a:endParaRPr>
          </a:p>
        </p:txBody>
      </p:sp>
      <p:sp>
        <p:nvSpPr>
          <p:cNvPr id="20" name="Скругленный прямоугольник 19"/>
          <p:cNvSpPr/>
          <p:nvPr/>
        </p:nvSpPr>
        <p:spPr>
          <a:xfrm>
            <a:off x="4458512" y="2629086"/>
            <a:ext cx="1011238" cy="4873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b="1" dirty="0">
                <a:solidFill>
                  <a:srgbClr val="000000"/>
                </a:solidFill>
                <a:latin typeface="Times New Roman" panose="02020603050405020304" pitchFamily="18" charset="0"/>
                <a:cs typeface="Times New Roman" panose="02020603050405020304" pitchFamily="18" charset="0"/>
              </a:rPr>
              <a:t>педагоги</a:t>
            </a:r>
            <a:endParaRPr lang="ru-RU" altLang="x-none" sz="1400" b="1" dirty="0">
              <a:solidFill>
                <a:srgbClr val="000000"/>
              </a:solidFill>
              <a:latin typeface="Times New Roman" panose="02020603050405020304" pitchFamily="18" charset="0"/>
              <a:ea typeface="Times New Roman" panose="02020603050405020304" pitchFamily="18" charset="0"/>
            </a:endParaRPr>
          </a:p>
        </p:txBody>
      </p:sp>
      <p:sp>
        <p:nvSpPr>
          <p:cNvPr id="21" name="Скругленный прямоугольник 20"/>
          <p:cNvSpPr/>
          <p:nvPr/>
        </p:nvSpPr>
        <p:spPr>
          <a:xfrm>
            <a:off x="4501043" y="3566781"/>
            <a:ext cx="1011238" cy="482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400" b="1" dirty="0">
                <a:solidFill>
                  <a:srgbClr val="000000"/>
                </a:solidFill>
                <a:latin typeface="Times New Roman" panose="02020603050405020304" pitchFamily="18" charset="0"/>
                <a:cs typeface="Times New Roman" panose="02020603050405020304" pitchFamily="18" charset="0"/>
              </a:rPr>
              <a:t>дети</a:t>
            </a:r>
            <a:endParaRPr lang="ru-RU" altLang="x-none" sz="1400" b="1" dirty="0">
              <a:solidFill>
                <a:srgbClr val="000000"/>
              </a:solidFill>
              <a:latin typeface="Times New Roman" panose="02020603050405020304" pitchFamily="18" charset="0"/>
              <a:ea typeface="Times New Roman" panose="02020603050405020304" pitchFamily="18" charset="0"/>
            </a:endParaRPr>
          </a:p>
        </p:txBody>
      </p:sp>
      <p:sp>
        <p:nvSpPr>
          <p:cNvPr id="22" name="Скругленный прямоугольник 21"/>
          <p:cNvSpPr/>
          <p:nvPr/>
        </p:nvSpPr>
        <p:spPr>
          <a:xfrm>
            <a:off x="5552337" y="2222980"/>
            <a:ext cx="2736850" cy="40481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 рост психолого-педагогической компетенции родителей</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23" name="Скругленный прямоугольник 22"/>
          <p:cNvSpPr/>
          <p:nvPr/>
        </p:nvSpPr>
        <p:spPr>
          <a:xfrm>
            <a:off x="5531071" y="1700214"/>
            <a:ext cx="2736850" cy="4524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удовлетворенность потребности в педагогической поддержке</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24" name="Скругленный прямоугольник 23"/>
          <p:cNvSpPr/>
          <p:nvPr/>
        </p:nvSpPr>
        <p:spPr>
          <a:xfrm>
            <a:off x="5713893" y="2732567"/>
            <a:ext cx="2590135" cy="26718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рост профессионального мастерства</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25" name="Скругленный прямоугольник 24"/>
          <p:cNvSpPr/>
          <p:nvPr/>
        </p:nvSpPr>
        <p:spPr>
          <a:xfrm>
            <a:off x="5738961" y="3048664"/>
            <a:ext cx="2554434" cy="3524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 повышение конкурентоспособности ДОО</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26" name="Скругленный прямоугольник 25"/>
          <p:cNvSpPr/>
          <p:nvPr/>
        </p:nvSpPr>
        <p:spPr>
          <a:xfrm>
            <a:off x="5707063" y="3603293"/>
            <a:ext cx="2575699" cy="46831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 всестороннее развитие и эмоциональное благополучие</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27" name="Скругленный прямоугольник 26"/>
          <p:cNvSpPr/>
          <p:nvPr/>
        </p:nvSpPr>
        <p:spPr>
          <a:xfrm>
            <a:off x="4667692" y="5437520"/>
            <a:ext cx="3583173" cy="280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FFFFFF"/>
                </a:solidFill>
                <a:latin typeface="Times New Roman" panose="02020603050405020304" pitchFamily="18" charset="0"/>
                <a:cs typeface="Times New Roman" panose="02020603050405020304" pitchFamily="18" charset="0"/>
              </a:rPr>
              <a:t>Рефлексия</a:t>
            </a:r>
            <a:r>
              <a:rPr lang="ru-RU" altLang="x-none" dirty="0">
                <a:solidFill>
                  <a:srgbClr val="FFFFFF"/>
                </a:solidFill>
                <a:latin typeface="Calibri" panose="020F0502020204030204" pitchFamily="34" charset="0"/>
              </a:rPr>
              <a:t> </a:t>
            </a:r>
          </a:p>
        </p:txBody>
      </p:sp>
      <p:sp>
        <p:nvSpPr>
          <p:cNvPr id="28" name="Скругленный прямоугольник 27"/>
          <p:cNvSpPr/>
          <p:nvPr/>
        </p:nvSpPr>
        <p:spPr>
          <a:xfrm>
            <a:off x="4901278" y="4557086"/>
            <a:ext cx="3307057" cy="3175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Мониторинг. Анализ показателей функционирования</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29" name="Скругленный прямоугольник 28"/>
          <p:cNvSpPr/>
          <p:nvPr/>
        </p:nvSpPr>
        <p:spPr>
          <a:xfrm>
            <a:off x="4603898" y="5009042"/>
            <a:ext cx="3632128" cy="254074"/>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Оценка консультационных услуг потребителями</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30" name="Скругленный прямоугольник 29"/>
          <p:cNvSpPr/>
          <p:nvPr/>
        </p:nvSpPr>
        <p:spPr>
          <a:xfrm>
            <a:off x="711200" y="2871788"/>
            <a:ext cx="3097213" cy="31908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информирование потребителей</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sp>
        <p:nvSpPr>
          <p:cNvPr id="32" name="Скругленный прямоугольник 31"/>
          <p:cNvSpPr/>
          <p:nvPr/>
        </p:nvSpPr>
        <p:spPr>
          <a:xfrm>
            <a:off x="191386" y="5002213"/>
            <a:ext cx="4061527" cy="314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dirty="0">
                <a:solidFill>
                  <a:srgbClr val="FFFFFF"/>
                </a:solidFill>
                <a:latin typeface="Calibri" panose="020F0502020204030204" pitchFamily="34" charset="0"/>
              </a:rPr>
              <a:t> </a:t>
            </a:r>
            <a:r>
              <a:rPr lang="ru-RU" altLang="x-none" b="1" dirty="0">
                <a:solidFill>
                  <a:srgbClr val="FFFFFF"/>
                </a:solidFill>
                <a:latin typeface="Times New Roman" panose="02020603050405020304" pitchFamily="18" charset="0"/>
                <a:cs typeface="Times New Roman" panose="02020603050405020304" pitchFamily="18" charset="0"/>
              </a:rPr>
              <a:t>Оказание консультативной помощи</a:t>
            </a:r>
            <a:endParaRPr lang="ru-RU" altLang="x-none" b="1" dirty="0">
              <a:solidFill>
                <a:srgbClr val="FFFFFF"/>
              </a:solidFill>
              <a:latin typeface="Times New Roman" panose="02020603050405020304" pitchFamily="18" charset="0"/>
              <a:ea typeface="Times New Roman" panose="02020603050405020304" pitchFamily="18" charset="0"/>
            </a:endParaRPr>
          </a:p>
        </p:txBody>
      </p:sp>
      <p:sp>
        <p:nvSpPr>
          <p:cNvPr id="33" name="Скругленный прямоугольник 32"/>
          <p:cNvSpPr/>
          <p:nvPr/>
        </p:nvSpPr>
        <p:spPr>
          <a:xfrm>
            <a:off x="711200" y="5405438"/>
            <a:ext cx="3074988" cy="97631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педагог -специалист - родитель</a:t>
            </a:r>
          </a:p>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педагоги-специалисты  -  родитель</a:t>
            </a:r>
          </a:p>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педагог-специалист - родители</a:t>
            </a:r>
          </a:p>
          <a:p>
            <a:pPr lvl="0" algn="ctr">
              <a:buNone/>
            </a:pPr>
            <a:r>
              <a:rPr lang="ru-RU" altLang="x-none" sz="1200" dirty="0">
                <a:solidFill>
                  <a:srgbClr val="000000"/>
                </a:solidFill>
                <a:latin typeface="Times New Roman" panose="02020603050405020304" pitchFamily="18" charset="0"/>
                <a:cs typeface="Times New Roman" panose="02020603050405020304" pitchFamily="18" charset="0"/>
              </a:rPr>
              <a:t>педагоги-специалисты - родители </a:t>
            </a:r>
            <a:endParaRPr lang="ru-RU" altLang="x-none" sz="1200" dirty="0">
              <a:solidFill>
                <a:srgbClr val="000000"/>
              </a:solidFill>
              <a:latin typeface="Times New Roman" panose="02020603050405020304" pitchFamily="18" charset="0"/>
              <a:ea typeface="Times New Roman" panose="02020603050405020304" pitchFamily="18" charset="0"/>
            </a:endParaRPr>
          </a:p>
        </p:txBody>
      </p:sp>
      <p:cxnSp>
        <p:nvCxnSpPr>
          <p:cNvPr id="37" name="Прямая соединительная линия 36"/>
          <p:cNvCxnSpPr>
            <a:stCxn id="23" idx="1"/>
            <a:endCxn id="19" idx="3"/>
          </p:cNvCxnSpPr>
          <p:nvPr/>
        </p:nvCxnSpPr>
        <p:spPr>
          <a:xfrm flipH="1">
            <a:off x="5384690" y="1926433"/>
            <a:ext cx="146381" cy="34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a:endCxn id="22" idx="1"/>
          </p:cNvCxnSpPr>
          <p:nvPr/>
        </p:nvCxnSpPr>
        <p:spPr>
          <a:xfrm>
            <a:off x="5363425" y="2195992"/>
            <a:ext cx="188913" cy="230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841890" y="2745177"/>
            <a:ext cx="42124" cy="110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a:stCxn id="25" idx="1"/>
          </p:cNvCxnSpPr>
          <p:nvPr/>
        </p:nvCxnSpPr>
        <p:spPr>
          <a:xfrm flipH="1" flipV="1">
            <a:off x="5554811" y="3129627"/>
            <a:ext cx="184150" cy="95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stCxn id="26" idx="1"/>
            <a:endCxn id="21" idx="3"/>
          </p:cNvCxnSpPr>
          <p:nvPr/>
        </p:nvCxnSpPr>
        <p:spPr>
          <a:xfrm flipH="1" flipV="1">
            <a:off x="5512281" y="3808081"/>
            <a:ext cx="194782" cy="29369"/>
          </a:xfrm>
          <a:prstGeom prst="line">
            <a:avLst/>
          </a:prstGeom>
        </p:spPr>
        <p:style>
          <a:lnRef idx="1">
            <a:schemeClr val="accent1"/>
          </a:lnRef>
          <a:fillRef idx="0">
            <a:schemeClr val="accent1"/>
          </a:fillRef>
          <a:effectRef idx="0">
            <a:schemeClr val="accent1"/>
          </a:effectRef>
          <a:fontRef idx="minor">
            <a:schemeClr val="tx1"/>
          </a:fontRef>
        </p:style>
      </p:cxnSp>
      <p:sp>
        <p:nvSpPr>
          <p:cNvPr id="61" name="Дуга 60"/>
          <p:cNvSpPr/>
          <p:nvPr/>
        </p:nvSpPr>
        <p:spPr>
          <a:xfrm rot="8204754">
            <a:off x="3033713" y="3052763"/>
            <a:ext cx="4899025" cy="3243263"/>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tx1"/>
              </a:solidFill>
              <a:effectLst/>
              <a:uLnTx/>
              <a:uFillTx/>
              <a:latin typeface="+mn-lt"/>
              <a:ea typeface="+mn-ea"/>
              <a:cs typeface="+mn-cs"/>
            </a:endParaRPr>
          </a:p>
        </p:txBody>
      </p:sp>
      <p:pic>
        <p:nvPicPr>
          <p:cNvPr id="36"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457200" y="1318437"/>
            <a:ext cx="7028121" cy="1648047"/>
          </a:xfrm>
        </p:spPr>
        <p:txBody>
          <a:bodyPr/>
          <a:lstStyle/>
          <a:p>
            <a:pPr marL="0" indent="0">
              <a:buNone/>
            </a:pPr>
            <a:endParaRPr lang="ru-RU" altLang="ru-RU" b="1" dirty="0">
              <a:latin typeface="Calibri" panose="020F0502020204030204" pitchFamily="34" charset="0"/>
              <a:sym typeface="+mn-ea"/>
            </a:endParaRPr>
          </a:p>
          <a:p>
            <a:pPr marL="0" indent="0">
              <a:buNone/>
            </a:pPr>
            <a:endParaRPr lang="ru-RU" altLang="ru-RU" b="1" dirty="0">
              <a:latin typeface="Calibri" panose="020F0502020204030204" pitchFamily="34" charset="0"/>
              <a:sym typeface="+mn-ea"/>
            </a:endParaRPr>
          </a:p>
          <a:p>
            <a:pPr marL="0" indent="0" algn="ctr">
              <a:buNone/>
            </a:pPr>
            <a:r>
              <a:rPr lang="ru-RU" altLang="ru-RU" sz="2800" b="1" dirty="0">
                <a:latin typeface="Calibri" panose="020F0502020204030204" pitchFamily="34" charset="0"/>
                <a:sym typeface="+mn-ea"/>
              </a:rPr>
              <a:t>5. Ресурсы</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8317" y="680483"/>
            <a:ext cx="6794204" cy="737471"/>
          </a:xfrm>
        </p:spPr>
        <p:txBody>
          <a:bodyPr/>
          <a:lstStyle/>
          <a:p>
            <a:r>
              <a:rPr lang="ru-RU" altLang="en-US" sz="2800" b="1" dirty="0" smtClean="0"/>
              <a:t>Основные </a:t>
            </a:r>
            <a:r>
              <a:rPr lang="ru-RU" altLang="en-US" sz="2800" b="1" dirty="0"/>
              <a:t>вопросы</a:t>
            </a:r>
          </a:p>
        </p:txBody>
      </p:sp>
      <p:sp>
        <p:nvSpPr>
          <p:cNvPr id="3" name="Замещающее содержимое 2"/>
          <p:cNvSpPr>
            <a:spLocks noGrp="1"/>
          </p:cNvSpPr>
          <p:nvPr>
            <p:ph idx="1"/>
          </p:nvPr>
        </p:nvSpPr>
        <p:spPr>
          <a:xfrm>
            <a:off x="457200" y="1600201"/>
            <a:ext cx="7432158" cy="3886200"/>
          </a:xfrm>
        </p:spPr>
        <p:txBody>
          <a:bodyPr/>
          <a:lstStyle/>
          <a:p>
            <a:r>
              <a:rPr lang="ru-RU" altLang="en-US" sz="2800" dirty="0"/>
              <a:t>Выбор помещения и оборудование</a:t>
            </a:r>
          </a:p>
          <a:p>
            <a:r>
              <a:rPr lang="ru-RU" altLang="en-US" sz="2800" dirty="0"/>
              <a:t>Снабжение консультации</a:t>
            </a:r>
          </a:p>
          <a:p>
            <a:r>
              <a:rPr lang="ru-RU" altLang="en-US" sz="2800" dirty="0"/>
              <a:t>Личная  встреча</a:t>
            </a:r>
          </a:p>
          <a:p>
            <a:r>
              <a:rPr lang="ru-RU" altLang="en-US" sz="2800" dirty="0"/>
              <a:t>Договор </a:t>
            </a:r>
          </a:p>
          <a:p>
            <a:r>
              <a:rPr lang="ru-RU" altLang="en-US" sz="2800" dirty="0"/>
              <a:t>Стратеги сотрудничества /Интервенции</a:t>
            </a:r>
          </a:p>
          <a:p>
            <a:r>
              <a:rPr lang="ru-RU" altLang="en-US" sz="2800" dirty="0"/>
              <a:t>Следящая связь</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Объект 2"/>
          <p:cNvSpPr>
            <a:spLocks noGrp="1"/>
          </p:cNvSpPr>
          <p:nvPr>
            <p:ph idx="1"/>
          </p:nvPr>
        </p:nvSpPr>
        <p:spPr>
          <a:xfrm>
            <a:off x="393700" y="1148316"/>
            <a:ext cx="7814635" cy="4455042"/>
          </a:xfrm>
        </p:spPr>
        <p:txBody>
          <a:bodyPr vert="horz" wrap="square" lIns="91440" tIns="45720" rIns="91440" bIns="45720" anchor="t"/>
          <a:lstStyle/>
          <a:p>
            <a:pPr marL="0" indent="0" algn="ctr">
              <a:spcBef>
                <a:spcPct val="0"/>
              </a:spcBef>
              <a:buNone/>
            </a:pPr>
            <a:r>
              <a:rPr lang="ru-RU" altLang="ru-RU" sz="2800" b="1" dirty="0">
                <a:cs typeface="Times New Roman" panose="02020603050405020304" pitchFamily="18" charset="0"/>
              </a:rPr>
              <a:t>Методические рекомендации  </a:t>
            </a:r>
          </a:p>
          <a:p>
            <a:pPr marL="0" indent="0" algn="ctr">
              <a:spcBef>
                <a:spcPct val="0"/>
              </a:spcBef>
              <a:buNone/>
            </a:pPr>
            <a:r>
              <a:rPr lang="ru-RU" altLang="ru-RU" sz="2800" b="1" dirty="0">
                <a:cs typeface="Times New Roman" panose="02020603050405020304" pitchFamily="18" charset="0"/>
              </a:rPr>
              <a:t>по организации процесса оказания психолого-педагогической, методической и консультативной помощи родителям (законным представителям) детей, </a:t>
            </a:r>
          </a:p>
          <a:p>
            <a:pPr marL="0" indent="0" algn="ctr">
              <a:spcBef>
                <a:spcPct val="0"/>
              </a:spcBef>
              <a:buNone/>
            </a:pPr>
            <a:r>
              <a:rPr lang="ru-RU" altLang="ru-RU" sz="2800" b="1" dirty="0">
                <a:cs typeface="Times New Roman" panose="02020603050405020304" pitchFamily="18" charset="0"/>
              </a:rPr>
              <a:t>а также гражданам, желающим принять </a:t>
            </a:r>
          </a:p>
          <a:p>
            <a:pPr marL="0" indent="0" algn="ctr">
              <a:spcBef>
                <a:spcPct val="0"/>
              </a:spcBef>
              <a:buNone/>
            </a:pPr>
            <a:r>
              <a:rPr lang="ru-RU" altLang="ru-RU" sz="2800" b="1" dirty="0">
                <a:cs typeface="Times New Roman" panose="02020603050405020304" pitchFamily="18" charset="0"/>
              </a:rPr>
              <a:t>на воспитание в свои семьи детей, </a:t>
            </a:r>
          </a:p>
          <a:p>
            <a:pPr marL="0" indent="0" algn="ctr">
              <a:spcBef>
                <a:spcPct val="0"/>
              </a:spcBef>
              <a:buNone/>
            </a:pPr>
            <a:r>
              <a:rPr lang="ru-RU" altLang="ru-RU" sz="2800" b="1" dirty="0">
                <a:cs typeface="Times New Roman" panose="02020603050405020304" pitchFamily="18" charset="0"/>
              </a:rPr>
              <a:t>оставшихся без попечения родителей </a:t>
            </a:r>
          </a:p>
          <a:p>
            <a:pPr marL="0" indent="0" algn="ctr">
              <a:spcBef>
                <a:spcPct val="0"/>
              </a:spcBef>
              <a:buNone/>
            </a:pPr>
            <a:r>
              <a:rPr lang="ru-RU" altLang="ru-RU" sz="2800" b="1" dirty="0">
                <a:cs typeface="Times New Roman" panose="02020603050405020304" pitchFamily="18" charset="0"/>
              </a:rPr>
              <a:t>(Распоряжение Министерства просвещения </a:t>
            </a:r>
          </a:p>
          <a:p>
            <a:pPr marL="0" indent="0" algn="ctr">
              <a:spcBef>
                <a:spcPct val="0"/>
              </a:spcBef>
              <a:buNone/>
            </a:pPr>
            <a:r>
              <a:rPr lang="ru-RU" altLang="ru-RU" sz="2800" b="1" dirty="0">
                <a:cs typeface="Times New Roman" panose="02020603050405020304" pitchFamily="18" charset="0"/>
              </a:rPr>
              <a:t>Российской Федерации №Р-26 от 1.03.2019 года)</a:t>
            </a:r>
            <a:endParaRPr lang="ru-RU" altLang="ru-RU" sz="2800" b="1" dirty="0">
              <a:ea typeface="Times New Roman" panose="02020603050405020304" pitchFamily="18" charset="0"/>
            </a:endParaRPr>
          </a:p>
        </p:txBody>
      </p:sp>
      <p:pic>
        <p:nvPicPr>
          <p:cNvPr id="3"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Заголовок 3"/>
          <p:cNvSpPr txBox="1"/>
          <p:nvPr/>
        </p:nvSpPr>
        <p:spPr>
          <a:xfrm>
            <a:off x="172720" y="827723"/>
            <a:ext cx="8229600" cy="534987"/>
          </a:xfrm>
          <a:prstGeom prst="rect">
            <a:avLst/>
          </a:prstGeom>
          <a:noFill/>
          <a:ln w="9525">
            <a:noFill/>
          </a:ln>
        </p:spPr>
        <p:txBody>
          <a:bodyPr anchor="ctr"/>
          <a:lstStyle/>
          <a:p>
            <a:pPr algn="ctr" eaLnBrk="1" hangingPunct="1"/>
            <a:r>
              <a:rPr lang="ru-RU" altLang="ru-RU" sz="2800" dirty="0">
                <a:solidFill>
                  <a:srgbClr val="0070C0"/>
                </a:solidFill>
                <a:sym typeface="+mn-ea"/>
              </a:rPr>
              <a:t>Проектные решения: концепция</a:t>
            </a:r>
            <a:endParaRPr lang="ru-RU" altLang="ru-RU" sz="2800" b="1" dirty="0">
              <a:solidFill>
                <a:srgbClr val="0070C0"/>
              </a:solidFill>
              <a:latin typeface="Calibri" panose="020F0502020204030204" pitchFamily="34" charset="0"/>
              <a:sym typeface="+mn-ea"/>
            </a:endParaRPr>
          </a:p>
        </p:txBody>
      </p:sp>
      <p:sp>
        <p:nvSpPr>
          <p:cNvPr id="14340" name="Місце для вмісту 2"/>
          <p:cNvSpPr txBox="1"/>
          <p:nvPr/>
        </p:nvSpPr>
        <p:spPr>
          <a:xfrm>
            <a:off x="478465" y="1670051"/>
            <a:ext cx="7602280" cy="3465476"/>
          </a:xfrm>
          <a:prstGeom prst="rect">
            <a:avLst/>
          </a:prstGeom>
          <a:noFill/>
          <a:ln w="9525">
            <a:noFill/>
          </a:ln>
        </p:spPr>
        <p:txBody>
          <a:bodyPr/>
          <a:lstStyle/>
          <a:p>
            <a:pPr algn="l"/>
            <a:r>
              <a:rPr lang="ru-RU" altLang="ru-RU" sz="2400" dirty="0">
                <a:latin typeface="Arial" panose="020B0604020202020204" pitchFamily="34" charset="0"/>
                <a:sym typeface="+mn-ea"/>
              </a:rPr>
              <a:t>1. </a:t>
            </a:r>
            <a:r>
              <a:rPr lang="ru-RU" altLang="ru-RU" sz="2000" dirty="0">
                <a:solidFill>
                  <a:srgbClr val="FF0000"/>
                </a:solidFill>
                <a:latin typeface="+mn-lt"/>
                <a:sym typeface="+mn-ea"/>
              </a:rPr>
              <a:t>Взаимодействие</a:t>
            </a:r>
            <a:r>
              <a:rPr lang="ru-RU" altLang="ru-RU" sz="2000" dirty="0">
                <a:latin typeface="+mn-lt"/>
                <a:sym typeface="+mn-ea"/>
              </a:rPr>
              <a:t>, сотрудничество, партнерство</a:t>
            </a:r>
            <a:endParaRPr lang="ru-RU" altLang="ru-RU" sz="2000" dirty="0">
              <a:latin typeface="+mn-lt"/>
            </a:endParaRPr>
          </a:p>
          <a:p>
            <a:pPr algn="l"/>
            <a:r>
              <a:rPr lang="ru-RU" altLang="ru-RU" sz="2000" dirty="0">
                <a:latin typeface="+mn-lt"/>
                <a:sym typeface="+mn-ea"/>
              </a:rPr>
              <a:t>2. Привлечение, включение, </a:t>
            </a:r>
            <a:r>
              <a:rPr lang="ru-RU" altLang="ru-RU" sz="2000" dirty="0">
                <a:solidFill>
                  <a:srgbClr val="FF0000"/>
                </a:solidFill>
                <a:latin typeface="+mn-lt"/>
                <a:sym typeface="+mn-ea"/>
              </a:rPr>
              <a:t>активизация</a:t>
            </a:r>
            <a:endParaRPr lang="ru-RU" altLang="ru-RU" sz="2000" dirty="0">
              <a:solidFill>
                <a:srgbClr val="FF0000"/>
              </a:solidFill>
              <a:latin typeface="+mn-lt"/>
            </a:endParaRPr>
          </a:p>
          <a:p>
            <a:pPr algn="l"/>
            <a:r>
              <a:rPr lang="ru-RU" altLang="ru-RU" sz="2000" dirty="0">
                <a:latin typeface="+mn-lt"/>
                <a:sym typeface="+mn-ea"/>
              </a:rPr>
              <a:t>3. Просветить, проинформировать, замотивировать, заинтересовать</a:t>
            </a:r>
            <a:endParaRPr lang="ru-RU" altLang="ru-RU" sz="2000" dirty="0">
              <a:latin typeface="+mn-lt"/>
            </a:endParaRPr>
          </a:p>
          <a:p>
            <a:pPr algn="l"/>
            <a:r>
              <a:rPr lang="ru-RU" altLang="ru-RU" sz="2000" dirty="0">
                <a:latin typeface="+mn-lt"/>
                <a:sym typeface="+mn-ea"/>
              </a:rPr>
              <a:t>4. Для родителей, с родителями, за родителей, без родителей, </a:t>
            </a:r>
            <a:r>
              <a:rPr lang="ru-RU" altLang="ru-RU" sz="2000" dirty="0">
                <a:solidFill>
                  <a:srgbClr val="FF0000"/>
                </a:solidFill>
                <a:latin typeface="+mn-lt"/>
                <a:sym typeface="+mn-ea"/>
              </a:rPr>
              <a:t>с помощью специалистов</a:t>
            </a:r>
            <a:endParaRPr lang="ru-RU" altLang="ru-RU" sz="2000" dirty="0">
              <a:latin typeface="+mn-lt"/>
            </a:endParaRPr>
          </a:p>
          <a:p>
            <a:pPr algn="l"/>
            <a:r>
              <a:rPr lang="ru-RU" altLang="ru-RU" sz="2000" dirty="0">
                <a:latin typeface="+mn-lt"/>
                <a:sym typeface="+mn-ea"/>
              </a:rPr>
              <a:t>5. Традиционные, инновационные, нетрадиционные, новейшие формы</a:t>
            </a:r>
            <a:endParaRPr lang="ru-RU" altLang="ru-RU" sz="2000" dirty="0">
              <a:solidFill>
                <a:srgbClr val="898989"/>
              </a:solidFill>
              <a:latin typeface="+mn-lt"/>
            </a:endParaRP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Заголовок 3"/>
          <p:cNvSpPr txBox="1"/>
          <p:nvPr/>
        </p:nvSpPr>
        <p:spPr>
          <a:xfrm>
            <a:off x="340242" y="850605"/>
            <a:ext cx="7825563" cy="1257596"/>
          </a:xfrm>
          <a:prstGeom prst="rect">
            <a:avLst/>
          </a:prstGeom>
          <a:noFill/>
          <a:ln w="9525">
            <a:noFill/>
          </a:ln>
        </p:spPr>
        <p:txBody>
          <a:bodyPr anchor="ctr"/>
          <a:lstStyle/>
          <a:p>
            <a:pPr algn="ctr" eaLnBrk="1" hangingPunct="1"/>
            <a:r>
              <a:rPr lang="ru-RU" sz="2800" b="1" dirty="0" smtClean="0">
                <a:solidFill>
                  <a:srgbClr val="0070C0"/>
                </a:solidFill>
                <a:effectLst>
                  <a:outerShdw blurRad="38100" dist="25400" dir="5400000" algn="ctr" rotWithShape="0">
                    <a:srgbClr val="6E747A">
                      <a:alpha val="43000"/>
                    </a:srgbClr>
                  </a:outerShdw>
                </a:effectLst>
                <a:sym typeface="+mn-ea"/>
              </a:rPr>
              <a:t>Проектно-организационные </a:t>
            </a:r>
            <a:r>
              <a:rPr lang="ru-RU" sz="2800" b="1" dirty="0">
                <a:solidFill>
                  <a:srgbClr val="0070C0"/>
                </a:solidFill>
                <a:effectLst>
                  <a:outerShdw blurRad="38100" dist="25400" dir="5400000" algn="ctr" rotWithShape="0">
                    <a:srgbClr val="6E747A">
                      <a:alpha val="43000"/>
                    </a:srgbClr>
                  </a:outerShdw>
                </a:effectLst>
                <a:sym typeface="+mn-ea"/>
              </a:rPr>
              <a:t>решения реализации федерального проекта</a:t>
            </a:r>
            <a:br>
              <a:rPr lang="ru-RU" sz="2800" b="1" dirty="0">
                <a:solidFill>
                  <a:srgbClr val="0070C0"/>
                </a:solidFill>
                <a:effectLst>
                  <a:outerShdw blurRad="38100" dist="25400" dir="5400000" algn="ctr" rotWithShape="0">
                    <a:srgbClr val="6E747A">
                      <a:alpha val="43000"/>
                    </a:srgbClr>
                  </a:outerShdw>
                </a:effectLst>
                <a:sym typeface="+mn-ea"/>
              </a:rPr>
            </a:br>
            <a:r>
              <a:rPr lang="ru-RU" sz="2800" b="1" dirty="0">
                <a:solidFill>
                  <a:srgbClr val="0070C0"/>
                </a:solidFill>
                <a:effectLst>
                  <a:outerShdw blurRad="38100" dist="25400" dir="5400000" algn="ctr" rotWithShape="0">
                    <a:srgbClr val="6E747A">
                      <a:alpha val="43000"/>
                    </a:srgbClr>
                  </a:outerShdw>
                </a:effectLst>
                <a:sym typeface="+mn-ea"/>
              </a:rPr>
              <a:t>«Поддержка семей, имеющих детей»</a:t>
            </a:r>
            <a:br>
              <a:rPr lang="ru-RU" sz="2800" b="1" dirty="0">
                <a:solidFill>
                  <a:srgbClr val="0070C0"/>
                </a:solidFill>
                <a:effectLst>
                  <a:outerShdw blurRad="38100" dist="25400" dir="5400000" algn="ctr" rotWithShape="0">
                    <a:srgbClr val="6E747A">
                      <a:alpha val="43000"/>
                    </a:srgbClr>
                  </a:outerShdw>
                </a:effectLst>
                <a:sym typeface="+mn-ea"/>
              </a:rPr>
            </a:br>
            <a:endParaRPr lang="ru-RU" altLang="x-none" sz="2800" b="1" dirty="0">
              <a:solidFill>
                <a:srgbClr val="0070C0"/>
              </a:solidFill>
              <a:effectLst>
                <a:outerShdw blurRad="38100" dist="25400" dir="5400000" algn="ctr" rotWithShape="0">
                  <a:srgbClr val="6E747A">
                    <a:alpha val="43000"/>
                  </a:srgbClr>
                </a:outerShdw>
              </a:effectLst>
              <a:latin typeface="Calibri" panose="020F0502020204030204" pitchFamily="34" charset="0"/>
              <a:sym typeface="+mn-ea"/>
            </a:endParaRPr>
          </a:p>
        </p:txBody>
      </p:sp>
      <p:sp>
        <p:nvSpPr>
          <p:cNvPr id="14340" name="Місце для вмісту 2"/>
          <p:cNvSpPr txBox="1"/>
          <p:nvPr/>
        </p:nvSpPr>
        <p:spPr>
          <a:xfrm>
            <a:off x="552894" y="2275368"/>
            <a:ext cx="7464056" cy="3732028"/>
          </a:xfrm>
          <a:prstGeom prst="rect">
            <a:avLst/>
          </a:prstGeom>
          <a:noFill/>
          <a:ln w="9525">
            <a:noFill/>
          </a:ln>
        </p:spPr>
        <p:txBody>
          <a:bodyPr/>
          <a:lstStyle/>
          <a:p>
            <a:pPr>
              <a:buClrTx/>
              <a:buSzTx/>
              <a:buFontTx/>
            </a:pPr>
            <a:r>
              <a:rPr lang="ru-RU" sz="2000" dirty="0">
                <a:sym typeface="+mn-ea"/>
              </a:rPr>
              <a:t>федеральный портал </a:t>
            </a:r>
          </a:p>
          <a:p>
            <a:pPr>
              <a:buClrTx/>
              <a:buSzTx/>
              <a:buFontTx/>
            </a:pPr>
            <a:r>
              <a:rPr lang="ru-RU" sz="2000" dirty="0">
                <a:sym typeface="+mn-ea"/>
              </a:rPr>
              <a:t>«Растим детей» навигатор дл современных родителей https://растимдетей.рф/  </a:t>
            </a:r>
          </a:p>
          <a:p>
            <a:pPr>
              <a:buClrTx/>
              <a:buSzTx/>
              <a:buFontTx/>
            </a:pPr>
            <a:endParaRPr lang="ru-RU" altLang="ru-RU" sz="2000" dirty="0">
              <a:solidFill>
                <a:srgbClr val="898989"/>
              </a:solidFill>
              <a:latin typeface="Calibri" panose="020F0502020204030204" pitchFamily="34" charset="0"/>
            </a:endParaRPr>
          </a:p>
          <a:p>
            <a:pPr>
              <a:buClrTx/>
              <a:buSzTx/>
              <a:buFontTx/>
            </a:pPr>
            <a:r>
              <a:rPr lang="ru-RU" sz="2000" dirty="0">
                <a:latin typeface="Calibri" panose="020F0502020204030204" pitchFamily="34" charset="0"/>
              </a:rPr>
              <a:t>региональный ресурс</a:t>
            </a:r>
          </a:p>
          <a:p>
            <a:pPr>
              <a:buClrTx/>
              <a:buSzTx/>
              <a:buFontTx/>
            </a:pPr>
            <a:r>
              <a:rPr lang="ru-RU" sz="2000" dirty="0">
                <a:latin typeface="Calibri" panose="020F0502020204030204" pitchFamily="34" charset="0"/>
              </a:rPr>
              <a:t>«Счастливая семья»</a:t>
            </a:r>
          </a:p>
          <a:p>
            <a:pPr>
              <a:buClrTx/>
              <a:buSzTx/>
              <a:buFontTx/>
            </a:pPr>
            <a:r>
              <a:rPr lang="ru-RU" sz="2000" dirty="0">
                <a:latin typeface="Calibri" panose="020F0502020204030204" pitchFamily="34" charset="0"/>
              </a:rPr>
              <a:t>http://cprmo.ggtu.ru</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Заголовок 3"/>
          <p:cNvSpPr txBox="1"/>
          <p:nvPr/>
        </p:nvSpPr>
        <p:spPr>
          <a:xfrm>
            <a:off x="172720" y="827723"/>
            <a:ext cx="8229600" cy="534987"/>
          </a:xfrm>
          <a:prstGeom prst="rect">
            <a:avLst/>
          </a:prstGeom>
          <a:noFill/>
          <a:ln w="9525">
            <a:noFill/>
          </a:ln>
        </p:spPr>
        <p:txBody>
          <a:bodyPr anchor="ctr"/>
          <a:lstStyle/>
          <a:p>
            <a:pPr algn="ctr" eaLnBrk="1" hangingPunct="1"/>
            <a:r>
              <a:rPr lang="ru-RU" altLang="ru-RU" sz="2900" dirty="0">
                <a:solidFill>
                  <a:srgbClr val="0070C0"/>
                </a:solidFill>
                <a:sym typeface="+mn-ea"/>
              </a:rPr>
              <a:t>Проектные решения: предпосылки</a:t>
            </a:r>
            <a:endParaRPr lang="ru-RU" altLang="ru-RU" sz="2900" b="1" dirty="0">
              <a:solidFill>
                <a:srgbClr val="0070C0"/>
              </a:solidFill>
              <a:latin typeface="Calibri" panose="020F0502020204030204" pitchFamily="34" charset="0"/>
              <a:sym typeface="+mn-ea"/>
            </a:endParaRPr>
          </a:p>
        </p:txBody>
      </p:sp>
      <p:sp>
        <p:nvSpPr>
          <p:cNvPr id="14340" name="Місце для вмісту 2"/>
          <p:cNvSpPr txBox="1"/>
          <p:nvPr/>
        </p:nvSpPr>
        <p:spPr>
          <a:xfrm>
            <a:off x="637953" y="1670050"/>
            <a:ext cx="7442791" cy="2466015"/>
          </a:xfrm>
          <a:prstGeom prst="rect">
            <a:avLst/>
          </a:prstGeom>
          <a:noFill/>
          <a:ln w="9525">
            <a:noFill/>
          </a:ln>
        </p:spPr>
        <p:txBody>
          <a:bodyPr/>
          <a:lstStyle/>
          <a:p>
            <a:pPr>
              <a:buClrTx/>
              <a:buSzTx/>
              <a:buFontTx/>
            </a:pPr>
            <a:r>
              <a:rPr lang="ru-RU" sz="2000" dirty="0">
                <a:sym typeface="+mn-ea"/>
              </a:rPr>
              <a:t>региональный опыт (консультативные центры на базе ДОО МО)</a:t>
            </a:r>
          </a:p>
          <a:p>
            <a:pPr>
              <a:buClrTx/>
              <a:buSzTx/>
              <a:buFontTx/>
            </a:pPr>
            <a:endParaRPr lang="ru-RU" sz="2000" dirty="0">
              <a:sym typeface="+mn-ea"/>
            </a:endParaRPr>
          </a:p>
          <a:p>
            <a:pPr>
              <a:buClrTx/>
              <a:buSzTx/>
              <a:buFontTx/>
            </a:pPr>
            <a:r>
              <a:rPr lang="ru-RU" sz="2000" dirty="0">
                <a:sym typeface="+mn-ea"/>
              </a:rPr>
              <a:t>образовательные (инновационные) практики взаимодействия с семьей (конкурсы РИП, Лучший детский сад)</a:t>
            </a:r>
          </a:p>
          <a:p>
            <a:pPr>
              <a:buClrTx/>
              <a:buSzTx/>
              <a:buFontTx/>
            </a:pPr>
            <a:endParaRPr lang="ru-RU" sz="2000" dirty="0">
              <a:sym typeface="+mn-ea"/>
            </a:endParaRPr>
          </a:p>
          <a:p>
            <a:pPr>
              <a:buClrTx/>
              <a:buSzTx/>
              <a:buFontTx/>
            </a:pPr>
            <a:r>
              <a:rPr lang="ru-RU" sz="2000" dirty="0">
                <a:sym typeface="+mn-ea"/>
              </a:rPr>
              <a:t>ресурсы (ГОУ ВО МО «ГГТУ») МО ЦДО «Содружество»</a:t>
            </a:r>
            <a:endParaRPr lang="ru-RU" altLang="ru-RU" sz="2000" dirty="0">
              <a:solidFill>
                <a:srgbClr val="898989"/>
              </a:solidFill>
              <a:latin typeface="Calibri" panose="020F0502020204030204" pitchFamily="34" charset="0"/>
            </a:endParaRP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3423684" y="384175"/>
            <a:ext cx="5018567" cy="623888"/>
          </a:xfrm>
          <a:ln/>
        </p:spPr>
        <p:txBody>
          <a:bodyPr vert="horz" wrap="square" lIns="91440" tIns="45720" rIns="91440" bIns="45720" anchor="ctr"/>
          <a:lstStyle/>
          <a:p>
            <a:r>
              <a:rPr lang="ru-RU" altLang="ru-RU" sz="2000" b="1" dirty="0">
                <a:latin typeface="+mn-lt"/>
                <a:cs typeface="Times New Roman" panose="02020603050405020304" pitchFamily="18" charset="0"/>
              </a:rPr>
              <a:t>Какова цель оказания консультативной помощи родителям?</a:t>
            </a:r>
            <a:endParaRPr lang="ru-RU" altLang="ru-RU" b="1" dirty="0">
              <a:latin typeface="+mn-lt"/>
            </a:endParaRPr>
          </a:p>
        </p:txBody>
      </p:sp>
      <p:sp>
        <p:nvSpPr>
          <p:cNvPr id="20483" name="Объект 2"/>
          <p:cNvSpPr>
            <a:spLocks noGrp="1"/>
          </p:cNvSpPr>
          <p:nvPr>
            <p:ph idx="1"/>
          </p:nvPr>
        </p:nvSpPr>
        <p:spPr>
          <a:xfrm>
            <a:off x="478466" y="1275908"/>
            <a:ext cx="7772400" cy="1382232"/>
          </a:xfrm>
          <a:ln/>
        </p:spPr>
        <p:txBody>
          <a:bodyPr vert="horz" wrap="square" lIns="91440" tIns="45720" rIns="91440" bIns="45720" anchor="t"/>
          <a:lstStyle/>
          <a:p>
            <a:pPr marL="0" indent="0" algn="just">
              <a:buNone/>
            </a:pPr>
            <a:r>
              <a:rPr lang="ru-RU" altLang="ru-RU" sz="2800" dirty="0">
                <a:cs typeface="Times New Roman" panose="02020603050405020304" pitchFamily="18" charset="0"/>
              </a:rPr>
              <a:t>Создание условий для повышения компетентности родителей детей в вопросах образования и воспитания.</a:t>
            </a:r>
            <a:endParaRPr lang="ru-RU" altLang="ru-RU" sz="2800" dirty="0">
              <a:ea typeface="Times New Roman" panose="02020603050405020304" pitchFamily="18" charset="0"/>
            </a:endParaRPr>
          </a:p>
        </p:txBody>
      </p:sp>
      <p:sp>
        <p:nvSpPr>
          <p:cNvPr id="4" name="Прямоугольник 3"/>
          <p:cNvSpPr/>
          <p:nvPr/>
        </p:nvSpPr>
        <p:spPr>
          <a:xfrm>
            <a:off x="3559065" y="1082491"/>
            <a:ext cx="4659313" cy="65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20485" name="Рисунок 4"/>
          <p:cNvPicPr>
            <a:picLocks noChangeAspect="1"/>
          </p:cNvPicPr>
          <p:nvPr/>
        </p:nvPicPr>
        <p:blipFill>
          <a:blip r:embed="rId2" cstate="print"/>
          <a:stretch>
            <a:fillRect/>
          </a:stretch>
        </p:blipFill>
        <p:spPr>
          <a:xfrm>
            <a:off x="607201" y="2885817"/>
            <a:ext cx="4876800" cy="3249612"/>
          </a:xfrm>
          <a:prstGeom prst="rect">
            <a:avLst/>
          </a:prstGeom>
          <a:noFill/>
          <a:ln w="9525">
            <a:noFill/>
          </a:ln>
        </p:spPr>
      </p:pic>
      <p:pic>
        <p:nvPicPr>
          <p:cNvPr id="6"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444949" y="271463"/>
            <a:ext cx="4901609" cy="1143000"/>
          </a:xfrm>
          <a:ln/>
        </p:spPr>
        <p:txBody>
          <a:bodyPr vert="horz" wrap="square" lIns="91440" tIns="45720" rIns="91440" bIns="45720" anchor="ctr"/>
          <a:lstStyle/>
          <a:p>
            <a:pPr algn="l"/>
            <a:r>
              <a:rPr lang="ru-RU" altLang="ru-RU" sz="1400" b="1" dirty="0">
                <a:latin typeface="+mn-lt"/>
                <a:cs typeface="Times New Roman" panose="02020603050405020304" pitchFamily="18" charset="0"/>
              </a:rPr>
              <a:t>Национальный  проект РФ «Образование»</a:t>
            </a:r>
            <a:br>
              <a:rPr lang="ru-RU" altLang="ru-RU" sz="1400" b="1" dirty="0">
                <a:latin typeface="+mn-lt"/>
                <a:cs typeface="Times New Roman" panose="02020603050405020304" pitchFamily="18" charset="0"/>
              </a:rPr>
            </a:br>
            <a:r>
              <a:rPr lang="ru-RU" altLang="ru-RU" sz="1400" b="1" dirty="0">
                <a:latin typeface="+mn-lt"/>
                <a:cs typeface="Times New Roman" panose="02020603050405020304" pitchFamily="18" charset="0"/>
              </a:rPr>
              <a:t>Федеральный проект «Поддержка семей, имеющих детей»       </a:t>
            </a:r>
            <a:br>
              <a:rPr lang="ru-RU" altLang="ru-RU" sz="1400" b="1" dirty="0">
                <a:latin typeface="+mn-lt"/>
                <a:cs typeface="Times New Roman" panose="02020603050405020304" pitchFamily="18" charset="0"/>
              </a:rPr>
            </a:br>
            <a:r>
              <a:rPr lang="ru-RU" altLang="ru-RU" sz="1400" b="1" dirty="0">
                <a:latin typeface="+mn-lt"/>
                <a:cs typeface="Times New Roman" panose="02020603050405020304" pitchFamily="18" charset="0"/>
              </a:rPr>
              <a:t>               Федеральный проект «Современная школа»</a:t>
            </a:r>
            <a:r>
              <a:rPr lang="ru-RU" altLang="ru-RU" sz="1400" dirty="0">
                <a:latin typeface="+mn-lt"/>
                <a:cs typeface="Times New Roman" panose="02020603050405020304" pitchFamily="18" charset="0"/>
              </a:rPr>
              <a:t/>
            </a:r>
            <a:br>
              <a:rPr lang="ru-RU" altLang="ru-RU" sz="1400" dirty="0">
                <a:latin typeface="+mn-lt"/>
                <a:cs typeface="Times New Roman" panose="02020603050405020304" pitchFamily="18" charset="0"/>
              </a:rPr>
            </a:br>
            <a:r>
              <a:rPr lang="ru-RU" altLang="ru-RU" sz="1400" b="1" dirty="0">
                <a:latin typeface="+mn-lt"/>
                <a:cs typeface="Times New Roman" panose="02020603050405020304" pitchFamily="18" charset="0"/>
              </a:rPr>
              <a:t/>
            </a:r>
            <a:br>
              <a:rPr lang="ru-RU" altLang="ru-RU" sz="1400" b="1" dirty="0">
                <a:latin typeface="+mn-lt"/>
                <a:cs typeface="Times New Roman" panose="02020603050405020304" pitchFamily="18" charset="0"/>
              </a:rPr>
            </a:br>
            <a:r>
              <a:rPr lang="ru-RU" altLang="ru-RU" sz="1400" b="1" dirty="0">
                <a:latin typeface="+mn-lt"/>
                <a:cs typeface="Times New Roman" panose="02020603050405020304" pitchFamily="18" charset="0"/>
              </a:rPr>
              <a:t>задача </a:t>
            </a:r>
            <a:endParaRPr lang="ru-RU" altLang="ru-RU" sz="1400" dirty="0">
              <a:latin typeface="+mn-lt"/>
              <a:ea typeface="Times New Roman" panose="02020603050405020304" pitchFamily="18" charset="0"/>
            </a:endParaRPr>
          </a:p>
        </p:txBody>
      </p:sp>
      <p:sp>
        <p:nvSpPr>
          <p:cNvPr id="3075" name="Объект 2"/>
          <p:cNvSpPr>
            <a:spLocks noGrp="1"/>
          </p:cNvSpPr>
          <p:nvPr>
            <p:ph idx="1"/>
          </p:nvPr>
        </p:nvSpPr>
        <p:spPr>
          <a:xfrm>
            <a:off x="414670" y="1357313"/>
            <a:ext cx="7793665" cy="1431925"/>
          </a:xfrm>
        </p:spPr>
        <p:txBody>
          <a:bodyPr vert="horz" wrap="square" lIns="91440" tIns="45720" rIns="91440" bIns="45720" numCol="1" anchor="t" anchorCtr="0" compatLnSpc="1"/>
          <a:lstStyle/>
          <a:p>
            <a:pPr marL="0" indent="0" algn="just">
              <a:spcBef>
                <a:spcPct val="0"/>
              </a:spcBef>
              <a:buNone/>
            </a:pPr>
            <a:r>
              <a:rPr lang="ru-RU" altLang="x-none" dirty="0"/>
              <a:t>       </a:t>
            </a:r>
            <a:r>
              <a:rPr lang="ru-RU" altLang="x-none" sz="2000" dirty="0">
                <a:cs typeface="Times New Roman" panose="02020603050405020304" pitchFamily="18" charset="0"/>
              </a:rPr>
              <a:t>Создание условий для </a:t>
            </a:r>
            <a:r>
              <a:rPr lang="ru-RU" altLang="x-none" sz="2000" b="1" dirty="0">
                <a:cs typeface="Times New Roman" panose="02020603050405020304" pitchFamily="18" charset="0"/>
              </a:rPr>
              <a:t>раннего развития детей </a:t>
            </a:r>
            <a:r>
              <a:rPr lang="ru-RU" altLang="x-none" sz="2000" dirty="0">
                <a:cs typeface="Times New Roman" panose="02020603050405020304" pitchFamily="18" charset="0"/>
              </a:rPr>
              <a:t>в возрасте до трёх лет, реализация программы психолого-педагогической, методической и </a:t>
            </a:r>
            <a:r>
              <a:rPr lang="ru-RU" altLang="x-none" sz="2000" b="1" dirty="0">
                <a:cs typeface="Times New Roman" panose="02020603050405020304" pitchFamily="18" charset="0"/>
              </a:rPr>
              <a:t>консультативной помощи родителям </a:t>
            </a:r>
            <a:r>
              <a:rPr lang="ru-RU" altLang="x-none" sz="2000" dirty="0">
                <a:cs typeface="Times New Roman" panose="02020603050405020304" pitchFamily="18" charset="0"/>
              </a:rPr>
              <a:t>детей, получающих дошкольное образование в семье.</a:t>
            </a:r>
          </a:p>
          <a:p>
            <a:pPr marL="0" indent="0"/>
            <a:endParaRPr lang="ru-RU" altLang="ru-RU" dirty="0"/>
          </a:p>
        </p:txBody>
      </p:sp>
      <p:sp>
        <p:nvSpPr>
          <p:cNvPr id="4" name="Прямоугольник 3"/>
          <p:cNvSpPr/>
          <p:nvPr/>
        </p:nvSpPr>
        <p:spPr>
          <a:xfrm>
            <a:off x="3723722" y="1039333"/>
            <a:ext cx="4271963" cy="460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4101" name="Рисунок 1"/>
          <p:cNvPicPr>
            <a:picLocks noChangeAspect="1"/>
          </p:cNvPicPr>
          <p:nvPr/>
        </p:nvPicPr>
        <p:blipFill>
          <a:blip r:embed="rId2" cstate="print"/>
          <a:srcRect t="8672" b="5351"/>
          <a:stretch>
            <a:fillRect/>
          </a:stretch>
        </p:blipFill>
        <p:spPr>
          <a:xfrm>
            <a:off x="676864" y="2991255"/>
            <a:ext cx="2370730" cy="2037944"/>
          </a:xfrm>
          <a:prstGeom prst="rect">
            <a:avLst/>
          </a:prstGeom>
          <a:noFill/>
          <a:ln w="9525">
            <a:noFill/>
          </a:ln>
        </p:spPr>
      </p:pic>
      <p:pic>
        <p:nvPicPr>
          <p:cNvPr id="4102" name="Рисунок 4"/>
          <p:cNvPicPr>
            <a:picLocks noChangeAspect="1"/>
          </p:cNvPicPr>
          <p:nvPr/>
        </p:nvPicPr>
        <p:blipFill>
          <a:blip r:embed="rId3" cstate="print"/>
          <a:srcRect t="7811" b="7426"/>
          <a:stretch>
            <a:fillRect/>
          </a:stretch>
        </p:blipFill>
        <p:spPr>
          <a:xfrm>
            <a:off x="5844142" y="2948774"/>
            <a:ext cx="2396091" cy="2030734"/>
          </a:xfrm>
          <a:prstGeom prst="rect">
            <a:avLst/>
          </a:prstGeom>
          <a:noFill/>
          <a:ln w="9525">
            <a:noFill/>
          </a:ln>
        </p:spPr>
      </p:pic>
      <p:sp>
        <p:nvSpPr>
          <p:cNvPr id="6" name="Скругленный прямоугольник 5"/>
          <p:cNvSpPr/>
          <p:nvPr/>
        </p:nvSpPr>
        <p:spPr>
          <a:xfrm>
            <a:off x="3263309" y="2803672"/>
            <a:ext cx="2520950" cy="4746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ru-RU" sz="3200" b="1" i="0" u="none" strike="noStrike" kern="1200" cap="none" spc="0" normalizeH="0" baseline="0" noProof="0" dirty="0">
                <a:ln>
                  <a:noFill/>
                </a:ln>
                <a:solidFill>
                  <a:schemeClr val="lt1"/>
                </a:solidFill>
                <a:effectLst/>
                <a:uLnTx/>
                <a:uFillTx/>
                <a:latin typeface="+mn-lt"/>
                <a:ea typeface="+mn-ea"/>
                <a:cs typeface="+mn-cs"/>
              </a:rPr>
              <a:t>2019-2024</a:t>
            </a:r>
          </a:p>
        </p:txBody>
      </p:sp>
      <p:sp>
        <p:nvSpPr>
          <p:cNvPr id="7" name="Овал 6"/>
          <p:cNvSpPr/>
          <p:nvPr/>
        </p:nvSpPr>
        <p:spPr>
          <a:xfrm>
            <a:off x="3167616" y="3802358"/>
            <a:ext cx="2497138" cy="24606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sz="3600" b="1" dirty="0">
                <a:solidFill>
                  <a:srgbClr val="000000"/>
                </a:solidFill>
                <a:latin typeface="Calibri" panose="020F0502020204030204" pitchFamily="34" charset="0"/>
              </a:rPr>
              <a:t>20 млн. услуг</a:t>
            </a:r>
          </a:p>
        </p:txBody>
      </p:sp>
      <p:cxnSp>
        <p:nvCxnSpPr>
          <p:cNvPr id="9" name="Прямая со стрелкой 8"/>
          <p:cNvCxnSpPr>
            <a:endCxn id="7" idx="0"/>
          </p:cNvCxnSpPr>
          <p:nvPr/>
        </p:nvCxnSpPr>
        <p:spPr>
          <a:xfrm>
            <a:off x="4415391" y="3345158"/>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Стрелка вправо 1"/>
          <p:cNvSpPr/>
          <p:nvPr/>
        </p:nvSpPr>
        <p:spPr>
          <a:xfrm>
            <a:off x="3454954" y="912775"/>
            <a:ext cx="273050" cy="730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11" name="Рисунок 6" descr="action-obrazovani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Заголовок 3"/>
          <p:cNvSpPr txBox="1"/>
          <p:nvPr/>
        </p:nvSpPr>
        <p:spPr>
          <a:xfrm>
            <a:off x="2551815" y="649605"/>
            <a:ext cx="5850506" cy="534670"/>
          </a:xfrm>
          <a:prstGeom prst="rect">
            <a:avLst/>
          </a:prstGeom>
          <a:noFill/>
          <a:ln w="9525">
            <a:noFill/>
          </a:ln>
        </p:spPr>
        <p:txBody>
          <a:bodyPr anchor="ctr"/>
          <a:lstStyle/>
          <a:p>
            <a:pPr algn="ctr" eaLnBrk="1" hangingPunct="1"/>
            <a:r>
              <a:rPr lang="ru-RU" altLang="ru-RU" sz="2800" dirty="0">
                <a:solidFill>
                  <a:srgbClr val="0070C0"/>
                </a:solidFill>
                <a:latin typeface="+mj-lt"/>
                <a:cs typeface="+mj-lt"/>
                <a:sym typeface="+mn-ea"/>
              </a:rPr>
              <a:t>Формула эффективного взаимодействия</a:t>
            </a:r>
            <a:endParaRPr lang="ru-RU" altLang="ru-RU" sz="2800" b="1" dirty="0">
              <a:solidFill>
                <a:srgbClr val="0070C0"/>
              </a:solidFill>
              <a:latin typeface="+mj-lt"/>
              <a:cs typeface="+mj-lt"/>
              <a:sym typeface="+mn-ea"/>
            </a:endParaRPr>
          </a:p>
        </p:txBody>
      </p:sp>
      <p:sp>
        <p:nvSpPr>
          <p:cNvPr id="14340" name="Місце для вмісту 2"/>
          <p:cNvSpPr txBox="1"/>
          <p:nvPr/>
        </p:nvSpPr>
        <p:spPr>
          <a:xfrm>
            <a:off x="265814" y="1399541"/>
            <a:ext cx="7953153" cy="578116"/>
          </a:xfrm>
          <a:prstGeom prst="rect">
            <a:avLst/>
          </a:prstGeom>
          <a:noFill/>
          <a:ln w="9525">
            <a:noFill/>
          </a:ln>
        </p:spPr>
        <p:txBody>
          <a:bodyPr/>
          <a:lstStyle/>
          <a:p>
            <a:pPr>
              <a:buNone/>
            </a:pPr>
            <a:r>
              <a:rPr lang="ru-RU" altLang="ru-RU" sz="2000" dirty="0">
                <a:latin typeface="+mj-lt"/>
                <a:cs typeface="+mj-lt"/>
                <a:sym typeface="+mn-ea"/>
              </a:rPr>
              <a:t>Родители, имея преимущественное право на воспитание детей, могут получить помощь и поддержку от специалистов, если: </a:t>
            </a:r>
            <a:endParaRPr lang="ru-RU" altLang="ru-RU" sz="2000" dirty="0">
              <a:solidFill>
                <a:srgbClr val="898989"/>
              </a:solidFill>
              <a:latin typeface="+mj-lt"/>
              <a:cs typeface="+mj-lt"/>
              <a:sym typeface="+mn-ea"/>
            </a:endParaRPr>
          </a:p>
        </p:txBody>
      </p:sp>
      <p:graphicFrame>
        <p:nvGraphicFramePr>
          <p:cNvPr id="15364" name="Таблица 15363"/>
          <p:cNvGraphicFramePr/>
          <p:nvPr/>
        </p:nvGraphicFramePr>
        <p:xfrm>
          <a:off x="274320" y="2151380"/>
          <a:ext cx="7912749" cy="4510980"/>
        </p:xfrm>
        <a:graphic>
          <a:graphicData uri="http://schemas.openxmlformats.org/drawingml/2006/table">
            <a:tbl>
              <a:tblPr/>
              <a:tblGrid>
                <a:gridCol w="1945529">
                  <a:extLst>
                    <a:ext uri="{9D8B030D-6E8A-4147-A177-3AD203B41FA5}">
                      <a16:colId xmlns="" xmlns:a16="http://schemas.microsoft.com/office/drawing/2014/main" val="20000"/>
                    </a:ext>
                  </a:extLst>
                </a:gridCol>
                <a:gridCol w="4012813">
                  <a:extLst>
                    <a:ext uri="{9D8B030D-6E8A-4147-A177-3AD203B41FA5}">
                      <a16:colId xmlns="" xmlns:a16="http://schemas.microsoft.com/office/drawing/2014/main" val="20001"/>
                    </a:ext>
                  </a:extLst>
                </a:gridCol>
                <a:gridCol w="1954407">
                  <a:extLst>
                    <a:ext uri="{9D8B030D-6E8A-4147-A177-3AD203B41FA5}">
                      <a16:colId xmlns="" xmlns:a16="http://schemas.microsoft.com/office/drawing/2014/main" val="20002"/>
                    </a:ext>
                  </a:extLst>
                </a:gridCol>
              </a:tblGrid>
              <a:tr h="97595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ru-RU" altLang="x-none" sz="2000" b="1" dirty="0">
                          <a:solidFill>
                            <a:srgbClr val="FFFFFF"/>
                          </a:solidFill>
                          <a:latin typeface="+mn-lt"/>
                        </a:rPr>
                        <a:t>алгоритм проектирования</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ru-RU" altLang="x-none" sz="2000" b="1" dirty="0">
                          <a:solidFill>
                            <a:srgbClr val="FFFFFF"/>
                          </a:solidFill>
                          <a:latin typeface="+mn-lt"/>
                        </a:rPr>
                        <a:t>оптмальное решение</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ru-RU" altLang="x-none" sz="2000" b="1" dirty="0">
                          <a:solidFill>
                            <a:srgbClr val="FFFFFF"/>
                          </a:solidFill>
                          <a:latin typeface="+mn-lt"/>
                        </a:rPr>
                        <a:t>алгоритм реализации</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0"/>
                  </a:ext>
                </a:extLst>
              </a:tr>
              <a:tr h="680211">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ru-RU" altLang="x-none" sz="2000" b="1" dirty="0">
                          <a:solidFill>
                            <a:srgbClr val="0070C0"/>
                          </a:solidFill>
                          <a:latin typeface="+mn-lt"/>
                        </a:rPr>
                        <a:t>5</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lang="ru-RU" altLang="ru-RU" sz="2000" dirty="0">
                          <a:latin typeface="+mn-lt"/>
                          <a:cs typeface="+mj-lt"/>
                          <a:sym typeface="+mn-ea"/>
                        </a:rPr>
                        <a:t>Осознают проблему и свои ограничения по ее решению</a:t>
                      </a:r>
                      <a:endParaRPr lang="ru-RU" altLang="ru-RU" sz="2000" dirty="0">
                        <a:solidFill>
                          <a:srgbClr val="000000"/>
                        </a:solidFill>
                        <a:latin typeface="+mn-lt"/>
                        <a:cs typeface="+mj-lt"/>
                        <a:sym typeface="+mn-ea"/>
                      </a:endParaRP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ru-RU" altLang="x-none" sz="2000" dirty="0">
                          <a:solidFill>
                            <a:srgbClr val="00B050"/>
                          </a:solidFill>
                          <a:latin typeface="+mn-lt"/>
                        </a:rPr>
                        <a:t>1</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1"/>
                  </a:ext>
                </a:extLst>
              </a:tr>
              <a:tr h="680211">
                <a:tc>
                  <a:txBody>
                    <a:bodyPr/>
                    <a:lstStyle/>
                    <a:p>
                      <a:pPr lvl="0" algn="ctr" eaLnBrk="1" hangingPunct="1">
                        <a:buNone/>
                      </a:pPr>
                      <a:r>
                        <a:rPr lang="ru-RU" altLang="x-none" sz="2000" b="1" dirty="0">
                          <a:solidFill>
                            <a:srgbClr val="0070C0"/>
                          </a:solidFill>
                          <a:latin typeface="+mn-lt"/>
                        </a:rPr>
                        <a:t>4</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eaLnBrk="1" hangingPunct="1">
                        <a:buNone/>
                      </a:pPr>
                      <a:r>
                        <a:rPr lang="ru-RU" altLang="ru-RU" sz="2000" dirty="0">
                          <a:latin typeface="+mn-lt"/>
                          <a:cs typeface="+mj-lt"/>
                          <a:sym typeface="+mn-ea"/>
                        </a:rPr>
                        <a:t>Активны (способны обратиться за помощью)</a:t>
                      </a:r>
                      <a:endParaRPr lang="ru-RU" altLang="ru-RU" sz="2000" dirty="0">
                        <a:solidFill>
                          <a:srgbClr val="000000"/>
                        </a:solidFill>
                        <a:latin typeface="+mn-lt"/>
                        <a:cs typeface="+mj-lt"/>
                      </a:endParaRP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algn="ctr" eaLnBrk="1" hangingPunct="1">
                        <a:buNone/>
                      </a:pPr>
                      <a:r>
                        <a:rPr lang="ru-RU" altLang="x-none" sz="2000" dirty="0">
                          <a:solidFill>
                            <a:srgbClr val="00B050"/>
                          </a:solidFill>
                          <a:latin typeface="+mn-lt"/>
                        </a:rPr>
                        <a:t>2</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2"/>
                  </a:ext>
                </a:extLst>
              </a:tr>
              <a:tr h="680211">
                <a:tc>
                  <a:txBody>
                    <a:bodyPr/>
                    <a:lstStyle/>
                    <a:p>
                      <a:pPr lvl="0" algn="ctr" eaLnBrk="1" hangingPunct="1">
                        <a:buNone/>
                      </a:pPr>
                      <a:r>
                        <a:rPr lang="ru-RU" altLang="x-none" sz="2000" b="1" dirty="0">
                          <a:solidFill>
                            <a:srgbClr val="0070C0"/>
                          </a:solidFill>
                          <a:latin typeface="+mn-lt"/>
                        </a:rPr>
                        <a:t>3</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eaLnBrk="1" hangingPunct="1">
                        <a:buNone/>
                      </a:pPr>
                      <a:r>
                        <a:rPr lang="ru-RU" altLang="ru-RU" sz="2000" dirty="0">
                          <a:latin typeface="+mn-lt"/>
                          <a:cs typeface="+mj-lt"/>
                          <a:sym typeface="+mn-ea"/>
                        </a:rPr>
                        <a:t>Не готовы решать проблемы самостоятельно</a:t>
                      </a:r>
                      <a:endParaRPr lang="ru-RU" altLang="ru-RU" sz="2000" dirty="0">
                        <a:solidFill>
                          <a:srgbClr val="000000"/>
                        </a:solidFill>
                        <a:latin typeface="+mn-lt"/>
                        <a:cs typeface="+mj-lt"/>
                      </a:endParaRP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algn="ctr" eaLnBrk="1" hangingPunct="1">
                        <a:buNone/>
                      </a:pPr>
                      <a:r>
                        <a:rPr lang="ru-RU" altLang="x-none" sz="2000" dirty="0">
                          <a:solidFill>
                            <a:srgbClr val="00B050"/>
                          </a:solidFill>
                          <a:latin typeface="+mn-lt"/>
                        </a:rPr>
                        <a:t>3</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3"/>
                  </a:ext>
                </a:extLst>
              </a:tr>
              <a:tr h="975958">
                <a:tc>
                  <a:txBody>
                    <a:bodyPr/>
                    <a:lstStyle/>
                    <a:p>
                      <a:pPr lvl="0" algn="ctr" eaLnBrk="1" hangingPunct="1">
                        <a:buNone/>
                      </a:pPr>
                      <a:r>
                        <a:rPr lang="ru-RU" altLang="x-none" sz="2000" b="1" dirty="0">
                          <a:solidFill>
                            <a:srgbClr val="0070C0"/>
                          </a:solidFill>
                          <a:latin typeface="+mn-lt"/>
                        </a:rPr>
                        <a:t>2</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eaLnBrk="1" hangingPunct="1">
                        <a:buNone/>
                      </a:pPr>
                      <a:r>
                        <a:rPr lang="ru-RU" altLang="ru-RU" sz="2000" dirty="0">
                          <a:latin typeface="+mn-lt"/>
                          <a:cs typeface="+mj-lt"/>
                          <a:sym typeface="+mn-ea"/>
                        </a:rPr>
                        <a:t>Решают в совместной деятельности со специалистами свои проблемы</a:t>
                      </a:r>
                      <a:endParaRPr lang="ru-RU" altLang="ru-RU" sz="2000" dirty="0">
                        <a:solidFill>
                          <a:srgbClr val="000000"/>
                        </a:solidFill>
                        <a:latin typeface="+mn-lt"/>
                        <a:cs typeface="+mj-lt"/>
                        <a:sym typeface="+mn-ea"/>
                      </a:endParaRP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algn="ctr" eaLnBrk="1" hangingPunct="1">
                        <a:buNone/>
                      </a:pPr>
                      <a:r>
                        <a:rPr lang="ru-RU" altLang="x-none" sz="2000" dirty="0">
                          <a:solidFill>
                            <a:srgbClr val="00B050"/>
                          </a:solidFill>
                          <a:latin typeface="+mn-lt"/>
                        </a:rPr>
                        <a:t>4</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4"/>
                  </a:ext>
                </a:extLst>
              </a:tr>
              <a:tr h="384463">
                <a:tc>
                  <a:txBody>
                    <a:bodyPr/>
                    <a:lstStyle/>
                    <a:p>
                      <a:pPr lvl="0" algn="ctr" eaLnBrk="1" hangingPunct="1">
                        <a:buNone/>
                      </a:pPr>
                      <a:r>
                        <a:rPr lang="ru-RU" altLang="x-none" sz="2000" b="1" dirty="0">
                          <a:solidFill>
                            <a:srgbClr val="0070C0"/>
                          </a:solidFill>
                          <a:latin typeface="+mn-lt"/>
                        </a:rPr>
                        <a:t>1</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eaLnBrk="1" hangingPunct="1">
                        <a:buNone/>
                      </a:pPr>
                      <a:r>
                        <a:rPr lang="ru-RU" altLang="ru-RU" sz="2000" dirty="0">
                          <a:latin typeface="+mn-lt"/>
                          <a:cs typeface="+mj-lt"/>
                          <a:sym typeface="+mn-ea"/>
                        </a:rPr>
                        <a:t>Компетентны специалисты</a:t>
                      </a:r>
                      <a:endParaRPr lang="ru-RU" altLang="ru-RU" sz="2000" dirty="0">
                        <a:solidFill>
                          <a:srgbClr val="000000"/>
                        </a:solidFill>
                        <a:latin typeface="+mn-lt"/>
                        <a:cs typeface="+mj-lt"/>
                        <a:sym typeface="+mn-ea"/>
                      </a:endParaRP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tc>
                  <a:txBody>
                    <a:bodyPr/>
                    <a:lstStyle/>
                    <a:p>
                      <a:pPr lvl="0" algn="ctr" eaLnBrk="1" hangingPunct="1">
                        <a:buNone/>
                      </a:pPr>
                      <a:r>
                        <a:rPr lang="ru-RU" altLang="x-none" sz="2000" dirty="0">
                          <a:solidFill>
                            <a:srgbClr val="00B050"/>
                          </a:solidFill>
                          <a:latin typeface="+mn-lt"/>
                        </a:rPr>
                        <a:t>5</a:t>
                      </a:r>
                    </a:p>
                  </a:txBody>
                  <a:tcPr marL="91435" marR="91435" marT="45715" marB="4571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5"/>
                  </a:ext>
                </a:extLst>
              </a:tr>
            </a:tbl>
          </a:graphicData>
        </a:graphic>
      </p:graphicFrame>
      <p:pic>
        <p:nvPicPr>
          <p:cNvPr id="5"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678865" y="274638"/>
            <a:ext cx="4550735" cy="1143000"/>
          </a:xfrm>
          <a:ln/>
        </p:spPr>
        <p:txBody>
          <a:bodyPr vert="horz" wrap="square" lIns="91440" tIns="45720" rIns="91440" bIns="45720" anchor="ctr"/>
          <a:lstStyle/>
          <a:p>
            <a:pPr algn="r"/>
            <a:r>
              <a:rPr lang="ru-RU" altLang="ru-RU" sz="2000" b="1" dirty="0">
                <a:latin typeface="+mn-lt"/>
                <a:cs typeface="Times New Roman" panose="02020603050405020304" pitchFamily="18" charset="0"/>
              </a:rPr>
              <a:t>Где может быть организован консультационный пункт?</a:t>
            </a:r>
            <a:r>
              <a:rPr lang="ru-RU" altLang="ru-RU" sz="2000" b="1" dirty="0">
                <a:latin typeface="Times New Roman" panose="02020603050405020304" pitchFamily="18" charset="0"/>
                <a:cs typeface="Times New Roman" panose="02020603050405020304" pitchFamily="18" charset="0"/>
              </a:rPr>
              <a:t/>
            </a:r>
            <a:br>
              <a:rPr lang="ru-RU" altLang="ru-RU" sz="2000" b="1" dirty="0">
                <a:latin typeface="Times New Roman" panose="02020603050405020304" pitchFamily="18" charset="0"/>
                <a:cs typeface="Times New Roman" panose="02020603050405020304" pitchFamily="18" charset="0"/>
              </a:rPr>
            </a:br>
            <a:endParaRPr lang="ru-RU" altLang="ru-RU" sz="2000" b="1" dirty="0">
              <a:latin typeface="Times New Roman" panose="02020603050405020304" pitchFamily="18" charset="0"/>
              <a:ea typeface="Times New Roman" panose="02020603050405020304" pitchFamily="18" charset="0"/>
            </a:endParaRPr>
          </a:p>
        </p:txBody>
      </p:sp>
      <p:sp>
        <p:nvSpPr>
          <p:cNvPr id="3" name="Объект 2"/>
          <p:cNvSpPr>
            <a:spLocks noGrp="1"/>
          </p:cNvSpPr>
          <p:nvPr>
            <p:ph idx="1"/>
          </p:nvPr>
        </p:nvSpPr>
        <p:spPr>
          <a:xfrm>
            <a:off x="350874" y="1286540"/>
            <a:ext cx="7793666" cy="2583711"/>
          </a:xfrm>
        </p:spPr>
        <p:txBody>
          <a:bodyPr vert="horz" wrap="square" lIns="91440" tIns="45720" rIns="91440" bIns="45720" numCol="1" anchor="t" anchorCtr="0" compatLnSpc="1"/>
          <a:lstStyle/>
          <a:p>
            <a:pPr marL="0" indent="0" algn="just">
              <a:buNone/>
            </a:pPr>
            <a:r>
              <a:rPr lang="ru-RU" altLang="x-none" sz="2400" b="1" dirty="0">
                <a:cs typeface="Times New Roman" panose="02020603050405020304" pitchFamily="18" charset="0"/>
              </a:rPr>
              <a:t>Служба оказания услуг психолого-педагогической, методической и консультативной помощи</a:t>
            </a:r>
            <a:r>
              <a:rPr lang="ru-RU" altLang="x-none" sz="2400" dirty="0">
                <a:cs typeface="Times New Roman" panose="02020603050405020304" pitchFamily="18" charset="0"/>
              </a:rPr>
              <a:t> (далее - служба) - структурное подразделение некоммерческой организации (далее - организация), созданное в целях оказания услуг получателям услуг. Может быть не обособленным либо обособленным, включая статус филиала.</a:t>
            </a:r>
          </a:p>
          <a:p>
            <a:pPr marL="0" indent="0"/>
            <a:endParaRPr lang="ru-RU" altLang="x-none" dirty="0"/>
          </a:p>
        </p:txBody>
      </p:sp>
      <p:sp>
        <p:nvSpPr>
          <p:cNvPr id="4" name="Прямоугольник 3"/>
          <p:cNvSpPr/>
          <p:nvPr/>
        </p:nvSpPr>
        <p:spPr>
          <a:xfrm>
            <a:off x="4426836" y="1059010"/>
            <a:ext cx="3663950"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21509" name="Рисунок 1"/>
          <p:cNvPicPr>
            <a:picLocks noChangeAspect="1"/>
          </p:cNvPicPr>
          <p:nvPr/>
        </p:nvPicPr>
        <p:blipFill>
          <a:blip r:embed="rId2" cstate="print"/>
          <a:srcRect l="-2380" t="18303" r="2380" b="4166"/>
          <a:stretch>
            <a:fillRect/>
          </a:stretch>
        </p:blipFill>
        <p:spPr>
          <a:xfrm>
            <a:off x="2420939" y="3895726"/>
            <a:ext cx="3395070" cy="2633084"/>
          </a:xfrm>
          <a:prstGeom prst="rect">
            <a:avLst/>
          </a:prstGeom>
          <a:noFill/>
          <a:ln w="9525">
            <a:noFill/>
          </a:ln>
        </p:spPr>
      </p:pic>
      <p:pic>
        <p:nvPicPr>
          <p:cNvPr id="6"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кругленный прямоугольник 6"/>
          <p:cNvSpPr/>
          <p:nvPr/>
        </p:nvSpPr>
        <p:spPr>
          <a:xfrm>
            <a:off x="1604963" y="4406900"/>
            <a:ext cx="6238875" cy="387350"/>
          </a:xfrm>
          <a:prstGeom prst="roundRect">
            <a:avLst/>
          </a:prstGeom>
          <a:solidFill>
            <a:srgbClr val="FF0000"/>
          </a:solidFill>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dk1"/>
              </a:solidFill>
              <a:effectLst/>
              <a:uLnTx/>
              <a:uFillTx/>
              <a:latin typeface="+mn-lt"/>
              <a:ea typeface="+mn-ea"/>
              <a:cs typeface="+mn-cs"/>
            </a:endParaRPr>
          </a:p>
        </p:txBody>
      </p:sp>
      <p:sp>
        <p:nvSpPr>
          <p:cNvPr id="22531" name="Заголовок 1"/>
          <p:cNvSpPr>
            <a:spLocks noGrp="1"/>
          </p:cNvSpPr>
          <p:nvPr>
            <p:ph type="title"/>
          </p:nvPr>
        </p:nvSpPr>
        <p:spPr>
          <a:xfrm>
            <a:off x="3615070" y="274638"/>
            <a:ext cx="4688958" cy="1143000"/>
          </a:xfrm>
          <a:ln/>
        </p:spPr>
        <p:txBody>
          <a:bodyPr vert="horz" wrap="square" lIns="91440" tIns="45720" rIns="91440" bIns="45720" anchor="ctr"/>
          <a:lstStyle/>
          <a:p>
            <a:pPr algn="r"/>
            <a:r>
              <a:rPr lang="ru-RU" altLang="ru-RU" sz="2000" b="1" dirty="0">
                <a:latin typeface="+mn-lt"/>
                <a:cs typeface="Times New Roman" panose="02020603050405020304" pitchFamily="18" charset="0"/>
              </a:rPr>
              <a:t>Кто может обратиться за консультативной помощью</a:t>
            </a:r>
            <a:r>
              <a:rPr lang="ru-RU" altLang="ru-RU" sz="2000" dirty="0">
                <a:latin typeface="+mn-lt"/>
                <a:cs typeface="Times New Roman" panose="02020603050405020304" pitchFamily="18" charset="0"/>
              </a:rPr>
              <a:t>?</a:t>
            </a:r>
            <a:br>
              <a:rPr lang="ru-RU" altLang="ru-RU" sz="2000" dirty="0">
                <a:latin typeface="+mn-lt"/>
                <a:cs typeface="Times New Roman" panose="02020603050405020304" pitchFamily="18" charset="0"/>
              </a:rPr>
            </a:br>
            <a:endParaRPr lang="ru-RU" altLang="ru-RU" sz="2000" dirty="0">
              <a:latin typeface="+mn-lt"/>
              <a:ea typeface="Times New Roman" panose="02020603050405020304" pitchFamily="18" charset="0"/>
            </a:endParaRPr>
          </a:p>
        </p:txBody>
      </p:sp>
      <p:sp>
        <p:nvSpPr>
          <p:cNvPr id="17412" name="Объект 2"/>
          <p:cNvSpPr>
            <a:spLocks noGrp="1"/>
          </p:cNvSpPr>
          <p:nvPr>
            <p:ph idx="1"/>
          </p:nvPr>
        </p:nvSpPr>
        <p:spPr>
          <a:xfrm>
            <a:off x="372140" y="1181100"/>
            <a:ext cx="7825562" cy="2986863"/>
          </a:xfrm>
        </p:spPr>
        <p:txBody>
          <a:bodyPr vert="horz" wrap="square" lIns="91440" tIns="45720" rIns="91440" bIns="45720" numCol="1" anchor="t" anchorCtr="0" compatLnSpc="1"/>
          <a:lstStyle/>
          <a:p>
            <a:r>
              <a:rPr lang="ru-RU" altLang="ru-RU" sz="2000" dirty="0">
                <a:cs typeface="Times New Roman" panose="02020603050405020304" pitchFamily="18" charset="0"/>
              </a:rPr>
              <a:t>родители детей дошкольного возраста, не посещающие детские сады;</a:t>
            </a:r>
          </a:p>
          <a:p>
            <a:r>
              <a:rPr lang="ru-RU" altLang="ru-RU" sz="2000" dirty="0">
                <a:cs typeface="Times New Roman" panose="02020603050405020304" pitchFamily="18" charset="0"/>
              </a:rPr>
              <a:t>граждане, желающие принять на воспитание в свои семьи детей, оставшихся без попечения родителей;</a:t>
            </a:r>
          </a:p>
          <a:p>
            <a:r>
              <a:rPr lang="ru-RU" altLang="ru-RU" sz="2000" dirty="0">
                <a:cs typeface="Times New Roman" panose="02020603050405020304" pitchFamily="18" charset="0"/>
              </a:rPr>
              <a:t>родители, чьи дети находятся на семейном обучении;</a:t>
            </a:r>
          </a:p>
          <a:p>
            <a:r>
              <a:rPr lang="ru-RU" altLang="ru-RU" sz="2000" dirty="0">
                <a:cs typeface="Times New Roman" panose="02020603050405020304" pitchFamily="18" charset="0"/>
              </a:rPr>
              <a:t>родители детей с ОВЗ и инвалидностью, в первую очередь раннего возраста;</a:t>
            </a:r>
          </a:p>
          <a:p>
            <a:r>
              <a:rPr lang="ru-RU" altLang="ru-RU" sz="2000" dirty="0">
                <a:cs typeface="Times New Roman" panose="02020603050405020304" pitchFamily="18" charset="0"/>
              </a:rPr>
              <a:t>родители детей от 0 до 18 лет, нуждающиеся в помощи при воспитании детей, имеющих различные проблемы в поведении, развитии, социализации.</a:t>
            </a:r>
          </a:p>
          <a:p>
            <a:pPr>
              <a:buNone/>
            </a:pPr>
            <a:endParaRPr lang="ru-RU" altLang="ru-RU" dirty="0"/>
          </a:p>
        </p:txBody>
      </p:sp>
      <p:sp>
        <p:nvSpPr>
          <p:cNvPr id="22533" name="Прямоугольник 3"/>
          <p:cNvSpPr/>
          <p:nvPr/>
        </p:nvSpPr>
        <p:spPr>
          <a:xfrm>
            <a:off x="1647825" y="4425950"/>
            <a:ext cx="6196013"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ru-RU" altLang="ru-RU" sz="1800" b="1" dirty="0">
                <a:solidFill>
                  <a:schemeClr val="bg1"/>
                </a:solidFill>
                <a:latin typeface="Times New Roman" panose="02020603050405020304" pitchFamily="18" charset="0"/>
                <a:cs typeface="Times New Roman" panose="02020603050405020304" pitchFamily="18" charset="0"/>
              </a:rPr>
              <a:t>Службы не оказывают помощь непосредственно детям</a:t>
            </a:r>
            <a:endParaRPr lang="ru-RU" altLang="ru-RU" sz="1800" b="1" dirty="0">
              <a:solidFill>
                <a:schemeClr val="bg1"/>
              </a:solidFill>
              <a:ea typeface="Arial" panose="020B0604020202020204" pitchFamily="34" charset="0"/>
            </a:endParaRPr>
          </a:p>
        </p:txBody>
      </p:sp>
      <p:sp>
        <p:nvSpPr>
          <p:cNvPr id="22534" name="Прямоугольник 4"/>
          <p:cNvSpPr/>
          <p:nvPr/>
        </p:nvSpPr>
        <p:spPr>
          <a:xfrm>
            <a:off x="2190307" y="5111752"/>
            <a:ext cx="5220586" cy="1015663"/>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ru-RU" altLang="ru-RU" sz="2000" b="1" dirty="0">
                <a:cs typeface="Times New Roman" panose="02020603050405020304" pitchFamily="18" charset="0"/>
              </a:rPr>
              <a:t>Получателем  услуги являются именно родители и законные представители</a:t>
            </a:r>
          </a:p>
          <a:p>
            <a:pPr marL="0" lvl="0" indent="0" algn="ctr">
              <a:spcBef>
                <a:spcPct val="0"/>
              </a:spcBef>
              <a:buFontTx/>
              <a:buNone/>
            </a:pPr>
            <a:endParaRPr lang="ru-RU" altLang="ru-RU" sz="2000" dirty="0">
              <a:ea typeface="Arial" panose="020B0604020202020204" pitchFamily="34" charset="0"/>
            </a:endParaRPr>
          </a:p>
        </p:txBody>
      </p:sp>
      <p:sp>
        <p:nvSpPr>
          <p:cNvPr id="6" name="Прямоугольник 5"/>
          <p:cNvSpPr/>
          <p:nvPr/>
        </p:nvSpPr>
        <p:spPr>
          <a:xfrm>
            <a:off x="4656506" y="1005848"/>
            <a:ext cx="3551238"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22537" name="Рисунок 1"/>
          <p:cNvPicPr>
            <a:picLocks noChangeAspect="1"/>
          </p:cNvPicPr>
          <p:nvPr/>
        </p:nvPicPr>
        <p:blipFill>
          <a:blip r:embed="rId2" cstate="print"/>
          <a:srcRect l="38724" t="6351" r="28293" b="2646"/>
          <a:stretch>
            <a:fillRect/>
          </a:stretch>
        </p:blipFill>
        <p:spPr>
          <a:xfrm>
            <a:off x="1729009" y="4959792"/>
            <a:ext cx="309562" cy="1133475"/>
          </a:xfrm>
          <a:prstGeom prst="rect">
            <a:avLst/>
          </a:prstGeom>
          <a:noFill/>
          <a:ln w="9525">
            <a:noFill/>
          </a:ln>
        </p:spPr>
      </p:pic>
      <p:pic>
        <p:nvPicPr>
          <p:cNvPr id="22538" name="Рисунок 9"/>
          <p:cNvPicPr>
            <a:picLocks noChangeAspect="1"/>
          </p:cNvPicPr>
          <p:nvPr/>
        </p:nvPicPr>
        <p:blipFill>
          <a:blip r:embed="rId2" cstate="print"/>
          <a:srcRect l="38724" t="6351" r="28293" b="2646"/>
          <a:stretch>
            <a:fillRect/>
          </a:stretch>
        </p:blipFill>
        <p:spPr>
          <a:xfrm>
            <a:off x="7592274" y="4779187"/>
            <a:ext cx="309562" cy="1133475"/>
          </a:xfrm>
          <a:prstGeom prst="rect">
            <a:avLst/>
          </a:prstGeom>
          <a:noFill/>
          <a:ln w="9525">
            <a:noFill/>
          </a:ln>
        </p:spPr>
      </p:pic>
      <p:pic>
        <p:nvPicPr>
          <p:cNvPr id="11"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3498112" y="319088"/>
            <a:ext cx="4720855" cy="1143000"/>
          </a:xfrm>
          <a:ln/>
        </p:spPr>
        <p:txBody>
          <a:bodyPr vert="horz" wrap="square" lIns="91440" tIns="45720" rIns="91440" bIns="45720" anchor="ctr"/>
          <a:lstStyle/>
          <a:p>
            <a:pPr algn="r"/>
            <a:r>
              <a:rPr lang="ru-RU" altLang="ru-RU" sz="2000" b="1" dirty="0">
                <a:latin typeface="+mn-lt"/>
                <a:cs typeface="Times New Roman" panose="02020603050405020304" pitchFamily="18" charset="0"/>
              </a:rPr>
              <a:t>Какова модель системы оказания консультационных услуг?</a:t>
            </a:r>
            <a:endParaRPr lang="ru-RU" altLang="ru-RU" sz="2000" b="1" dirty="0">
              <a:latin typeface="+mn-lt"/>
              <a:ea typeface="Times New Roman" panose="02020603050405020304" pitchFamily="18" charset="0"/>
            </a:endParaRPr>
          </a:p>
        </p:txBody>
      </p:sp>
      <p:sp>
        <p:nvSpPr>
          <p:cNvPr id="3" name="Объект 2"/>
          <p:cNvSpPr>
            <a:spLocks noGrp="1"/>
          </p:cNvSpPr>
          <p:nvPr>
            <p:ph idx="1"/>
          </p:nvPr>
        </p:nvSpPr>
        <p:spPr>
          <a:xfrm>
            <a:off x="318977" y="1600200"/>
            <a:ext cx="7868093" cy="2153093"/>
          </a:xfrm>
        </p:spPr>
        <p:txBody>
          <a:bodyPr vert="horz" wrap="square" lIns="91440" tIns="45720" rIns="91440" bIns="45720" numCol="1" anchor="t" anchorCtr="0" compatLnSpc="1"/>
          <a:lstStyle/>
          <a:p>
            <a:pPr marL="0" indent="0" algn="just">
              <a:spcBef>
                <a:spcPct val="0"/>
              </a:spcBef>
              <a:buNone/>
            </a:pPr>
            <a:r>
              <a:rPr lang="ru-RU" altLang="x-none" sz="2000" dirty="0">
                <a:latin typeface="Times New Roman" panose="02020603050405020304" pitchFamily="18" charset="0"/>
                <a:cs typeface="Times New Roman" panose="02020603050405020304" pitchFamily="18" charset="0"/>
              </a:rPr>
              <a:t>     </a:t>
            </a:r>
            <a:r>
              <a:rPr lang="ru-RU" altLang="x-none" sz="1800" dirty="0">
                <a:cs typeface="Times New Roman" panose="02020603050405020304" pitchFamily="18" charset="0"/>
              </a:rPr>
              <a:t>Модели системы оказания помощи родителям в регионе могут быть различны, но исходить они должны из необходимости:</a:t>
            </a:r>
          </a:p>
          <a:p>
            <a:pPr marL="0" indent="0" algn="just">
              <a:spcBef>
                <a:spcPct val="0"/>
              </a:spcBef>
              <a:buFontTx/>
              <a:buChar char="-"/>
            </a:pPr>
            <a:r>
              <a:rPr lang="ru-RU" altLang="x-none" sz="1800" dirty="0">
                <a:cs typeface="Times New Roman" panose="02020603050405020304" pitchFamily="18" charset="0"/>
              </a:rPr>
              <a:t>удовлетворить спрос родителей на психолого-педагогическую помощь; </a:t>
            </a:r>
          </a:p>
          <a:p>
            <a:pPr marL="0" indent="0" algn="just">
              <a:spcBef>
                <a:spcPct val="0"/>
              </a:spcBef>
              <a:buFontTx/>
              <a:buChar char="-"/>
            </a:pPr>
            <a:r>
              <a:rPr lang="ru-RU" altLang="x-none" sz="1800" dirty="0">
                <a:cs typeface="Times New Roman" panose="02020603050405020304" pitchFamily="18" charset="0"/>
              </a:rPr>
              <a:t>обеспечить ее доступность родителям независимо от места проживания, уровня владения компьютерной техникой, технической оснащенности; </a:t>
            </a:r>
          </a:p>
          <a:p>
            <a:pPr marL="0" indent="0" algn="just">
              <a:spcBef>
                <a:spcPct val="0"/>
              </a:spcBef>
              <a:buFontTx/>
              <a:buChar char="-"/>
            </a:pPr>
            <a:r>
              <a:rPr lang="ru-RU" altLang="x-none" sz="1800" dirty="0">
                <a:cs typeface="Times New Roman" panose="02020603050405020304" pitchFamily="18" charset="0"/>
              </a:rPr>
              <a:t>обеспечить возможность организовать присмотр за ребенком на время получения услуги.</a:t>
            </a:r>
          </a:p>
          <a:p>
            <a:pPr marL="0" indent="0"/>
            <a:endParaRPr lang="ru-RU" altLang="x-none" dirty="0"/>
          </a:p>
        </p:txBody>
      </p:sp>
      <p:sp>
        <p:nvSpPr>
          <p:cNvPr id="23556" name="Прямоугольник 3"/>
          <p:cNvSpPr/>
          <p:nvPr/>
        </p:nvSpPr>
        <p:spPr>
          <a:xfrm>
            <a:off x="457201" y="3923414"/>
            <a:ext cx="7687340" cy="232217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spcAft>
                <a:spcPts val="1000"/>
              </a:spcAft>
              <a:buFontTx/>
              <a:buNone/>
            </a:pPr>
            <a:r>
              <a:rPr lang="ru-RU" altLang="ru-RU" sz="1800" i="1" dirty="0">
                <a:cs typeface="Times New Roman" panose="02020603050405020304" pitchFamily="18" charset="0"/>
              </a:rPr>
              <a:t>Система оказания помощи должна обеспечить повышение компетентности родителей (законных представителей) детей в вопросах образования и воспитания, прав родителей и детей, и быть направлена на пропаганду позитивного и ответственного отцовства и материнства, значимости родительского просвещения, укрепления института семьи и духовно-нравственных традиций семейных отношений.</a:t>
            </a:r>
            <a:endParaRPr lang="ru-RU" altLang="ru-RU" sz="1600" i="1" dirty="0">
              <a:ea typeface="Calibri" panose="020F0502020204030204" pitchFamily="34" charset="0"/>
            </a:endParaRPr>
          </a:p>
        </p:txBody>
      </p:sp>
      <p:sp>
        <p:nvSpPr>
          <p:cNvPr id="5" name="Прямоугольник 4"/>
          <p:cNvSpPr/>
          <p:nvPr/>
        </p:nvSpPr>
        <p:spPr>
          <a:xfrm>
            <a:off x="3559656" y="1269521"/>
            <a:ext cx="4659313" cy="6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6"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2509285" y="648585"/>
            <a:ext cx="5879804" cy="680485"/>
          </a:xfrm>
          <a:ln/>
        </p:spPr>
        <p:txBody>
          <a:bodyPr vert="horz" wrap="square" lIns="91440" tIns="45720" rIns="91440" bIns="45720" anchor="ctr"/>
          <a:lstStyle/>
          <a:p>
            <a:r>
              <a:rPr lang="ru-RU" altLang="ru-RU" sz="2000" b="1" dirty="0">
                <a:solidFill>
                  <a:schemeClr val="tx2"/>
                </a:solidFill>
                <a:latin typeface="+mn-lt"/>
                <a:cs typeface="Times New Roman" panose="02020603050405020304" pitchFamily="18" charset="0"/>
              </a:rPr>
              <a:t>В чем суть информационно-просветительского портала консультативной службы?</a:t>
            </a:r>
            <a:endParaRPr lang="ru-RU" altLang="ru-RU" b="1" dirty="0">
              <a:solidFill>
                <a:schemeClr val="tx2"/>
              </a:solidFill>
              <a:latin typeface="+mn-lt"/>
            </a:endParaRPr>
          </a:p>
        </p:txBody>
      </p:sp>
      <p:sp>
        <p:nvSpPr>
          <p:cNvPr id="2051" name="Объект 2"/>
          <p:cNvSpPr>
            <a:spLocks noGrp="1"/>
          </p:cNvSpPr>
          <p:nvPr>
            <p:ph idx="1"/>
          </p:nvPr>
        </p:nvSpPr>
        <p:spPr>
          <a:xfrm>
            <a:off x="262328" y="2149872"/>
            <a:ext cx="7914109" cy="2560351"/>
          </a:xfrm>
        </p:spPr>
        <p:txBody>
          <a:bodyPr vert="horz" wrap="square" lIns="91440" tIns="45720" rIns="91440" bIns="45720" numCol="1" anchor="t" anchorCtr="0" compatLnSpc="1"/>
          <a:lstStyle/>
          <a:p>
            <a:pPr marL="0" indent="0" algn="just">
              <a:buNone/>
            </a:pPr>
            <a:r>
              <a:rPr lang="ru-RU" altLang="x-none" sz="2000" dirty="0">
                <a:latin typeface="Times New Roman" panose="02020603050405020304" pitchFamily="18" charset="0"/>
                <a:cs typeface="Times New Roman" panose="02020603050405020304" pitchFamily="18" charset="0"/>
              </a:rPr>
              <a:t>    </a:t>
            </a:r>
            <a:r>
              <a:rPr lang="ru-RU" altLang="x-none" sz="2000" dirty="0">
                <a:solidFill>
                  <a:srgbClr val="FF0000"/>
                </a:solidFill>
                <a:cs typeface="Times New Roman" panose="02020603050405020304" pitchFamily="18" charset="0"/>
              </a:rPr>
              <a:t>Информационный  портал, направленный на оказание информационно-просветительской, методической и консультационной поддержки родителям детей, в том числе в возрасте до трех лет по вопросам образования и воспитания, обеспечивающий взаимодействие родителей с образовательными организациями, организациями, оказывающими услуги методической, консультационной и психолого-педагогической помощи родителям и способствующий формированию родительского сообщества.</a:t>
            </a:r>
          </a:p>
          <a:p>
            <a:pPr marL="0" indent="0"/>
            <a:endParaRPr lang="ru-RU" altLang="ru-RU" dirty="0"/>
          </a:p>
        </p:txBody>
      </p:sp>
      <p:sp>
        <p:nvSpPr>
          <p:cNvPr id="5" name="Прямоугольник 4"/>
          <p:cNvSpPr/>
          <p:nvPr/>
        </p:nvSpPr>
        <p:spPr>
          <a:xfrm flipV="1">
            <a:off x="2826120" y="1415497"/>
            <a:ext cx="5422900"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6" name="Заголовок 1"/>
          <p:cNvSpPr txBox="1">
            <a:spLocks/>
          </p:cNvSpPr>
          <p:nvPr/>
        </p:nvSpPr>
        <p:spPr>
          <a:xfrm>
            <a:off x="3357564" y="1446028"/>
            <a:ext cx="4967730" cy="648586"/>
          </a:xfrm>
          <a:prstGeom prst="rect">
            <a:avLst/>
          </a:prstGeom>
          <a:noFill/>
          <a:ln w="9525">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ru-RU" altLang="ru-RU" sz="2000" b="1" dirty="0" smtClean="0">
                <a:solidFill>
                  <a:srgbClr val="FF0000"/>
                </a:solidFill>
                <a:latin typeface="Times New Roman" panose="02020603050405020304" pitchFamily="18" charset="0"/>
                <a:cs typeface="Times New Roman" panose="02020603050405020304" pitchFamily="18" charset="0"/>
              </a:rPr>
              <a:t>Просветительская деятельность консультационного центра?</a:t>
            </a:r>
            <a:endParaRPr lang="ru-RU" altLang="ru-RU" b="1" dirty="0" smtClean="0">
              <a:solidFill>
                <a:srgbClr val="FF0000"/>
              </a:solidFill>
            </a:endParaRPr>
          </a:p>
        </p:txBody>
      </p:sp>
      <p:sp>
        <p:nvSpPr>
          <p:cNvPr id="7" name="Объект 2"/>
          <p:cNvSpPr txBox="1">
            <a:spLocks/>
          </p:cNvSpPr>
          <p:nvPr/>
        </p:nvSpPr>
        <p:spPr>
          <a:xfrm>
            <a:off x="329609" y="4995069"/>
            <a:ext cx="7889358" cy="128877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ru-RU" altLang="ru-RU" sz="2000" dirty="0" smtClean="0">
                <a:solidFill>
                  <a:srgbClr val="FF0000"/>
                </a:solidFill>
                <a:cs typeface="Times New Roman" panose="02020603050405020304" pitchFamily="18" charset="0"/>
              </a:rPr>
              <a:t>Оказание информационной, методической и консультационной поддержки родителям детей, в том числе в возрасте до трех лет по вопросам образования и воспитания может осуществляться на сайте ДОО в разделе Консультационный пункт. </a:t>
            </a:r>
            <a:endParaRPr lang="ru-RU" altLang="ru-RU" dirty="0" smtClean="0"/>
          </a:p>
        </p:txBody>
      </p:sp>
      <p:pic>
        <p:nvPicPr>
          <p:cNvPr id="8"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3498113" y="274638"/>
            <a:ext cx="5188688" cy="1143000"/>
          </a:xfrm>
          <a:ln/>
        </p:spPr>
        <p:txBody>
          <a:bodyPr vert="horz" wrap="square" lIns="91440" tIns="45720" rIns="91440" bIns="45720" anchor="ctr"/>
          <a:lstStyle/>
          <a:p>
            <a:r>
              <a:rPr lang="ru-RU" altLang="ru-RU" sz="2000" b="1" dirty="0">
                <a:latin typeface="+mn-lt"/>
                <a:cs typeface="Times New Roman" panose="02020603050405020304" pitchFamily="18" charset="0"/>
              </a:rPr>
              <a:t>Каково технологическое решение консультативного пункта?</a:t>
            </a:r>
            <a:endParaRPr lang="ru-RU" altLang="ru-RU" b="1" dirty="0">
              <a:latin typeface="+mn-lt"/>
              <a:ea typeface="Times New Roman" panose="02020603050405020304" pitchFamily="18" charset="0"/>
            </a:endParaRPr>
          </a:p>
        </p:txBody>
      </p:sp>
      <p:sp>
        <p:nvSpPr>
          <p:cNvPr id="25603" name="Заголовок 1"/>
          <p:cNvSpPr>
            <a:spLocks noGrp="1"/>
          </p:cNvSpPr>
          <p:nvPr>
            <p:ph idx="1"/>
          </p:nvPr>
        </p:nvSpPr>
        <p:spPr>
          <a:xfrm>
            <a:off x="457200" y="1852613"/>
            <a:ext cx="8229600" cy="2214562"/>
          </a:xfrm>
          <a:ln/>
        </p:spPr>
        <p:txBody>
          <a:bodyPr vert="horz" wrap="square" lIns="91440" tIns="45720" rIns="91440" bIns="45720" anchor="t"/>
          <a:lstStyle/>
          <a:p>
            <a:pPr marL="0" indent="0" eaLnBrk="1" hangingPunct="1">
              <a:buNone/>
            </a:pPr>
            <a:r>
              <a:rPr lang="ru-RU" altLang="ru-RU" sz="2000" dirty="0">
                <a:cs typeface="Times New Roman" panose="02020603050405020304" pitchFamily="18" charset="0"/>
              </a:rPr>
              <a:t>Службой должна быть предусмотрена  возможность для получателя услуги выбора:</a:t>
            </a:r>
            <a:br>
              <a:rPr lang="ru-RU" altLang="ru-RU" sz="2000" dirty="0">
                <a:cs typeface="Times New Roman" panose="02020603050405020304" pitchFamily="18" charset="0"/>
              </a:rPr>
            </a:br>
            <a:r>
              <a:rPr lang="ru-RU" altLang="ru-RU" sz="2000" dirty="0">
                <a:cs typeface="Times New Roman" panose="02020603050405020304" pitchFamily="18" charset="0"/>
              </a:rPr>
              <a:t>- специалиста</a:t>
            </a:r>
            <a:br>
              <a:rPr lang="ru-RU" altLang="ru-RU" sz="2000" dirty="0">
                <a:cs typeface="Times New Roman" panose="02020603050405020304" pitchFamily="18" charset="0"/>
              </a:rPr>
            </a:br>
            <a:r>
              <a:rPr lang="ru-RU" altLang="ru-RU" sz="2000" dirty="0">
                <a:cs typeface="Times New Roman" panose="02020603050405020304" pitchFamily="18" charset="0"/>
              </a:rPr>
              <a:t>- времени оказания услуги</a:t>
            </a:r>
            <a:br>
              <a:rPr lang="ru-RU" altLang="ru-RU" sz="2000" dirty="0">
                <a:cs typeface="Times New Roman" panose="02020603050405020304" pitchFamily="18" charset="0"/>
              </a:rPr>
            </a:br>
            <a:r>
              <a:rPr lang="ru-RU" altLang="ru-RU" sz="2000" dirty="0">
                <a:cs typeface="Times New Roman" panose="02020603050405020304" pitchFamily="18" charset="0"/>
              </a:rPr>
              <a:t>- формата предоставления услуги</a:t>
            </a:r>
            <a:br>
              <a:rPr lang="ru-RU" altLang="ru-RU" sz="2000" dirty="0">
                <a:cs typeface="Times New Roman" panose="02020603050405020304" pitchFamily="18" charset="0"/>
              </a:rPr>
            </a:br>
            <a:r>
              <a:rPr lang="ru-RU" altLang="ru-RU" sz="2000" dirty="0">
                <a:cs typeface="Times New Roman" panose="02020603050405020304" pitchFamily="18" charset="0"/>
              </a:rPr>
              <a:t>- тематики консультации заранее</a:t>
            </a:r>
          </a:p>
          <a:p>
            <a:pPr marL="0" indent="0" algn="just" eaLnBrk="1" hangingPunct="1">
              <a:buNone/>
            </a:pPr>
            <a:endParaRPr lang="ru-RU" altLang="ru-RU" sz="1800" dirty="0">
              <a:latin typeface="Times New Roman" panose="02020603050405020304" pitchFamily="18" charset="0"/>
              <a:ea typeface="Times New Roman" panose="02020603050405020304" pitchFamily="18" charset="0"/>
            </a:endParaRPr>
          </a:p>
        </p:txBody>
      </p:sp>
      <p:pic>
        <p:nvPicPr>
          <p:cNvPr id="25604" name="Рисунок 4"/>
          <p:cNvPicPr>
            <a:picLocks noChangeAspect="1"/>
          </p:cNvPicPr>
          <p:nvPr/>
        </p:nvPicPr>
        <p:blipFill>
          <a:blip r:embed="rId2" cstate="print"/>
          <a:stretch>
            <a:fillRect/>
          </a:stretch>
        </p:blipFill>
        <p:spPr>
          <a:xfrm>
            <a:off x="4469700" y="2668772"/>
            <a:ext cx="3556070" cy="2235938"/>
          </a:xfrm>
          <a:prstGeom prst="rect">
            <a:avLst/>
          </a:prstGeom>
          <a:noFill/>
          <a:ln w="9525">
            <a:noFill/>
          </a:ln>
        </p:spPr>
      </p:pic>
      <p:pic>
        <p:nvPicPr>
          <p:cNvPr id="25605" name="Рисунок 6"/>
          <p:cNvPicPr>
            <a:picLocks noChangeAspect="1"/>
          </p:cNvPicPr>
          <p:nvPr/>
        </p:nvPicPr>
        <p:blipFill>
          <a:blip r:embed="rId3" cstate="print"/>
          <a:stretch>
            <a:fillRect/>
          </a:stretch>
        </p:blipFill>
        <p:spPr>
          <a:xfrm>
            <a:off x="440624" y="3933012"/>
            <a:ext cx="3865562" cy="2439988"/>
          </a:xfrm>
          <a:prstGeom prst="rect">
            <a:avLst/>
          </a:prstGeom>
          <a:noFill/>
          <a:ln w="9525">
            <a:noFill/>
          </a:ln>
        </p:spPr>
      </p:pic>
      <p:sp>
        <p:nvSpPr>
          <p:cNvPr id="8" name="Прямоугольник 7"/>
          <p:cNvSpPr/>
          <p:nvPr/>
        </p:nvSpPr>
        <p:spPr>
          <a:xfrm>
            <a:off x="3421433" y="1255861"/>
            <a:ext cx="4659313" cy="65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7" name="Рисунок 6" descr="action-obrazovani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3290851" y="349066"/>
            <a:ext cx="5045075" cy="1143000"/>
          </a:xfrm>
          <a:ln/>
        </p:spPr>
        <p:txBody>
          <a:bodyPr vert="horz" wrap="square" lIns="91440" tIns="45720" rIns="91440" bIns="45720" anchor="ctr"/>
          <a:lstStyle/>
          <a:p>
            <a:r>
              <a:rPr lang="ru-RU" altLang="ru-RU" sz="2000" b="1" dirty="0">
                <a:latin typeface="+mn-lt"/>
                <a:cs typeface="Times New Roman" panose="02020603050405020304" pitchFamily="18" charset="0"/>
              </a:rPr>
              <a:t>Установлена ли максимальная продолжительность ожидания получения услуги с момента записи (дней)?</a:t>
            </a:r>
            <a:endParaRPr lang="ru-RU" altLang="ru-RU" b="1" dirty="0">
              <a:latin typeface="+mn-lt"/>
              <a:ea typeface="Times New Roman" panose="02020603050405020304" pitchFamily="18" charset="0"/>
            </a:endParaRPr>
          </a:p>
        </p:txBody>
      </p:sp>
      <p:sp>
        <p:nvSpPr>
          <p:cNvPr id="26627" name="Прямоугольник 4"/>
          <p:cNvSpPr/>
          <p:nvPr/>
        </p:nvSpPr>
        <p:spPr>
          <a:xfrm>
            <a:off x="536576" y="1901825"/>
            <a:ext cx="7714290" cy="1015663"/>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ru-RU" altLang="ru-RU" sz="2000" dirty="0">
                <a:cs typeface="Times New Roman" panose="02020603050405020304" pitchFamily="18" charset="0"/>
              </a:rPr>
              <a:t>Возможность  записи для получения консультации была предоставлена не позднее чем в течение 10 дней со дня осуществления записи. </a:t>
            </a:r>
            <a:endParaRPr lang="ru-RU" altLang="ru-RU" sz="2000" dirty="0">
              <a:ea typeface="Arial" panose="020B0604020202020204" pitchFamily="34" charset="0"/>
            </a:endParaRPr>
          </a:p>
        </p:txBody>
      </p:sp>
      <p:sp>
        <p:nvSpPr>
          <p:cNvPr id="26628" name="Прямоугольник 5"/>
          <p:cNvSpPr/>
          <p:nvPr/>
        </p:nvSpPr>
        <p:spPr>
          <a:xfrm>
            <a:off x="3006725" y="2998381"/>
            <a:ext cx="5201610" cy="260071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spcAft>
                <a:spcPts val="1000"/>
              </a:spcAft>
              <a:buFontTx/>
              <a:buNone/>
            </a:pPr>
            <a:r>
              <a:rPr lang="ru-RU" altLang="ru-RU" sz="2000" dirty="0">
                <a:cs typeface="Times New Roman" panose="02020603050405020304" pitchFamily="18" charset="0"/>
              </a:rPr>
              <a:t>Возможность  выбора времени консультации:</a:t>
            </a:r>
          </a:p>
          <a:p>
            <a:pPr marL="0" lvl="0" indent="0" algn="just">
              <a:lnSpc>
                <a:spcPct val="115000"/>
              </a:lnSpc>
              <a:spcBef>
                <a:spcPct val="0"/>
              </a:spcBef>
              <a:spcAft>
                <a:spcPts val="1000"/>
              </a:spcAft>
              <a:buFontTx/>
              <a:buNone/>
            </a:pPr>
            <a:r>
              <a:rPr lang="ru-RU" altLang="ru-RU" sz="2000" dirty="0">
                <a:cs typeface="Times New Roman" panose="02020603050405020304" pitchFamily="18" charset="0"/>
              </a:rPr>
              <a:t>-получение консультации в рабочее время в рабочий день;</a:t>
            </a:r>
          </a:p>
          <a:p>
            <a:pPr marL="0" lvl="0" indent="0" algn="just">
              <a:lnSpc>
                <a:spcPct val="115000"/>
              </a:lnSpc>
              <a:spcBef>
                <a:spcPct val="0"/>
              </a:spcBef>
              <a:spcAft>
                <a:spcPts val="1000"/>
              </a:spcAft>
              <a:buFontTx/>
              <a:buNone/>
            </a:pPr>
            <a:r>
              <a:rPr lang="ru-RU" altLang="ru-RU" sz="2000" dirty="0">
                <a:cs typeface="Times New Roman" panose="02020603050405020304" pitchFamily="18" charset="0"/>
              </a:rPr>
              <a:t>-получение консультации после окончания рабочего времени в рабочий день;</a:t>
            </a:r>
          </a:p>
          <a:p>
            <a:pPr marL="0" lvl="0" indent="0" algn="just">
              <a:lnSpc>
                <a:spcPct val="115000"/>
              </a:lnSpc>
              <a:spcBef>
                <a:spcPct val="0"/>
              </a:spcBef>
              <a:spcAft>
                <a:spcPts val="1000"/>
              </a:spcAft>
              <a:buFontTx/>
              <a:buNone/>
            </a:pPr>
            <a:r>
              <a:rPr lang="ru-RU" altLang="ru-RU" sz="2000" dirty="0">
                <a:cs typeface="Times New Roman" panose="02020603050405020304" pitchFamily="18" charset="0"/>
              </a:rPr>
              <a:t>-получение консультации в нерабочий день.</a:t>
            </a:r>
            <a:endParaRPr lang="ru-RU" altLang="ru-RU" sz="2000" dirty="0">
              <a:ea typeface="Calibri" panose="020F0502020204030204" pitchFamily="34" charset="0"/>
            </a:endParaRPr>
          </a:p>
        </p:txBody>
      </p:sp>
      <p:sp>
        <p:nvSpPr>
          <p:cNvPr id="8" name="Прямоугольник 7"/>
          <p:cNvSpPr/>
          <p:nvPr/>
        </p:nvSpPr>
        <p:spPr>
          <a:xfrm>
            <a:off x="3067567" y="1479366"/>
            <a:ext cx="5045075"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26630" name="Рисунок 1"/>
          <p:cNvPicPr>
            <a:picLocks noChangeAspect="1"/>
          </p:cNvPicPr>
          <p:nvPr/>
        </p:nvPicPr>
        <p:blipFill>
          <a:blip r:embed="rId2" cstate="print"/>
          <a:srcRect l="11903" r="12341"/>
          <a:stretch>
            <a:fillRect/>
          </a:stretch>
        </p:blipFill>
        <p:spPr>
          <a:xfrm>
            <a:off x="690267" y="3261906"/>
            <a:ext cx="2033587" cy="2684463"/>
          </a:xfrm>
          <a:prstGeom prst="rect">
            <a:avLst/>
          </a:prstGeom>
          <a:noFill/>
          <a:ln w="9525">
            <a:noFill/>
          </a:ln>
        </p:spPr>
      </p:pic>
      <p:pic>
        <p:nvPicPr>
          <p:cNvPr id="7"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457200" y="1600200"/>
            <a:ext cx="7740502" cy="1472609"/>
          </a:xfrm>
        </p:spPr>
        <p:txBody>
          <a:bodyPr/>
          <a:lstStyle/>
          <a:p>
            <a:pPr marL="0" indent="0" algn="ctr">
              <a:buNone/>
            </a:pPr>
            <a:r>
              <a:rPr lang="ru-RU" altLang="ru-RU" sz="2800" dirty="0">
                <a:sym typeface="+mn-ea"/>
              </a:rPr>
              <a:t>6. Компетенции консультанта и компетентность в консультировании</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3179135" y="314325"/>
            <a:ext cx="5061099" cy="898525"/>
          </a:xfrm>
          <a:ln/>
        </p:spPr>
        <p:txBody>
          <a:bodyPr vert="horz" wrap="square" lIns="91440" tIns="45720" rIns="91440" bIns="45720" anchor="ctr"/>
          <a:lstStyle/>
          <a:p>
            <a:r>
              <a:rPr lang="ru-RU" altLang="ru-RU" sz="2000" dirty="0">
                <a:latin typeface="Times New Roman" panose="02020603050405020304" pitchFamily="18" charset="0"/>
                <a:cs typeface="Times New Roman" panose="02020603050405020304" pitchFamily="18" charset="0"/>
              </a:rPr>
              <a:t> </a:t>
            </a:r>
            <a:r>
              <a:rPr lang="ru-RU" altLang="ru-RU" sz="2000" b="1" dirty="0">
                <a:latin typeface="+mn-lt"/>
                <a:cs typeface="Times New Roman" panose="02020603050405020304" pitchFamily="18" charset="0"/>
              </a:rPr>
              <a:t>Каковы виды консультативной помощи?</a:t>
            </a:r>
            <a:endParaRPr lang="ru-RU" altLang="ru-RU" sz="2000" b="1" dirty="0">
              <a:latin typeface="+mn-lt"/>
              <a:ea typeface="Times New Roman" panose="02020603050405020304" pitchFamily="18" charset="0"/>
            </a:endParaRPr>
          </a:p>
        </p:txBody>
      </p:sp>
      <p:sp>
        <p:nvSpPr>
          <p:cNvPr id="3" name="Объект 2"/>
          <p:cNvSpPr>
            <a:spLocks noGrp="1"/>
          </p:cNvSpPr>
          <p:nvPr>
            <p:ph idx="1"/>
          </p:nvPr>
        </p:nvSpPr>
        <p:spPr>
          <a:xfrm>
            <a:off x="350874" y="1446028"/>
            <a:ext cx="7793666" cy="4335648"/>
          </a:xfrm>
        </p:spPr>
        <p:txBody>
          <a:bodyPr vert="horz" wrap="square" lIns="91440" tIns="45720" rIns="91440" bIns="45720" numCol="1" anchor="t" anchorCtr="0" compatLnSpc="1"/>
          <a:lstStyle/>
          <a:p>
            <a:pPr algn="just">
              <a:spcBef>
                <a:spcPct val="0"/>
              </a:spcBef>
            </a:pPr>
            <a:r>
              <a:rPr lang="ru-RU" altLang="x-none" sz="2000" b="1" dirty="0">
                <a:cs typeface="Times New Roman" panose="02020603050405020304" pitchFamily="18" charset="0"/>
              </a:rPr>
              <a:t>Очная  консультация -</a:t>
            </a:r>
            <a:r>
              <a:rPr lang="ru-RU" altLang="x-none" sz="2000" dirty="0">
                <a:cs typeface="Times New Roman" panose="02020603050405020304" pitchFamily="18" charset="0"/>
              </a:rPr>
              <a:t>очно в помещении службы, оборудованном необходимым образом для обеспечения доступности, включая доступность для лиц с ограниченными возможностями здоровья (ОВЗ)</a:t>
            </a:r>
          </a:p>
          <a:p>
            <a:pPr algn="just">
              <a:spcBef>
                <a:spcPct val="0"/>
              </a:spcBef>
            </a:pPr>
            <a:r>
              <a:rPr lang="ru-RU" altLang="x-none" sz="2000" b="1" dirty="0">
                <a:cs typeface="Times New Roman" panose="02020603050405020304" pitchFamily="18" charset="0"/>
              </a:rPr>
              <a:t>Выездная  консультация </a:t>
            </a:r>
            <a:r>
              <a:rPr lang="ru-RU" altLang="x-none" sz="2000" dirty="0">
                <a:cs typeface="Times New Roman" panose="02020603050405020304" pitchFamily="18" charset="0"/>
              </a:rPr>
              <a:t>- очно по месту жительства получателя услуги или в выделенном для проведения консультации помещении с возможностью демонстрации информации на экране получателю услуги</a:t>
            </a:r>
          </a:p>
          <a:p>
            <a:pPr algn="just">
              <a:spcBef>
                <a:spcPct val="0"/>
              </a:spcBef>
            </a:pPr>
            <a:r>
              <a:rPr lang="ru-RU" altLang="x-none" sz="2000" b="1" dirty="0">
                <a:cs typeface="Times New Roman" panose="02020603050405020304" pitchFamily="18" charset="0"/>
              </a:rPr>
              <a:t>Дистанционная  консультация </a:t>
            </a:r>
            <a:r>
              <a:rPr lang="ru-RU" altLang="x-none" sz="2000" dirty="0"/>
              <a:t> </a:t>
            </a:r>
            <a:r>
              <a:rPr lang="ru-RU" altLang="x-none" sz="2000" dirty="0">
                <a:cs typeface="Times New Roman" panose="02020603050405020304" pitchFamily="18" charset="0"/>
              </a:rPr>
              <a:t>может быть оказана по выбору получателя услуги посредством телефонной связи, а также связи с использованием Интернет-соединения</a:t>
            </a:r>
            <a:endParaRPr lang="ru-RU" altLang="x-none" sz="2000" b="1" dirty="0">
              <a:cs typeface="Times New Roman" panose="02020603050405020304" pitchFamily="18" charset="0"/>
            </a:endParaRPr>
          </a:p>
          <a:p>
            <a:pPr algn="ctr">
              <a:buNone/>
            </a:pPr>
            <a:r>
              <a:rPr lang="ru-RU" altLang="x-none" sz="2000" b="1" dirty="0">
                <a:cs typeface="Times New Roman" panose="02020603050405020304" pitchFamily="18" charset="0"/>
              </a:rPr>
              <a:t>Получатели  услуги вправе выбрать необходимый вид услуги</a:t>
            </a:r>
          </a:p>
          <a:p>
            <a:pPr algn="ctr">
              <a:buNone/>
            </a:pPr>
            <a:r>
              <a:rPr lang="ru-RU" altLang="x-none" sz="2000" b="1" dirty="0">
                <a:cs typeface="Times New Roman" panose="02020603050405020304" pitchFamily="18" charset="0"/>
              </a:rPr>
              <a:t> (с учетом ограничений, установленных для выездной консультации службой).</a:t>
            </a:r>
          </a:p>
          <a:p>
            <a:pPr algn="ctr"/>
            <a:endParaRPr lang="ru-RU" altLang="x-none" b="1" dirty="0"/>
          </a:p>
        </p:txBody>
      </p:sp>
      <p:pic>
        <p:nvPicPr>
          <p:cNvPr id="27652" name="Рисунок 4"/>
          <p:cNvPicPr>
            <a:picLocks noChangeAspect="1"/>
          </p:cNvPicPr>
          <p:nvPr/>
        </p:nvPicPr>
        <p:blipFill>
          <a:blip r:embed="rId2" cstate="print"/>
          <a:stretch>
            <a:fillRect/>
          </a:stretch>
        </p:blipFill>
        <p:spPr>
          <a:xfrm>
            <a:off x="2789239" y="5583201"/>
            <a:ext cx="3345748" cy="796962"/>
          </a:xfrm>
          <a:prstGeom prst="rect">
            <a:avLst/>
          </a:prstGeom>
          <a:noFill/>
          <a:ln w="9525">
            <a:noFill/>
          </a:ln>
        </p:spPr>
      </p:pic>
      <p:sp>
        <p:nvSpPr>
          <p:cNvPr id="8" name="Прямоугольник 7"/>
          <p:cNvSpPr/>
          <p:nvPr/>
        </p:nvSpPr>
        <p:spPr>
          <a:xfrm flipV="1">
            <a:off x="3234144" y="1033277"/>
            <a:ext cx="4740275"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6"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274289" y="338138"/>
            <a:ext cx="4093534" cy="1143000"/>
          </a:xfrm>
          <a:ln/>
        </p:spPr>
        <p:txBody>
          <a:bodyPr vert="horz" wrap="square" lIns="91440" tIns="45720" rIns="91440" bIns="45720" anchor="ctr"/>
          <a:lstStyle/>
          <a:p>
            <a:r>
              <a:rPr lang="ru-RU" altLang="ru-RU" sz="2000" b="1" dirty="0">
                <a:latin typeface="Times New Roman" panose="02020603050405020304" pitchFamily="18" charset="0"/>
                <a:cs typeface="Times New Roman" panose="02020603050405020304" pitchFamily="18" charset="0"/>
              </a:rPr>
              <a:t>Реклама службы. Публичность</a:t>
            </a:r>
            <a:endParaRPr lang="ru-RU" altLang="ru-RU" b="1" dirty="0"/>
          </a:p>
        </p:txBody>
      </p:sp>
      <p:sp>
        <p:nvSpPr>
          <p:cNvPr id="28675" name="Объект 2"/>
          <p:cNvSpPr>
            <a:spLocks noGrp="1"/>
          </p:cNvSpPr>
          <p:nvPr>
            <p:ph idx="1"/>
          </p:nvPr>
        </p:nvSpPr>
        <p:spPr>
          <a:xfrm>
            <a:off x="372140" y="1552354"/>
            <a:ext cx="7793665" cy="4573810"/>
          </a:xfrm>
          <a:ln/>
        </p:spPr>
        <p:txBody>
          <a:bodyPr vert="horz" wrap="square" lIns="91440" tIns="45720" rIns="91440" bIns="45720" anchor="t"/>
          <a:lstStyle/>
          <a:p>
            <a:r>
              <a:rPr lang="ru-RU" altLang="ru-RU" sz="2000" dirty="0">
                <a:cs typeface="Times New Roman" panose="02020603050405020304" pitchFamily="18" charset="0"/>
              </a:rPr>
              <a:t>официальный сайт  в сети «Интернет»</a:t>
            </a:r>
          </a:p>
          <a:p>
            <a:r>
              <a:rPr lang="ru-RU" altLang="ru-RU" sz="2000" dirty="0">
                <a:cs typeface="Times New Roman" panose="02020603050405020304" pitchFamily="18" charset="0"/>
              </a:rPr>
              <a:t>информационные  стенды в помещении организации</a:t>
            </a:r>
          </a:p>
          <a:p>
            <a:r>
              <a:rPr lang="ru-RU" altLang="ru-RU" sz="2000" dirty="0">
                <a:cs typeface="Times New Roman" panose="02020603050405020304" pitchFamily="18" charset="0"/>
              </a:rPr>
              <a:t>раздаточные материалы с информацией для получателей услуг</a:t>
            </a:r>
          </a:p>
          <a:p>
            <a:r>
              <a:rPr lang="ru-RU" altLang="ru-RU" sz="2000" dirty="0">
                <a:cs typeface="Times New Roman" panose="02020603050405020304" pitchFamily="18" charset="0"/>
              </a:rPr>
              <a:t>пояснительные материалы для родителей (законных представителей) для размещения на сайте, включая размещение с возможностью сохранения информации с сайта.</a:t>
            </a:r>
            <a:endParaRPr lang="ru-RU" altLang="ru-RU" sz="2000" dirty="0">
              <a:ea typeface="Times New Roman" panose="02020603050405020304" pitchFamily="18" charset="0"/>
            </a:endParaRPr>
          </a:p>
        </p:txBody>
      </p:sp>
      <p:sp>
        <p:nvSpPr>
          <p:cNvPr id="4" name="Прямоугольник 3"/>
          <p:cNvSpPr/>
          <p:nvPr/>
        </p:nvSpPr>
        <p:spPr>
          <a:xfrm flipV="1">
            <a:off x="4569379" y="1168843"/>
            <a:ext cx="3544888" cy="65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28677" name="Рисунок 1"/>
          <p:cNvPicPr>
            <a:picLocks noChangeAspect="1"/>
          </p:cNvPicPr>
          <p:nvPr/>
        </p:nvPicPr>
        <p:blipFill>
          <a:blip r:embed="rId2" cstate="print"/>
          <a:stretch>
            <a:fillRect/>
          </a:stretch>
        </p:blipFill>
        <p:spPr>
          <a:xfrm>
            <a:off x="3073400" y="3806511"/>
            <a:ext cx="2487428" cy="2559287"/>
          </a:xfrm>
          <a:prstGeom prst="rect">
            <a:avLst/>
          </a:prstGeom>
          <a:noFill/>
          <a:ln w="9525">
            <a:noFill/>
          </a:ln>
        </p:spPr>
      </p:pic>
      <p:pic>
        <p:nvPicPr>
          <p:cNvPr id="6"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3572540" y="390525"/>
            <a:ext cx="4731489" cy="328613"/>
          </a:xfrm>
          <a:ln/>
        </p:spPr>
        <p:txBody>
          <a:bodyPr vert="horz" wrap="square" lIns="91440" tIns="45720" rIns="91440" bIns="45720" anchor="ctr"/>
          <a:lstStyle/>
          <a:p>
            <a:r>
              <a:rPr lang="ru-RU" altLang="ru-RU" sz="2000" b="1" dirty="0">
                <a:latin typeface="+mn-lt"/>
                <a:cs typeface="Times New Roman" panose="02020603050405020304" pitchFamily="18" charset="0"/>
              </a:rPr>
              <a:t>Приоритет государственной политики</a:t>
            </a:r>
            <a:endParaRPr lang="ru-RU" altLang="ru-RU" sz="2000" b="1" dirty="0">
              <a:latin typeface="+mn-lt"/>
              <a:ea typeface="Times New Roman" panose="02020603050405020304" pitchFamily="18" charset="0"/>
            </a:endParaRPr>
          </a:p>
        </p:txBody>
      </p:sp>
      <p:sp>
        <p:nvSpPr>
          <p:cNvPr id="5123" name="Объект 2"/>
          <p:cNvSpPr>
            <a:spLocks noGrp="1"/>
          </p:cNvSpPr>
          <p:nvPr>
            <p:ph idx="1"/>
          </p:nvPr>
        </p:nvSpPr>
        <p:spPr>
          <a:xfrm>
            <a:off x="457200" y="1212112"/>
            <a:ext cx="7729870" cy="3172563"/>
          </a:xfrm>
          <a:ln/>
        </p:spPr>
        <p:txBody>
          <a:bodyPr vert="horz" wrap="square" lIns="91440" tIns="45720" rIns="91440" bIns="45720" anchor="t"/>
          <a:lstStyle/>
          <a:p>
            <a:pPr marL="0" indent="0" algn="just">
              <a:buNone/>
            </a:pPr>
            <a:r>
              <a:rPr lang="ru-RU" altLang="ru-RU" sz="2000" i="1" dirty="0">
                <a:cs typeface="Times New Roman" panose="02020603050405020304" pitchFamily="18" charset="0"/>
              </a:rPr>
              <a:t>Деятельность, направленная на "сбережение людей, умножение человеческого капитала как главного богатства России". </a:t>
            </a:r>
          </a:p>
          <a:p>
            <a:pPr marL="0" indent="0" algn="just">
              <a:spcBef>
                <a:spcPct val="0"/>
              </a:spcBef>
              <a:buNone/>
            </a:pPr>
            <a:r>
              <a:rPr lang="ru-RU" altLang="ru-RU" sz="2000" dirty="0">
                <a:cs typeface="Times New Roman" panose="02020603050405020304" pitchFamily="18" charset="0"/>
              </a:rPr>
              <a:t>Среди задач, стоящих перед обществом, выделяется - </a:t>
            </a:r>
            <a:r>
              <a:rPr lang="ru-RU" altLang="ru-RU" sz="2000" b="1" dirty="0">
                <a:cs typeface="Times New Roman" panose="02020603050405020304" pitchFamily="18" charset="0"/>
              </a:rPr>
              <a:t>воспитание гармонично развитой и социально ответственной личности </a:t>
            </a:r>
            <a:r>
              <a:rPr lang="ru-RU" altLang="ru-RU" sz="2000" dirty="0">
                <a:cs typeface="Times New Roman" panose="02020603050405020304" pitchFamily="18" charset="0"/>
              </a:rPr>
              <a:t>на основе духовно-нравственных ценностей народов Российской Федерации, исторических и национально-культурных традиций. Эту задачу </a:t>
            </a:r>
            <a:r>
              <a:rPr lang="ru-RU" altLang="ru-RU" sz="2000" b="1" dirty="0">
                <a:cs typeface="Times New Roman" panose="02020603050405020304" pitchFamily="18" charset="0"/>
              </a:rPr>
              <a:t>невозможно решить без активного участия родителей.</a:t>
            </a:r>
            <a:r>
              <a:rPr lang="ru-RU" altLang="ru-RU" sz="2000" b="1" dirty="0"/>
              <a:t> </a:t>
            </a:r>
          </a:p>
          <a:p>
            <a:pPr marL="0" indent="0" algn="r">
              <a:buNone/>
            </a:pPr>
            <a:r>
              <a:rPr lang="ru-RU" altLang="ru-RU" sz="2000" b="1" dirty="0">
                <a:cs typeface="Times New Roman" panose="02020603050405020304" pitchFamily="18" charset="0"/>
              </a:rPr>
              <a:t>Послание Федеральному Собранию Российской Федерации 1 марта 2018 года Президентом Российской Федерации В.В. Путиным </a:t>
            </a:r>
          </a:p>
          <a:p>
            <a:pPr marL="0" indent="0" algn="just">
              <a:buNone/>
            </a:pPr>
            <a:endParaRPr lang="ru-RU" altLang="ru-RU" sz="2000" i="1" dirty="0">
              <a:latin typeface="Times New Roman" panose="02020603050405020304" pitchFamily="18" charset="0"/>
              <a:ea typeface="Times New Roman" panose="02020603050405020304" pitchFamily="18" charset="0"/>
            </a:endParaRPr>
          </a:p>
        </p:txBody>
      </p:sp>
      <p:sp>
        <p:nvSpPr>
          <p:cNvPr id="5124" name="Заголовок 1"/>
          <p:cNvSpPr txBox="1"/>
          <p:nvPr/>
        </p:nvSpPr>
        <p:spPr>
          <a:xfrm>
            <a:off x="3870252" y="4384675"/>
            <a:ext cx="4306185" cy="614363"/>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ru-RU" altLang="ru-RU" sz="2000" b="1" dirty="0">
                <a:cs typeface="Times New Roman" panose="02020603050405020304" pitchFamily="18" charset="0"/>
              </a:rPr>
              <a:t>Среднесрочная  перспектива </a:t>
            </a:r>
            <a:endParaRPr lang="ru-RU" altLang="ru-RU" sz="2000" b="1" dirty="0">
              <a:ea typeface="Times New Roman" panose="02020603050405020304" pitchFamily="18" charset="0"/>
            </a:endParaRPr>
          </a:p>
        </p:txBody>
      </p:sp>
      <p:sp>
        <p:nvSpPr>
          <p:cNvPr id="5125" name="Прямоугольник 4"/>
          <p:cNvSpPr/>
          <p:nvPr/>
        </p:nvSpPr>
        <p:spPr>
          <a:xfrm>
            <a:off x="457200" y="5099050"/>
            <a:ext cx="7719237" cy="132343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ru-RU" altLang="ru-RU" sz="2000" b="1" dirty="0">
                <a:cs typeface="Times New Roman" panose="02020603050405020304" pitchFamily="18" charset="0"/>
              </a:rPr>
              <a:t>Создание  эффективной межведомственной системы родительского просвещения и семейного воспитания в Российской Федерации</a:t>
            </a:r>
          </a:p>
          <a:p>
            <a:pPr marL="0" lvl="0" indent="0" algn="ctr">
              <a:spcBef>
                <a:spcPct val="0"/>
              </a:spcBef>
              <a:buFontTx/>
              <a:buNone/>
            </a:pPr>
            <a:r>
              <a:rPr lang="ru-RU" altLang="ru-RU" sz="2000" dirty="0">
                <a:cs typeface="Times New Roman" panose="02020603050405020304" pitchFamily="18" charset="0"/>
              </a:rPr>
              <a:t> (</a:t>
            </a:r>
            <a:r>
              <a:rPr lang="ru-RU" altLang="ru-RU" sz="2000" u="sng" dirty="0">
                <a:solidFill>
                  <a:srgbClr val="0000FF"/>
                </a:solidFill>
                <a:cs typeface="Times New Roman" panose="02020603050405020304" pitchFamily="18" charset="0"/>
                <a:hlinkClick r:id="rId2"/>
              </a:rPr>
              <a:t>указ Президента Российской Федерации N 204 от 7 мая 2018 года</a:t>
            </a:r>
            <a:r>
              <a:rPr lang="ru-RU" altLang="ru-RU" sz="2000" dirty="0">
                <a:cs typeface="Times New Roman" panose="02020603050405020304" pitchFamily="18" charset="0"/>
              </a:rPr>
              <a:t>).</a:t>
            </a:r>
            <a:endParaRPr lang="ru-RU" altLang="ru-RU" sz="2000" dirty="0">
              <a:ea typeface="Calibri" panose="020F0502020204030204" pitchFamily="34" charset="0"/>
            </a:endParaRPr>
          </a:p>
        </p:txBody>
      </p:sp>
      <p:sp>
        <p:nvSpPr>
          <p:cNvPr id="6" name="Прямоугольник 5"/>
          <p:cNvSpPr/>
          <p:nvPr/>
        </p:nvSpPr>
        <p:spPr>
          <a:xfrm flipV="1">
            <a:off x="3610012" y="861680"/>
            <a:ext cx="4513263"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Прямоугольник 6"/>
          <p:cNvSpPr/>
          <p:nvPr/>
        </p:nvSpPr>
        <p:spPr>
          <a:xfrm>
            <a:off x="3691824" y="4960457"/>
            <a:ext cx="4271963"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8"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Рисунок 3"/>
          <p:cNvPicPr>
            <a:picLocks noChangeAspect="1"/>
          </p:cNvPicPr>
          <p:nvPr/>
        </p:nvPicPr>
        <p:blipFill>
          <a:blip r:embed="rId2" cstate="print"/>
          <a:stretch>
            <a:fillRect/>
          </a:stretch>
        </p:blipFill>
        <p:spPr>
          <a:xfrm>
            <a:off x="2486026" y="4752753"/>
            <a:ext cx="4450128" cy="1441672"/>
          </a:xfrm>
          <a:prstGeom prst="rect">
            <a:avLst/>
          </a:prstGeom>
          <a:noFill/>
          <a:ln w="9525">
            <a:noFill/>
          </a:ln>
        </p:spPr>
      </p:pic>
      <p:sp>
        <p:nvSpPr>
          <p:cNvPr id="29699" name="Заголовок 1"/>
          <p:cNvSpPr>
            <a:spLocks noGrp="1"/>
          </p:cNvSpPr>
          <p:nvPr>
            <p:ph type="title"/>
          </p:nvPr>
        </p:nvSpPr>
        <p:spPr>
          <a:xfrm>
            <a:off x="3498112" y="277813"/>
            <a:ext cx="4859079" cy="1143000"/>
          </a:xfrm>
          <a:ln/>
        </p:spPr>
        <p:txBody>
          <a:bodyPr vert="horz" wrap="square" lIns="91440" tIns="45720" rIns="91440" bIns="45720" anchor="ctr"/>
          <a:lstStyle/>
          <a:p>
            <a:r>
              <a:rPr lang="ru-RU" altLang="ru-RU" sz="2000" b="1" dirty="0">
                <a:latin typeface="+mn-lt"/>
                <a:cs typeface="Times New Roman" panose="02020603050405020304" pitchFamily="18" charset="0"/>
              </a:rPr>
              <a:t>Оценка качества предоставляемых услуг</a:t>
            </a:r>
            <a:endParaRPr lang="ru-RU" altLang="ru-RU" b="1" dirty="0">
              <a:latin typeface="+mn-lt"/>
            </a:endParaRPr>
          </a:p>
        </p:txBody>
      </p:sp>
      <p:sp>
        <p:nvSpPr>
          <p:cNvPr id="29700" name="Объект 2"/>
          <p:cNvSpPr>
            <a:spLocks noGrp="1"/>
          </p:cNvSpPr>
          <p:nvPr>
            <p:ph idx="1"/>
          </p:nvPr>
        </p:nvSpPr>
        <p:spPr>
          <a:xfrm>
            <a:off x="446567" y="1584325"/>
            <a:ext cx="7740503" cy="3036888"/>
          </a:xfrm>
          <a:ln/>
        </p:spPr>
        <p:txBody>
          <a:bodyPr vert="horz" wrap="square" lIns="91440" tIns="45720" rIns="91440" bIns="45720" anchor="t"/>
          <a:lstStyle/>
          <a:p>
            <a:pPr marL="0" indent="0" algn="ctr">
              <a:buNone/>
            </a:pPr>
            <a:r>
              <a:rPr lang="ru-RU" altLang="ru-RU" sz="2000" b="1" dirty="0">
                <a:cs typeface="Times New Roman" panose="02020603050405020304" pitchFamily="18" charset="0"/>
              </a:rPr>
              <a:t>Служба  по итогам оказания каждой услуги предлагает получателю услуги оценить качество полученной услуги </a:t>
            </a:r>
          </a:p>
          <a:p>
            <a:pPr marL="0" indent="0" algn="just">
              <a:buNone/>
            </a:pPr>
            <a:r>
              <a:rPr lang="ru-RU" altLang="ru-RU" sz="2000" dirty="0">
                <a:cs typeface="Times New Roman" panose="02020603050405020304" pitchFamily="18" charset="0"/>
              </a:rPr>
              <a:t>(возможно, ответив на серию вопросов, характеризующих качество предоставленной услуги - простота записи для получения услуги, "длина очереди", соблюдение сроков записи для получения услуги, соответствие реального времени работы специалиста установленному службой времени, качество работы специалиста службы, качество работы лиц, обеспечивающих техническое сопровождение получения услуги, и т.п.).</a:t>
            </a:r>
            <a:endParaRPr lang="ru-RU" altLang="ru-RU" sz="2000" dirty="0">
              <a:ea typeface="Times New Roman" panose="02020603050405020304" pitchFamily="18" charset="0"/>
            </a:endParaRPr>
          </a:p>
        </p:txBody>
      </p:sp>
      <p:sp>
        <p:nvSpPr>
          <p:cNvPr id="5" name="Прямоугольник 4"/>
          <p:cNvSpPr/>
          <p:nvPr/>
        </p:nvSpPr>
        <p:spPr>
          <a:xfrm flipV="1">
            <a:off x="3700130" y="1132403"/>
            <a:ext cx="447630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6"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3062177" y="274638"/>
            <a:ext cx="5295014" cy="1143000"/>
          </a:xfrm>
          <a:ln/>
        </p:spPr>
        <p:txBody>
          <a:bodyPr vert="horz" wrap="square" lIns="91440" tIns="45720" rIns="91440" bIns="45720" anchor="ctr"/>
          <a:lstStyle/>
          <a:p>
            <a:r>
              <a:rPr lang="ru-RU" altLang="ru-RU" sz="2000" b="1" dirty="0">
                <a:latin typeface="+mn-lt"/>
                <a:cs typeface="Times New Roman" panose="02020603050405020304" pitchFamily="18" charset="0"/>
              </a:rPr>
              <a:t>Какова стоимость консультационных услуг</a:t>
            </a:r>
            <a:r>
              <a:rPr lang="ru-RU" altLang="ru-RU" sz="2000" b="1" dirty="0">
                <a:latin typeface="Times New Roman" panose="02020603050405020304" pitchFamily="18" charset="0"/>
                <a:cs typeface="Times New Roman" panose="02020603050405020304" pitchFamily="18" charset="0"/>
              </a:rPr>
              <a:t>?</a:t>
            </a:r>
            <a:endParaRPr lang="ru-RU" altLang="ru-RU" sz="2000" b="1" dirty="0">
              <a:latin typeface="Times New Roman" panose="02020603050405020304" pitchFamily="18" charset="0"/>
              <a:ea typeface="Times New Roman" panose="02020603050405020304" pitchFamily="18" charset="0"/>
            </a:endParaRPr>
          </a:p>
        </p:txBody>
      </p:sp>
      <p:sp>
        <p:nvSpPr>
          <p:cNvPr id="3" name="Объект 2"/>
          <p:cNvSpPr>
            <a:spLocks noGrp="1"/>
          </p:cNvSpPr>
          <p:nvPr>
            <p:ph idx="1"/>
          </p:nvPr>
        </p:nvSpPr>
        <p:spPr>
          <a:xfrm>
            <a:off x="457200" y="1600201"/>
            <a:ext cx="7644809" cy="4077586"/>
          </a:xfrm>
        </p:spPr>
        <p:txBody>
          <a:bodyPr vert="horz" wrap="square" lIns="91440" tIns="45720" rIns="91440" bIns="45720" numCol="1" anchor="t" anchorCtr="0" compatLnSpc="1"/>
          <a:lstStyle/>
          <a:p>
            <a:pPr marL="0" indent="0" algn="just">
              <a:buNone/>
            </a:pPr>
            <a:r>
              <a:rPr lang="ru-RU" altLang="x-none" sz="2000" dirty="0">
                <a:latin typeface="Times New Roman" panose="02020603050405020304" pitchFamily="18" charset="0"/>
                <a:cs typeface="Times New Roman" panose="02020603050405020304" pitchFamily="18" charset="0"/>
              </a:rPr>
              <a:t>     </a:t>
            </a:r>
            <a:r>
              <a:rPr lang="ru-RU" altLang="x-none" sz="2000" dirty="0">
                <a:cs typeface="Times New Roman" panose="02020603050405020304" pitchFamily="18" charset="0"/>
              </a:rPr>
              <a:t>Оказание  психолого-педагогической, методической и консультативной помощи родителям (законным представителям) детей, а также гражданам, желающим принять на воспитание в свои семьи детей, оставшихся без попечения родителей в рамках реализации национального проекта «Образование» </a:t>
            </a:r>
          </a:p>
          <a:p>
            <a:pPr marL="0" indent="0"/>
            <a:endParaRPr lang="ru-RU" altLang="x-none" dirty="0"/>
          </a:p>
        </p:txBody>
      </p:sp>
      <p:pic>
        <p:nvPicPr>
          <p:cNvPr id="30724" name="Рисунок 3"/>
          <p:cNvPicPr>
            <a:picLocks noChangeAspect="1"/>
          </p:cNvPicPr>
          <p:nvPr/>
        </p:nvPicPr>
        <p:blipFill>
          <a:blip r:embed="rId2" cstate="print"/>
          <a:stretch>
            <a:fillRect/>
          </a:stretch>
        </p:blipFill>
        <p:spPr>
          <a:xfrm rot="771773">
            <a:off x="1995488" y="2249488"/>
            <a:ext cx="4654550" cy="3813175"/>
          </a:xfrm>
          <a:prstGeom prst="rect">
            <a:avLst/>
          </a:prstGeom>
          <a:noFill/>
          <a:ln w="9525">
            <a:noFill/>
          </a:ln>
        </p:spPr>
      </p:pic>
      <p:sp>
        <p:nvSpPr>
          <p:cNvPr id="5" name="Прямоугольник 4"/>
          <p:cNvSpPr/>
          <p:nvPr/>
        </p:nvSpPr>
        <p:spPr>
          <a:xfrm>
            <a:off x="3271763" y="1083820"/>
            <a:ext cx="475581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6"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2860159" y="627321"/>
            <a:ext cx="5497032" cy="616687"/>
          </a:xfrm>
          <a:ln/>
        </p:spPr>
        <p:txBody>
          <a:bodyPr vert="horz" wrap="square" lIns="91440" tIns="45720" rIns="91440" bIns="45720" anchor="ctr"/>
          <a:lstStyle/>
          <a:p>
            <a:r>
              <a:rPr lang="ru-RU" altLang="ru-RU" sz="2000" b="1" dirty="0" smtClean="0">
                <a:latin typeface="+mn-lt"/>
                <a:cs typeface="Times New Roman" panose="02020603050405020304" pitchFamily="18" charset="0"/>
              </a:rPr>
              <a:t>Специалист </a:t>
            </a:r>
            <a:r>
              <a:rPr lang="ru-RU" altLang="ru-RU" sz="2000" b="1" dirty="0">
                <a:latin typeface="+mn-lt"/>
                <a:cs typeface="Times New Roman" panose="02020603050405020304" pitchFamily="18" charset="0"/>
              </a:rPr>
              <a:t>консультационного пункта: кто он?</a:t>
            </a:r>
            <a:r>
              <a:rPr lang="ru-RU" altLang="ru-RU" sz="2000" b="1" dirty="0"/>
              <a:t/>
            </a:r>
            <a:br>
              <a:rPr lang="ru-RU" altLang="ru-RU" sz="2000" b="1" dirty="0"/>
            </a:br>
            <a:endParaRPr lang="ru-RU" altLang="ru-RU" sz="2000" b="1" dirty="0"/>
          </a:p>
        </p:txBody>
      </p:sp>
      <p:sp>
        <p:nvSpPr>
          <p:cNvPr id="26627" name="Объект 2"/>
          <p:cNvSpPr>
            <a:spLocks noGrp="1"/>
          </p:cNvSpPr>
          <p:nvPr>
            <p:ph idx="1"/>
          </p:nvPr>
        </p:nvSpPr>
        <p:spPr>
          <a:xfrm>
            <a:off x="435936" y="1350335"/>
            <a:ext cx="7761766" cy="1435395"/>
          </a:xfrm>
        </p:spPr>
        <p:txBody>
          <a:bodyPr vert="horz" wrap="square" lIns="91440" tIns="45720" rIns="91440" bIns="45720" numCol="1" anchor="t" anchorCtr="0" compatLnSpc="1"/>
          <a:lstStyle/>
          <a:p>
            <a:pPr marL="0" indent="0" algn="just">
              <a:buNone/>
            </a:pPr>
            <a:r>
              <a:rPr lang="ru-RU" altLang="x-none" sz="2000" dirty="0">
                <a:latin typeface="Times New Roman" panose="02020603050405020304" pitchFamily="18" charset="0"/>
                <a:cs typeface="Times New Roman" panose="02020603050405020304" pitchFamily="18" charset="0"/>
              </a:rPr>
              <a:t>     </a:t>
            </a:r>
            <a:r>
              <a:rPr lang="ru-RU" altLang="x-none" sz="1800" dirty="0">
                <a:cs typeface="Times New Roman" panose="02020603050405020304" pitchFamily="18" charset="0"/>
              </a:rPr>
              <a:t>Лицо , привлеченное службой для оказания услуг получателю услуги на основании трудового либо гражданско-правового договора, обладающее соответствующими знаниями, навыками, компетенциями, имеющее соответствующее образование, в том числе дополнительное профессиональное образование.</a:t>
            </a:r>
          </a:p>
          <a:p>
            <a:pPr marL="0" indent="0"/>
            <a:endParaRPr lang="ru-RU" altLang="ru-RU" dirty="0"/>
          </a:p>
        </p:txBody>
      </p:sp>
      <p:sp>
        <p:nvSpPr>
          <p:cNvPr id="4" name="Прямоугольник 3"/>
          <p:cNvSpPr/>
          <p:nvPr/>
        </p:nvSpPr>
        <p:spPr>
          <a:xfrm flipV="1">
            <a:off x="3019647" y="1052031"/>
            <a:ext cx="5220586" cy="53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2" name="Скругленный прямоугольник 1"/>
          <p:cNvSpPr/>
          <p:nvPr/>
        </p:nvSpPr>
        <p:spPr>
          <a:xfrm>
            <a:off x="1155700" y="3463925"/>
            <a:ext cx="3048000" cy="4651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000000"/>
                </a:solidFill>
                <a:latin typeface="Times New Roman" panose="02020603050405020304" pitchFamily="18" charset="0"/>
                <a:cs typeface="Times New Roman" panose="02020603050405020304" pitchFamily="18" charset="0"/>
              </a:rPr>
              <a:t>педагог-психолог</a:t>
            </a:r>
            <a:endParaRPr lang="ru-RU" altLang="x-none" b="1" dirty="0">
              <a:solidFill>
                <a:srgbClr val="000000"/>
              </a:solidFill>
              <a:latin typeface="Times New Roman" panose="02020603050405020304" pitchFamily="18" charset="0"/>
              <a:ea typeface="Times New Roman" panose="02020603050405020304" pitchFamily="18" charset="0"/>
            </a:endParaRPr>
          </a:p>
        </p:txBody>
      </p:sp>
      <p:sp>
        <p:nvSpPr>
          <p:cNvPr id="6" name="Скругленный прямоугольник 5"/>
          <p:cNvSpPr/>
          <p:nvPr/>
        </p:nvSpPr>
        <p:spPr>
          <a:xfrm>
            <a:off x="1106488" y="4021138"/>
            <a:ext cx="3048000" cy="4651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000000"/>
                </a:solidFill>
                <a:latin typeface="Times New Roman" panose="02020603050405020304" pitchFamily="18" charset="0"/>
                <a:cs typeface="Times New Roman" panose="02020603050405020304" pitchFamily="18" charset="0"/>
              </a:rPr>
              <a:t>учитель - логопед</a:t>
            </a:r>
            <a:endParaRPr lang="ru-RU" altLang="x-none" b="1" dirty="0">
              <a:solidFill>
                <a:srgbClr val="000000"/>
              </a:solidFill>
              <a:latin typeface="Times New Roman" panose="02020603050405020304" pitchFamily="18" charset="0"/>
              <a:ea typeface="Times New Roman" panose="02020603050405020304" pitchFamily="18" charset="0"/>
            </a:endParaRPr>
          </a:p>
        </p:txBody>
      </p:sp>
      <p:sp>
        <p:nvSpPr>
          <p:cNvPr id="7" name="Скругленный прямоугольник 6"/>
          <p:cNvSpPr/>
          <p:nvPr/>
        </p:nvSpPr>
        <p:spPr>
          <a:xfrm>
            <a:off x="1106488" y="4603750"/>
            <a:ext cx="3048000" cy="4651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000000"/>
                </a:solidFill>
                <a:latin typeface="Times New Roman" panose="02020603050405020304" pitchFamily="18" charset="0"/>
                <a:cs typeface="Times New Roman" panose="02020603050405020304" pitchFamily="18" charset="0"/>
              </a:rPr>
              <a:t>социальный педагог</a:t>
            </a:r>
            <a:endParaRPr lang="ru-RU" altLang="x-none" b="1" dirty="0">
              <a:solidFill>
                <a:srgbClr val="000000"/>
              </a:solidFill>
              <a:latin typeface="Times New Roman" panose="02020603050405020304" pitchFamily="18" charset="0"/>
              <a:ea typeface="Times New Roman" panose="02020603050405020304" pitchFamily="18" charset="0"/>
            </a:endParaRPr>
          </a:p>
        </p:txBody>
      </p:sp>
      <p:sp>
        <p:nvSpPr>
          <p:cNvPr id="8" name="Скругленный прямоугольник 7"/>
          <p:cNvSpPr/>
          <p:nvPr/>
        </p:nvSpPr>
        <p:spPr>
          <a:xfrm>
            <a:off x="5061098" y="3465992"/>
            <a:ext cx="3009014" cy="4651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000000"/>
                </a:solidFill>
                <a:latin typeface="Times New Roman" panose="02020603050405020304" pitchFamily="18" charset="0"/>
                <a:cs typeface="Times New Roman" panose="02020603050405020304" pitchFamily="18" charset="0"/>
              </a:rPr>
              <a:t>дефектолог, тифлопедагог</a:t>
            </a:r>
            <a:endParaRPr lang="ru-RU" altLang="x-none" b="1" dirty="0">
              <a:solidFill>
                <a:srgbClr val="000000"/>
              </a:solidFill>
              <a:latin typeface="Times New Roman" panose="02020603050405020304" pitchFamily="18" charset="0"/>
              <a:ea typeface="Times New Roman" panose="02020603050405020304" pitchFamily="18" charset="0"/>
            </a:endParaRPr>
          </a:p>
        </p:txBody>
      </p:sp>
      <p:sp>
        <p:nvSpPr>
          <p:cNvPr id="9" name="Скругленный прямоугольник 8"/>
          <p:cNvSpPr/>
          <p:nvPr/>
        </p:nvSpPr>
        <p:spPr>
          <a:xfrm>
            <a:off x="5040608" y="4064148"/>
            <a:ext cx="3048000" cy="5715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000000"/>
                </a:solidFill>
                <a:latin typeface="Times New Roman" panose="02020603050405020304" pitchFamily="18" charset="0"/>
                <a:cs typeface="Times New Roman" panose="02020603050405020304" pitchFamily="18" charset="0"/>
              </a:rPr>
              <a:t>консультанты по замещающим семьям</a:t>
            </a:r>
            <a:endParaRPr lang="ru-RU" altLang="x-none" b="1" dirty="0">
              <a:solidFill>
                <a:srgbClr val="000000"/>
              </a:solidFill>
              <a:latin typeface="Times New Roman" panose="02020603050405020304" pitchFamily="18" charset="0"/>
              <a:ea typeface="Times New Roman" panose="02020603050405020304" pitchFamily="18" charset="0"/>
            </a:endParaRPr>
          </a:p>
        </p:txBody>
      </p:sp>
      <p:sp>
        <p:nvSpPr>
          <p:cNvPr id="10" name="Скругленный прямоугольник 9"/>
          <p:cNvSpPr/>
          <p:nvPr/>
        </p:nvSpPr>
        <p:spPr>
          <a:xfrm>
            <a:off x="5042528" y="4720893"/>
            <a:ext cx="3048000" cy="4651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000000"/>
                </a:solidFill>
                <a:latin typeface="Times New Roman" panose="02020603050405020304" pitchFamily="18" charset="0"/>
                <a:cs typeface="Times New Roman" panose="02020603050405020304" pitchFamily="18" charset="0"/>
              </a:rPr>
              <a:t>руководитель, методист</a:t>
            </a:r>
            <a:endParaRPr lang="ru-RU" altLang="x-none" b="1" dirty="0">
              <a:solidFill>
                <a:srgbClr val="000000"/>
              </a:solidFill>
              <a:latin typeface="Times New Roman" panose="02020603050405020304" pitchFamily="18" charset="0"/>
              <a:ea typeface="Times New Roman" panose="02020603050405020304" pitchFamily="18" charset="0"/>
            </a:endParaRPr>
          </a:p>
        </p:txBody>
      </p:sp>
      <p:sp>
        <p:nvSpPr>
          <p:cNvPr id="11" name="Скругленный прямоугольник 10"/>
          <p:cNvSpPr/>
          <p:nvPr/>
        </p:nvSpPr>
        <p:spPr>
          <a:xfrm>
            <a:off x="1106488" y="5235575"/>
            <a:ext cx="3048000" cy="4651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000000"/>
                </a:solidFill>
                <a:latin typeface="Times New Roman" panose="02020603050405020304" pitchFamily="18" charset="0"/>
                <a:cs typeface="Times New Roman" panose="02020603050405020304" pitchFamily="18" charset="0"/>
              </a:rPr>
              <a:t>олигофренопедагог</a:t>
            </a:r>
            <a:endParaRPr lang="ru-RU" altLang="x-none" b="1" dirty="0">
              <a:solidFill>
                <a:srgbClr val="000000"/>
              </a:solidFill>
              <a:latin typeface="Times New Roman" panose="02020603050405020304" pitchFamily="18" charset="0"/>
              <a:ea typeface="Times New Roman" panose="02020603050405020304" pitchFamily="18" charset="0"/>
            </a:endParaRPr>
          </a:p>
        </p:txBody>
      </p:sp>
      <p:sp>
        <p:nvSpPr>
          <p:cNvPr id="12" name="Скругленный прямоугольник 11"/>
          <p:cNvSpPr/>
          <p:nvPr/>
        </p:nvSpPr>
        <p:spPr>
          <a:xfrm>
            <a:off x="5042528" y="5256840"/>
            <a:ext cx="3048000" cy="4651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000000"/>
                </a:solidFill>
                <a:latin typeface="Times New Roman" panose="02020603050405020304" pitchFamily="18" charset="0"/>
                <a:cs typeface="Times New Roman" panose="02020603050405020304" pitchFamily="18" charset="0"/>
              </a:rPr>
              <a:t>клинический психолог</a:t>
            </a:r>
            <a:endParaRPr lang="ru-RU" altLang="x-none" b="1" dirty="0">
              <a:solidFill>
                <a:srgbClr val="000000"/>
              </a:solidFill>
              <a:latin typeface="Times New Roman" panose="02020603050405020304" pitchFamily="18" charset="0"/>
              <a:ea typeface="Times New Roman" panose="02020603050405020304" pitchFamily="18" charset="0"/>
            </a:endParaRPr>
          </a:p>
        </p:txBody>
      </p:sp>
      <p:sp>
        <p:nvSpPr>
          <p:cNvPr id="13" name="Скругленный прямоугольник 12"/>
          <p:cNvSpPr/>
          <p:nvPr/>
        </p:nvSpPr>
        <p:spPr>
          <a:xfrm>
            <a:off x="2445488" y="2955298"/>
            <a:ext cx="4881895" cy="3619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a:buNone/>
            </a:pPr>
            <a:r>
              <a:rPr lang="ru-RU" altLang="x-none" b="1" dirty="0">
                <a:solidFill>
                  <a:srgbClr val="000000"/>
                </a:solidFill>
                <a:latin typeface="Times New Roman" panose="02020603050405020304" pitchFamily="18" charset="0"/>
                <a:cs typeface="Times New Roman" panose="02020603050405020304" pitchFamily="18" charset="0"/>
              </a:rPr>
              <a:t>Квалифицированные специалисты</a:t>
            </a:r>
            <a:endParaRPr lang="ru-RU" altLang="x-none" b="1" dirty="0">
              <a:solidFill>
                <a:srgbClr val="000000"/>
              </a:solidFill>
              <a:latin typeface="Times New Roman" panose="02020603050405020304" pitchFamily="18" charset="0"/>
              <a:ea typeface="Times New Roman" panose="02020603050405020304" pitchFamily="18" charset="0"/>
            </a:endParaRPr>
          </a:p>
        </p:txBody>
      </p:sp>
      <p:pic>
        <p:nvPicPr>
          <p:cNvPr id="1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3508746" y="393405"/>
            <a:ext cx="4784649" cy="558135"/>
          </a:xfrm>
          <a:ln/>
        </p:spPr>
        <p:txBody>
          <a:bodyPr vert="horz" wrap="square" lIns="91440" tIns="45720" rIns="91440" bIns="45720" anchor="ctr"/>
          <a:lstStyle/>
          <a:p>
            <a:pPr algn="r"/>
            <a:r>
              <a:rPr lang="ru-RU" altLang="ru-RU" sz="2000" b="1" dirty="0">
                <a:latin typeface="+mn-lt"/>
                <a:cs typeface="Times New Roman" panose="02020603050405020304" pitchFamily="18" charset="0"/>
              </a:rPr>
              <a:t>Требования к специалистам консультационного пункта</a:t>
            </a:r>
            <a:endParaRPr lang="ru-RU" altLang="ru-RU" sz="2000" b="1" dirty="0">
              <a:latin typeface="+mn-lt"/>
              <a:ea typeface="Times New Roman" panose="02020603050405020304" pitchFamily="18" charset="0"/>
            </a:endParaRPr>
          </a:p>
        </p:txBody>
      </p:sp>
      <p:sp>
        <p:nvSpPr>
          <p:cNvPr id="3" name="Объект 2"/>
          <p:cNvSpPr>
            <a:spLocks noGrp="1"/>
          </p:cNvSpPr>
          <p:nvPr>
            <p:ph idx="1"/>
          </p:nvPr>
        </p:nvSpPr>
        <p:spPr>
          <a:xfrm>
            <a:off x="457200" y="1350334"/>
            <a:ext cx="7687340" cy="4690103"/>
          </a:xfrm>
        </p:spPr>
        <p:txBody>
          <a:bodyPr vert="horz" wrap="square" lIns="91440" tIns="45720" rIns="91440" bIns="45720" numCol="1" anchor="t" anchorCtr="0" compatLnSpc="1"/>
          <a:lstStyle/>
          <a:p>
            <a:pPr marL="0" indent="0" algn="just">
              <a:buNone/>
            </a:pPr>
            <a:r>
              <a:rPr lang="ru-RU" altLang="x-none" sz="1100" dirty="0"/>
              <a:t>     </a:t>
            </a:r>
            <a:r>
              <a:rPr lang="ru-RU" altLang="x-none" sz="1400" dirty="0">
                <a:cs typeface="Times New Roman" panose="02020603050405020304" pitchFamily="18" charset="0"/>
              </a:rPr>
              <a:t>Перечень возможных должностей, требований к квалификации, который рекомендуется признавать достаточными для квалификационных требований к специалистам службы - консультантам:</a:t>
            </a:r>
          </a:p>
          <a:p>
            <a:pPr marL="0" indent="0" algn="just"/>
            <a:r>
              <a:rPr lang="ru-RU" altLang="x-none" sz="1400" dirty="0">
                <a:cs typeface="Times New Roman" panose="02020603050405020304" pitchFamily="18" charset="0"/>
              </a:rPr>
              <a:t>любые должности педагогических работников профессиональной квалификационной группы должностей педагогических работников второго, третьего, четвертого квалификационных уровней (за исключением концертмейстера) в соответствии с </a:t>
            </a:r>
            <a:r>
              <a:rPr lang="ru-RU" altLang="x-none" sz="1400" u="sng" dirty="0">
                <a:cs typeface="Times New Roman" panose="02020603050405020304" pitchFamily="18" charset="0"/>
                <a:hlinkClick r:id="rId2"/>
              </a:rPr>
              <a:t>"Квалификационными характеристиками должностей работников образования"</a:t>
            </a:r>
            <a:r>
              <a:rPr lang="ru-RU" altLang="x-none" sz="1400" dirty="0">
                <a:cs typeface="Times New Roman" panose="02020603050405020304" pitchFamily="18" charset="0"/>
              </a:rPr>
              <a:t>, утвержденными </a:t>
            </a:r>
            <a:r>
              <a:rPr lang="ru-RU" altLang="x-none" sz="1400" u="sng" dirty="0">
                <a:cs typeface="Times New Roman" panose="02020603050405020304" pitchFamily="18" charset="0"/>
                <a:hlinkClick r:id="rId2"/>
              </a:rPr>
              <a:t>приказом Минздравсоцразвития России от 26 августа 2010 г. N 761н</a:t>
            </a:r>
            <a:r>
              <a:rPr lang="ru-RU" altLang="x-none" sz="1400" dirty="0">
                <a:cs typeface="Times New Roman" panose="02020603050405020304" pitchFamily="18" charset="0"/>
              </a:rPr>
              <a:t>;</a:t>
            </a:r>
          </a:p>
          <a:p>
            <a:pPr marL="0" indent="0" algn="just"/>
            <a:r>
              <a:rPr lang="ru-RU" altLang="x-none" sz="1400" dirty="0">
                <a:cs typeface="Times New Roman" panose="02020603050405020304" pitchFamily="18" charset="0"/>
              </a:rPr>
              <a:t>должности профессиональной квалификационной группы должностей руководителей структурных подразделений (в составе должностей работников образования), если возглавляемое структурное подразделение реализует образовательную программу для детей;</a:t>
            </a:r>
          </a:p>
          <a:p>
            <a:pPr marL="0" indent="0" algn="just"/>
            <a:r>
              <a:rPr lang="ru-RU" altLang="x-none" sz="1400" dirty="0">
                <a:cs typeface="Times New Roman" panose="02020603050405020304" pitchFamily="18" charset="0"/>
              </a:rPr>
              <a:t>должность педагога-психолога (психолога в сфере образования) квалификации, соответствующей </a:t>
            </a:r>
            <a:r>
              <a:rPr lang="ru-RU" altLang="x-none" sz="1400" u="sng" dirty="0">
                <a:cs typeface="Times New Roman" panose="02020603050405020304" pitchFamily="18" charset="0"/>
                <a:hlinkClick r:id="rId3"/>
              </a:rPr>
              <a:t>профессиональному стандарту "Педагог-психолог (психолог в сфере образования)"</a:t>
            </a:r>
            <a:r>
              <a:rPr lang="ru-RU" altLang="x-none" sz="1400" dirty="0">
                <a:cs typeface="Times New Roman" panose="02020603050405020304" pitchFamily="18" charset="0"/>
              </a:rPr>
              <a:t>, утвержденному </a:t>
            </a:r>
            <a:r>
              <a:rPr lang="ru-RU" altLang="x-none" sz="1400" u="sng" dirty="0">
                <a:cs typeface="Times New Roman" panose="02020603050405020304" pitchFamily="18" charset="0"/>
                <a:hlinkClick r:id="rId3"/>
              </a:rPr>
              <a:t>приказом Минтруда России от 24 июля 2015 г. N 514н</a:t>
            </a:r>
            <a:r>
              <a:rPr lang="ru-RU" altLang="x-none" sz="1400" dirty="0">
                <a:cs typeface="Times New Roman" panose="02020603050405020304" pitchFamily="18" charset="0"/>
              </a:rPr>
              <a:t> при наличии </a:t>
            </a:r>
            <a:r>
              <a:rPr lang="ru-RU" altLang="x-none" sz="1400" b="1" dirty="0">
                <a:cs typeface="Times New Roman" panose="02020603050405020304" pitchFamily="18" charset="0"/>
              </a:rPr>
              <a:t>стажа работы не менее 3 лет.</a:t>
            </a:r>
          </a:p>
          <a:p>
            <a:pPr marL="0" indent="0" algn="just">
              <a:buNone/>
            </a:pPr>
            <a:r>
              <a:rPr lang="ru-RU" altLang="x-none" sz="1400" dirty="0">
                <a:cs typeface="Times New Roman" panose="02020603050405020304" pitchFamily="18" charset="0"/>
              </a:rPr>
              <a:t>    Квалификационные требования по должности консультанта рекомендуется устанавливать на основе квалификационных требований к перечисленным должностям простым перечислением, назвав различные возможные варианты квалификации, достаточные для консультанта.</a:t>
            </a:r>
          </a:p>
          <a:p>
            <a:pPr marL="0" indent="0" algn="just">
              <a:buNone/>
            </a:pPr>
            <a:r>
              <a:rPr lang="ru-RU" altLang="x-none" sz="1400" dirty="0">
                <a:cs typeface="Times New Roman" panose="02020603050405020304" pitchFamily="18" charset="0"/>
              </a:rPr>
              <a:t>    Рекомендуется получать согласие специалистов служб на размещение на сайте организации, в составе которой создается служба, информации об образовании, квалификации и опыте работы.</a:t>
            </a:r>
          </a:p>
          <a:p>
            <a:pPr marL="0" indent="0" algn="just">
              <a:buNone/>
            </a:pPr>
            <a:endParaRPr lang="ru-RU" altLang="x-none" sz="1400" dirty="0">
              <a:latin typeface="Times New Roman" panose="02020603050405020304" pitchFamily="18" charset="0"/>
              <a:cs typeface="Times New Roman" panose="02020603050405020304" pitchFamily="18" charset="0"/>
            </a:endParaRPr>
          </a:p>
          <a:p>
            <a:pPr marL="0" indent="0"/>
            <a:endParaRPr lang="ru-RU" altLang="x-none" dirty="0"/>
          </a:p>
        </p:txBody>
      </p:sp>
      <p:sp>
        <p:nvSpPr>
          <p:cNvPr id="4" name="Прямоугольник 3"/>
          <p:cNvSpPr/>
          <p:nvPr/>
        </p:nvSpPr>
        <p:spPr>
          <a:xfrm>
            <a:off x="4724104" y="1100396"/>
            <a:ext cx="3441700"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5" name="Рисунок 6" descr="action-obrazovani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Скругленный прямоугольник 6"/>
          <p:cNvSpPr/>
          <p:nvPr/>
        </p:nvSpPr>
        <p:spPr>
          <a:xfrm>
            <a:off x="3187700" y="1476375"/>
            <a:ext cx="2863850" cy="44926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dk1"/>
              </a:solidFill>
              <a:effectLst/>
              <a:uLnTx/>
              <a:uFillTx/>
              <a:latin typeface="+mn-lt"/>
              <a:ea typeface="+mn-ea"/>
              <a:cs typeface="+mn-cs"/>
            </a:endParaRPr>
          </a:p>
        </p:txBody>
      </p:sp>
      <p:sp>
        <p:nvSpPr>
          <p:cNvPr id="34819" name="Объект 2"/>
          <p:cNvSpPr>
            <a:spLocks noGrp="1"/>
          </p:cNvSpPr>
          <p:nvPr>
            <p:ph idx="1"/>
          </p:nvPr>
        </p:nvSpPr>
        <p:spPr>
          <a:xfrm>
            <a:off x="1020726" y="2030413"/>
            <a:ext cx="7134446" cy="696912"/>
          </a:xfrm>
          <a:ln/>
        </p:spPr>
        <p:txBody>
          <a:bodyPr vert="horz" wrap="square" lIns="91440" tIns="45720" rIns="91440" bIns="45720" anchor="t"/>
          <a:lstStyle/>
          <a:p>
            <a:pPr marL="0" indent="0" algn="ctr">
              <a:buNone/>
            </a:pPr>
            <a:r>
              <a:rPr lang="ru-RU" altLang="ru-RU" sz="2000" dirty="0">
                <a:cs typeface="Times New Roman" panose="02020603050405020304" pitchFamily="18" charset="0"/>
              </a:rPr>
              <a:t>Специальное  обучение по вопросам оказания услуг </a:t>
            </a:r>
          </a:p>
          <a:p>
            <a:pPr marL="0" indent="0" algn="ctr">
              <a:buNone/>
            </a:pPr>
            <a:r>
              <a:rPr lang="ru-RU" altLang="ru-RU" sz="2000" dirty="0">
                <a:cs typeface="Times New Roman" panose="02020603050405020304" pitchFamily="18" charset="0"/>
              </a:rPr>
              <a:t>в форме повышения квалификации</a:t>
            </a:r>
            <a:endParaRPr lang="ru-RU" altLang="ru-RU" sz="2000" dirty="0">
              <a:ea typeface="Times New Roman" panose="02020603050405020304" pitchFamily="18" charset="0"/>
            </a:endParaRPr>
          </a:p>
        </p:txBody>
      </p:sp>
      <p:sp>
        <p:nvSpPr>
          <p:cNvPr id="34820" name="Заголовок 1"/>
          <p:cNvSpPr>
            <a:spLocks noGrp="1"/>
          </p:cNvSpPr>
          <p:nvPr>
            <p:ph type="title"/>
          </p:nvPr>
        </p:nvSpPr>
        <p:spPr>
          <a:xfrm>
            <a:off x="3742661" y="274638"/>
            <a:ext cx="4455041" cy="747712"/>
          </a:xfrm>
          <a:ln/>
        </p:spPr>
        <p:txBody>
          <a:bodyPr vert="horz" wrap="square" lIns="91440" tIns="45720" rIns="91440" bIns="45720" anchor="ctr"/>
          <a:lstStyle/>
          <a:p>
            <a:pPr algn="r"/>
            <a:r>
              <a:rPr lang="ru-RU" altLang="ru-RU" sz="2000" b="1" dirty="0">
                <a:latin typeface="+mn-lt"/>
                <a:cs typeface="Times New Roman" panose="02020603050405020304" pitchFamily="18" charset="0"/>
              </a:rPr>
              <a:t>Требования к специалистам консультационного пункта</a:t>
            </a:r>
            <a:endParaRPr lang="ru-RU" altLang="ru-RU" sz="2000" b="1" dirty="0">
              <a:latin typeface="+mn-lt"/>
              <a:ea typeface="Times New Roman" panose="02020603050405020304" pitchFamily="18" charset="0"/>
            </a:endParaRPr>
          </a:p>
        </p:txBody>
      </p:sp>
      <p:sp>
        <p:nvSpPr>
          <p:cNvPr id="5" name="Прямоугольник 4"/>
          <p:cNvSpPr/>
          <p:nvPr/>
        </p:nvSpPr>
        <p:spPr>
          <a:xfrm>
            <a:off x="4721078" y="1072006"/>
            <a:ext cx="3440113"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34822" name="Объект 2"/>
          <p:cNvSpPr txBox="1"/>
          <p:nvPr/>
        </p:nvSpPr>
        <p:spPr>
          <a:xfrm>
            <a:off x="3476625" y="1476375"/>
            <a:ext cx="2395538" cy="44926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buNone/>
            </a:pPr>
            <a:r>
              <a:rPr lang="ru-RU" altLang="ru-RU" sz="1800" dirty="0">
                <a:latin typeface="Times New Roman" panose="02020603050405020304" pitchFamily="18" charset="0"/>
                <a:cs typeface="Times New Roman" panose="02020603050405020304" pitchFamily="18" charset="0"/>
              </a:rPr>
              <a:t>не реже 1 раза в 5 лет</a:t>
            </a:r>
            <a:endParaRPr lang="ru-RU" altLang="ru-RU" sz="1800" dirty="0">
              <a:latin typeface="Times New Roman" panose="02020603050405020304" pitchFamily="18" charset="0"/>
              <a:ea typeface="Times New Roman" panose="02020603050405020304" pitchFamily="18" charset="0"/>
            </a:endParaRPr>
          </a:p>
        </p:txBody>
      </p:sp>
      <p:sp>
        <p:nvSpPr>
          <p:cNvPr id="34823" name="Прямоугольник 7"/>
          <p:cNvSpPr/>
          <p:nvPr/>
        </p:nvSpPr>
        <p:spPr>
          <a:xfrm>
            <a:off x="414671" y="2805113"/>
            <a:ext cx="7697972" cy="14873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15000"/>
              </a:lnSpc>
              <a:spcBef>
                <a:spcPct val="0"/>
              </a:spcBef>
              <a:spcAft>
                <a:spcPts val="1000"/>
              </a:spcAft>
              <a:buFontTx/>
              <a:buNone/>
            </a:pPr>
            <a:r>
              <a:rPr lang="ru-RU" altLang="ru-RU" sz="2000" dirty="0">
                <a:cs typeface="Times New Roman" panose="02020603050405020304" pitchFamily="18" charset="0"/>
              </a:rPr>
              <a:t>Содержание программы повышения квалификации должно учитывать специфику оказываемой услуги, а также тот факт, что получателями услуги являются родители, иные лица из числа получателей услуги.</a:t>
            </a:r>
            <a:endParaRPr lang="ru-RU" altLang="ru-RU" sz="2000" dirty="0">
              <a:ea typeface="Calibri" panose="020F0502020204030204" pitchFamily="34" charset="0"/>
            </a:endParaRPr>
          </a:p>
        </p:txBody>
      </p:sp>
      <p:pic>
        <p:nvPicPr>
          <p:cNvPr id="8"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3377" y="531627"/>
            <a:ext cx="6687879" cy="797443"/>
          </a:xfrm>
        </p:spPr>
        <p:txBody>
          <a:bodyPr/>
          <a:lstStyle/>
          <a:p>
            <a:r>
              <a:rPr lang="ru-RU" altLang="en-US" sz="2800" b="1" dirty="0" smtClean="0"/>
              <a:t>Миссия </a:t>
            </a:r>
            <a:r>
              <a:rPr lang="ru-RU" altLang="en-US" sz="2800" b="1" dirty="0"/>
              <a:t>(</a:t>
            </a:r>
            <a:r>
              <a:rPr lang="ru-RU" altLang="en-US" sz="2800" b="1" dirty="0" err="1"/>
              <a:t>преднастройка</a:t>
            </a:r>
            <a:r>
              <a:rPr lang="ru-RU" altLang="en-US" sz="2800" b="1" dirty="0"/>
              <a:t>) </a:t>
            </a:r>
          </a:p>
        </p:txBody>
      </p:sp>
      <p:sp>
        <p:nvSpPr>
          <p:cNvPr id="3" name="Замещающее содержимое 2"/>
          <p:cNvSpPr>
            <a:spLocks noGrp="1"/>
          </p:cNvSpPr>
          <p:nvPr>
            <p:ph idx="1"/>
          </p:nvPr>
        </p:nvSpPr>
        <p:spPr>
          <a:xfrm>
            <a:off x="401320" y="1338580"/>
            <a:ext cx="7658159" cy="3977699"/>
          </a:xfrm>
        </p:spPr>
        <p:txBody>
          <a:bodyPr/>
          <a:lstStyle/>
          <a:p>
            <a:pPr marL="0" algn="l">
              <a:buClrTx/>
              <a:buSzTx/>
              <a:buNone/>
            </a:pPr>
            <a:r>
              <a:rPr lang="ru-RU" altLang="en-US" sz="2800" dirty="0"/>
              <a:t>1. </a:t>
            </a:r>
            <a:r>
              <a:rPr lang="ru-RU" altLang="en-US" sz="2000" dirty="0"/>
              <a:t>Чем я могу расположить к себе людей? Ценностями, положением, властью, авторитетом, компетенциями?</a:t>
            </a:r>
          </a:p>
          <a:p>
            <a:pPr marL="0" indent="0">
              <a:buNone/>
            </a:pPr>
            <a:r>
              <a:rPr lang="ru-RU" altLang="en-US" sz="2000" dirty="0"/>
              <a:t>2.  Какую ответственность я должен держать перед организацией? Как мне использовать методы управления, поощрения, наказания?</a:t>
            </a:r>
          </a:p>
          <a:p>
            <a:pPr marL="0" indent="0">
              <a:buNone/>
            </a:pPr>
            <a:r>
              <a:rPr lang="ru-RU" altLang="en-US" sz="2000" dirty="0"/>
              <a:t>3. Что я должен делать для осуществления процесса консультирования на основе совместной работы с клиентом? Какие роли могут быть эффективными — эксперта, супервизора, тренера? (Д. </a:t>
            </a:r>
            <a:r>
              <a:rPr lang="ru-RU" altLang="en-US" sz="2000" dirty="0" err="1"/>
              <a:t>Курпиус</a:t>
            </a:r>
            <a:r>
              <a:rPr lang="ru-RU" altLang="en-US" sz="2000" dirty="0"/>
              <a:t>) </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sz="2800" b="1" dirty="0" smtClean="0"/>
              <a:t>Пределы</a:t>
            </a:r>
            <a:endParaRPr lang="ru-RU" altLang="en-US" sz="2800" b="1" dirty="0"/>
          </a:p>
        </p:txBody>
      </p:sp>
      <p:sp>
        <p:nvSpPr>
          <p:cNvPr id="3" name="Замещающее содержимое 2"/>
          <p:cNvSpPr>
            <a:spLocks noGrp="1"/>
          </p:cNvSpPr>
          <p:nvPr>
            <p:ph idx="1"/>
          </p:nvPr>
        </p:nvSpPr>
        <p:spPr>
          <a:xfrm>
            <a:off x="457200" y="1298575"/>
            <a:ext cx="7708605" cy="4421741"/>
          </a:xfrm>
        </p:spPr>
        <p:txBody>
          <a:bodyPr/>
          <a:lstStyle/>
          <a:p>
            <a:r>
              <a:rPr lang="ru-RU" altLang="en-US" sz="2000" dirty="0"/>
              <a:t>существующие проблемы выше уровня компетенции профессионала;</a:t>
            </a:r>
          </a:p>
          <a:p>
            <a:r>
              <a:rPr lang="ru-RU" altLang="en-US" sz="2000" dirty="0"/>
              <a:t>существующие различия между консультантом и клиентом не могут быть устранены, и они мешают консультированию;</a:t>
            </a:r>
          </a:p>
          <a:p>
            <a:r>
              <a:rPr lang="ru-RU" altLang="en-US" sz="2000" dirty="0"/>
              <a:t>клиент является родственником, другом, близким человеком, где трудно быть объективным и отстраненным от ситуации;</a:t>
            </a:r>
          </a:p>
          <a:p>
            <a:r>
              <a:rPr lang="ru-RU" altLang="en-US" sz="2000" dirty="0"/>
              <a:t>клиент не желает обсуждать с консультантом ситуацию, по каким- либо причинам;</a:t>
            </a:r>
          </a:p>
          <a:p>
            <a:r>
              <a:rPr lang="ru-RU" altLang="en-US" sz="2000" dirty="0"/>
              <a:t>условия, при которых работа консультанта является неэффективной (Д. </a:t>
            </a:r>
            <a:r>
              <a:rPr lang="ru-RU" altLang="en-US" sz="2000" dirty="0" err="1"/>
              <a:t>Блохер</a:t>
            </a:r>
            <a:r>
              <a:rPr lang="ru-RU" altLang="en-US" sz="2000" dirty="0"/>
              <a:t>)</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2381" y="882501"/>
            <a:ext cx="7474689" cy="956931"/>
          </a:xfrm>
        </p:spPr>
        <p:txBody>
          <a:bodyPr/>
          <a:lstStyle/>
          <a:p>
            <a:r>
              <a:rPr lang="ru-RU" altLang="ru-RU" sz="2800" b="1" dirty="0" smtClean="0">
                <a:solidFill>
                  <a:srgbClr val="1C1C1C"/>
                </a:solidFill>
                <a:latin typeface="Calibri" panose="020F0502020204030204" pitchFamily="34" charset="0"/>
                <a:sym typeface="+mn-ea"/>
              </a:rPr>
              <a:t>Компетенции </a:t>
            </a:r>
            <a:r>
              <a:rPr lang="ru-RU" altLang="ru-RU" sz="2800" b="1" dirty="0">
                <a:solidFill>
                  <a:srgbClr val="1C1C1C"/>
                </a:solidFill>
                <a:latin typeface="Calibri" panose="020F0502020204030204" pitchFamily="34" charset="0"/>
                <a:sym typeface="+mn-ea"/>
              </a:rPr>
              <a:t>консультанта и компетентность в консультировании</a:t>
            </a:r>
            <a:r>
              <a:rPr lang="ru-RU" altLang="ru-RU" sz="2800" b="1" dirty="0">
                <a:solidFill>
                  <a:srgbClr val="1C1C1C"/>
                </a:solidFill>
                <a:latin typeface="Calibri" panose="020F0502020204030204" pitchFamily="34" charset="0"/>
              </a:rPr>
              <a:t/>
            </a:r>
            <a:br>
              <a:rPr lang="ru-RU" altLang="ru-RU" sz="2800" b="1" dirty="0">
                <a:solidFill>
                  <a:srgbClr val="1C1C1C"/>
                </a:solidFill>
                <a:latin typeface="Calibri" panose="020F0502020204030204" pitchFamily="34" charset="0"/>
              </a:rPr>
            </a:br>
            <a:endParaRPr lang="ru-RU" altLang="ru-RU" sz="2800" b="1" dirty="0">
              <a:solidFill>
                <a:srgbClr val="1C1C1C"/>
              </a:solidFill>
              <a:latin typeface="Calibri" panose="020F0502020204030204" pitchFamily="34" charset="0"/>
            </a:endParaRPr>
          </a:p>
        </p:txBody>
      </p:sp>
      <p:sp>
        <p:nvSpPr>
          <p:cNvPr id="3" name="Замещающее содержимое 2"/>
          <p:cNvSpPr>
            <a:spLocks noGrp="1"/>
          </p:cNvSpPr>
          <p:nvPr>
            <p:ph idx="1"/>
          </p:nvPr>
        </p:nvSpPr>
        <p:spPr>
          <a:xfrm>
            <a:off x="404037" y="2030819"/>
            <a:ext cx="7708605" cy="3848986"/>
          </a:xfrm>
        </p:spPr>
        <p:txBody>
          <a:bodyPr/>
          <a:lstStyle/>
          <a:p>
            <a:pPr marL="0" indent="0" algn="just" eaLnBrk="1" hangingPunct="1">
              <a:spcBef>
                <a:spcPct val="20000"/>
              </a:spcBef>
              <a:buFont typeface="Arial" panose="020B0604020202020204" pitchFamily="34" charset="0"/>
              <a:buNone/>
            </a:pPr>
            <a:r>
              <a:rPr lang="ru-RU" altLang="en-US" sz="2000" dirty="0"/>
              <a:t>тезисы </a:t>
            </a:r>
          </a:p>
          <a:p>
            <a:pPr marL="0" indent="0" algn="just" eaLnBrk="1" hangingPunct="1">
              <a:spcBef>
                <a:spcPct val="20000"/>
              </a:spcBef>
              <a:buFont typeface="Arial" panose="020B0604020202020204" pitchFamily="34" charset="0"/>
              <a:buNone/>
            </a:pPr>
            <a:r>
              <a:rPr lang="ru-RU" altLang="en-US" sz="2000" dirty="0"/>
              <a:t>а) у клиента есть ресурс само/помощи, который может быть актуализирован специалистом </a:t>
            </a:r>
          </a:p>
          <a:p>
            <a:pPr marL="0" indent="0" algn="just" eaLnBrk="1" hangingPunct="1">
              <a:spcBef>
                <a:spcPct val="20000"/>
              </a:spcBef>
              <a:buFont typeface="Arial" panose="020B0604020202020204" pitchFamily="34" charset="0"/>
              <a:buNone/>
            </a:pPr>
            <a:r>
              <a:rPr lang="ru-RU" altLang="en-US" sz="2000" dirty="0"/>
              <a:t>б) помогающая профессия и функция специалиста.</a:t>
            </a:r>
          </a:p>
          <a:p>
            <a:pPr marL="0" indent="0" algn="just" eaLnBrk="1" hangingPunct="1">
              <a:spcBef>
                <a:spcPct val="20000"/>
              </a:spcBef>
              <a:buFont typeface="Arial" panose="020B0604020202020204" pitchFamily="34" charset="0"/>
              <a:buNone/>
            </a:pPr>
            <a:r>
              <a:rPr lang="ru-RU" altLang="en-US" sz="2000" dirty="0"/>
              <a:t> Цель взаимодействия  – помощь  клиенту в  понимании  и осознании  им себя, происходящих с ним изменений, умении делать выбор, ставить цели, их достигать</a:t>
            </a:r>
          </a:p>
        </p:txBody>
      </p:sp>
      <p:pic>
        <p:nvPicPr>
          <p:cNvPr id="4"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Название 1"/>
          <p:cNvSpPr>
            <a:spLocks noGrp="1"/>
          </p:cNvSpPr>
          <p:nvPr>
            <p:ph type="title"/>
          </p:nvPr>
        </p:nvSpPr>
        <p:spPr>
          <a:xfrm>
            <a:off x="530225" y="2905125"/>
            <a:ext cx="8102600" cy="1676400"/>
          </a:xfrm>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altLang="ru-RU" sz="4000" b="1" i="0" u="none" strike="noStrike" kern="1200" cap="all" spc="0" normalizeH="0" baseline="0" noProof="0" dirty="0" smtClean="0">
                <a:ln>
                  <a:noFill/>
                </a:ln>
                <a:effectLst/>
                <a:uLnTx/>
                <a:uFillTx/>
                <a:latin typeface="Arial" panose="020B0604020202020204" pitchFamily="34" charset="0"/>
                <a:ea typeface="+mj-ea"/>
                <a:cs typeface="+mj-cs"/>
              </a:rPr>
              <a:t>Спасибо за внимание!</a:t>
            </a:r>
          </a:p>
        </p:txBody>
      </p:sp>
      <p:pic>
        <p:nvPicPr>
          <p:cNvPr id="3"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3264196" y="274638"/>
            <a:ext cx="4827182" cy="765175"/>
          </a:xfrm>
          <a:ln/>
        </p:spPr>
        <p:txBody>
          <a:bodyPr vert="horz" wrap="square" lIns="91440" tIns="45720" rIns="91440" bIns="45720" anchor="ctr"/>
          <a:lstStyle/>
          <a:p>
            <a:pPr algn="r">
              <a:buNone/>
            </a:pPr>
            <a:r>
              <a:rPr lang="ru-RU" altLang="ru-RU" sz="1800" b="1" dirty="0">
                <a:latin typeface="Times New Roman" panose="02020603050405020304" pitchFamily="18" charset="0"/>
                <a:ea typeface="MS PGothic" panose="020B0600070205080204" pitchFamily="34" charset="-128"/>
              </a:rPr>
              <a:t/>
            </a:r>
            <a:br>
              <a:rPr lang="ru-RU" altLang="ru-RU" sz="1800" b="1" dirty="0">
                <a:latin typeface="Times New Roman" panose="02020603050405020304" pitchFamily="18" charset="0"/>
                <a:ea typeface="MS PGothic" panose="020B0600070205080204" pitchFamily="34" charset="-128"/>
              </a:rPr>
            </a:br>
            <a:r>
              <a:rPr lang="ru-RU" altLang="ru-RU" sz="1600" b="1" dirty="0">
                <a:latin typeface="+mn-lt"/>
                <a:ea typeface="MS PGothic" panose="020B0600070205080204" pitchFamily="34" charset="-128"/>
              </a:rPr>
              <a:t>Правовые основания оказания методической, </a:t>
            </a:r>
            <a:br>
              <a:rPr lang="ru-RU" altLang="ru-RU" sz="1600" b="1" dirty="0">
                <a:latin typeface="+mn-lt"/>
                <a:ea typeface="MS PGothic" panose="020B0600070205080204" pitchFamily="34" charset="-128"/>
              </a:rPr>
            </a:br>
            <a:r>
              <a:rPr lang="ru-RU" altLang="ru-RU" sz="1600" b="1" dirty="0">
                <a:latin typeface="+mn-lt"/>
                <a:ea typeface="MS PGothic" panose="020B0600070205080204" pitchFamily="34" charset="-128"/>
              </a:rPr>
              <a:t>психолого-педагогической, диагностической </a:t>
            </a:r>
            <a:br>
              <a:rPr lang="ru-RU" altLang="ru-RU" sz="1600" b="1" dirty="0">
                <a:latin typeface="+mn-lt"/>
                <a:ea typeface="MS PGothic" panose="020B0600070205080204" pitchFamily="34" charset="-128"/>
              </a:rPr>
            </a:br>
            <a:r>
              <a:rPr lang="ru-RU" altLang="ru-RU" sz="1600" b="1" dirty="0">
                <a:latin typeface="+mn-lt"/>
                <a:ea typeface="MS PGothic" panose="020B0600070205080204" pitchFamily="34" charset="-128"/>
              </a:rPr>
              <a:t>и консультативной помощи </a:t>
            </a:r>
            <a:br>
              <a:rPr lang="ru-RU" altLang="ru-RU" sz="1600" b="1" dirty="0">
                <a:latin typeface="+mn-lt"/>
                <a:ea typeface="MS PGothic" panose="020B0600070205080204" pitchFamily="34" charset="-128"/>
              </a:rPr>
            </a:br>
            <a:endParaRPr lang="ru-RU" altLang="ru-RU" sz="1600" dirty="0">
              <a:latin typeface="+mn-lt"/>
              <a:ea typeface="MS PGothic" panose="020B0600070205080204" pitchFamily="34" charset="-128"/>
            </a:endParaRPr>
          </a:p>
        </p:txBody>
      </p:sp>
      <p:sp>
        <p:nvSpPr>
          <p:cNvPr id="4" name="Объект 3"/>
          <p:cNvSpPr>
            <a:spLocks noGrp="1"/>
          </p:cNvSpPr>
          <p:nvPr>
            <p:ph idx="1"/>
          </p:nvPr>
        </p:nvSpPr>
        <p:spPr>
          <a:xfrm>
            <a:off x="457200" y="1414130"/>
            <a:ext cx="7687340" cy="5698190"/>
          </a:xfrm>
        </p:spPr>
        <p:txBody>
          <a:bodyPr vert="horz" wrap="square" lIns="217643" tIns="108821" rIns="217643" bIns="108821" numCol="1" anchor="t" anchorCtr="0" compatLnSpc="1">
            <a:spAutoFit/>
          </a:bodyPr>
          <a:lstStyle/>
          <a:p>
            <a:pPr marL="0" indent="0" defTabSz="1087755">
              <a:spcBef>
                <a:spcPct val="0"/>
              </a:spcBef>
              <a:buNone/>
            </a:pPr>
            <a:r>
              <a:rPr lang="ru-RU" altLang="x-none" sz="2000" b="1" dirty="0">
                <a:ea typeface="MS PGothic" panose="020B0600070205080204" pitchFamily="34" charset="-128"/>
                <a:sym typeface="Calibri" panose="020F0502020204030204" pitchFamily="34" charset="0"/>
              </a:rPr>
              <a:t>Федеральный закон от 29.12.2012 N 273-ФЗ</a:t>
            </a:r>
            <a:br>
              <a:rPr lang="ru-RU" altLang="x-none" sz="2000" b="1" dirty="0">
                <a:ea typeface="MS PGothic" panose="020B0600070205080204" pitchFamily="34" charset="-128"/>
                <a:sym typeface="Calibri" panose="020F0502020204030204" pitchFamily="34" charset="0"/>
              </a:rPr>
            </a:br>
            <a:r>
              <a:rPr lang="ru-RU" altLang="x-none" sz="2000" b="1" dirty="0">
                <a:ea typeface="MS PGothic" panose="020B0600070205080204" pitchFamily="34" charset="-128"/>
                <a:sym typeface="Calibri" panose="020F0502020204030204" pitchFamily="34" charset="0"/>
              </a:rPr>
              <a:t>"Об образовании в Российской Федерации"</a:t>
            </a:r>
            <a:br>
              <a:rPr lang="ru-RU" altLang="x-none" sz="2000" b="1" dirty="0">
                <a:ea typeface="MS PGothic" panose="020B0600070205080204" pitchFamily="34" charset="-128"/>
                <a:sym typeface="Calibri" panose="020F0502020204030204" pitchFamily="34" charset="0"/>
              </a:rPr>
            </a:br>
            <a:r>
              <a:rPr lang="ru-RU" altLang="x-none" sz="2000" b="1" dirty="0">
                <a:ea typeface="MS PGothic" panose="020B0600070205080204" pitchFamily="34" charset="-128"/>
                <a:sym typeface="Calibri" panose="020F0502020204030204" pitchFamily="34" charset="0"/>
              </a:rPr>
              <a:t/>
            </a:r>
            <a:br>
              <a:rPr lang="ru-RU" altLang="x-none" sz="2000" b="1" dirty="0">
                <a:ea typeface="MS PGothic" panose="020B0600070205080204" pitchFamily="34" charset="-128"/>
                <a:sym typeface="Calibri" panose="020F0502020204030204" pitchFamily="34" charset="0"/>
              </a:rPr>
            </a:br>
            <a:r>
              <a:rPr lang="ru-RU" altLang="x-none" sz="2000" b="1" dirty="0">
                <a:ea typeface="MS PGothic" panose="020B0600070205080204" pitchFamily="34" charset="-128"/>
                <a:sym typeface="Calibri" panose="020F0502020204030204" pitchFamily="34" charset="0"/>
              </a:rPr>
              <a:t>Глава 7. ОБЩЕЕ ОБРАЗОВАНИЕ</a:t>
            </a:r>
            <a:r>
              <a:rPr lang="ru-RU" altLang="x-none" sz="2000" dirty="0">
                <a:ea typeface="MS PGothic" panose="020B0600070205080204" pitchFamily="34" charset="-128"/>
                <a:sym typeface="Calibri" panose="020F0502020204030204" pitchFamily="34" charset="0"/>
              </a:rPr>
              <a:t/>
            </a:r>
            <a:br>
              <a:rPr lang="ru-RU" altLang="x-none" sz="2000" dirty="0">
                <a:ea typeface="MS PGothic" panose="020B0600070205080204" pitchFamily="34" charset="-128"/>
                <a:sym typeface="Calibri" panose="020F0502020204030204" pitchFamily="34" charset="0"/>
              </a:rPr>
            </a:br>
            <a:r>
              <a:rPr lang="ru-RU" altLang="x-none" sz="2000" dirty="0">
                <a:ea typeface="MS PGothic" panose="020B0600070205080204" pitchFamily="34" charset="-128"/>
              </a:rPr>
              <a:t>Статья 64. Дошкольное образование</a:t>
            </a:r>
          </a:p>
          <a:p>
            <a:pPr marL="0" indent="0" algn="just" defTabSz="1087755">
              <a:spcBef>
                <a:spcPct val="0"/>
              </a:spcBef>
              <a:buNone/>
            </a:pPr>
            <a:r>
              <a:rPr lang="ru-RU" altLang="x-none" sz="2000" dirty="0">
                <a:ea typeface="MS PGothic" panose="020B0600070205080204" pitchFamily="34" charset="-128"/>
              </a:rPr>
              <a:t/>
            </a:r>
            <a:br>
              <a:rPr lang="ru-RU" altLang="x-none" sz="2000" dirty="0">
                <a:ea typeface="MS PGothic" panose="020B0600070205080204" pitchFamily="34" charset="-128"/>
              </a:rPr>
            </a:br>
            <a:r>
              <a:rPr lang="ru-RU" altLang="x-none" sz="2000" dirty="0">
                <a:ea typeface="MS PGothic" panose="020B0600070205080204" pitchFamily="34" charset="-128"/>
              </a:rPr>
              <a:t>3. </a:t>
            </a:r>
            <a:r>
              <a:rPr lang="ru-RU" altLang="x-none" sz="2000" b="1" dirty="0">
                <a:ea typeface="MS PGothic" panose="020B0600070205080204" pitchFamily="34" charset="-128"/>
              </a:rPr>
              <a:t>Родители (законные представители) </a:t>
            </a:r>
            <a:r>
              <a:rPr lang="ru-RU" altLang="x-none" sz="2000" dirty="0">
                <a:ea typeface="MS PGothic" panose="020B0600070205080204" pitchFamily="34" charset="-128"/>
              </a:rPr>
              <a:t>несовершеннолетних обучающихся, обеспечивающие получение детьми дошкольного образования в форме семейного образования, имеют право на получение методической, психолого-педагогической, диагностической и консультативной помощи </a:t>
            </a:r>
            <a:r>
              <a:rPr lang="ru-RU" altLang="x-none" sz="2000" b="1" dirty="0">
                <a:ea typeface="MS PGothic" panose="020B0600070205080204" pitchFamily="34" charset="-128"/>
              </a:rPr>
              <a:t>без взимания платы</a:t>
            </a:r>
            <a:r>
              <a:rPr lang="ru-RU" altLang="x-none" sz="2000" dirty="0">
                <a:ea typeface="MS PGothic" panose="020B0600070205080204" pitchFamily="34" charset="-128"/>
              </a:rPr>
              <a:t>, в том числе в дошкольных образовательных организациях и общеобразовательных организациях, если в них созданы соответствующие консультационные центры. </a:t>
            </a:r>
            <a:r>
              <a:rPr lang="ru-RU" altLang="x-none" sz="2000" b="1" dirty="0">
                <a:ea typeface="MS PGothic" panose="020B0600070205080204" pitchFamily="34" charset="-128"/>
              </a:rPr>
              <a:t>Обеспечение предоставления таких видов помощи осуществляется органами государственной власти субъектов Российской Федерации.</a:t>
            </a:r>
          </a:p>
          <a:p>
            <a:pPr marL="0" indent="0" algn="just" defTabSz="1087755">
              <a:spcBef>
                <a:spcPct val="0"/>
              </a:spcBef>
            </a:pPr>
            <a:endParaRPr lang="ru-RU" altLang="x-none" sz="1800" dirty="0">
              <a:solidFill>
                <a:srgbClr val="FF0000"/>
              </a:solidFill>
              <a:latin typeface="Times New Roman" panose="02020603050405020304" pitchFamily="18" charset="0"/>
              <a:ea typeface="MS PGothic" panose="020B0600070205080204" pitchFamily="34" charset="-128"/>
            </a:endParaRPr>
          </a:p>
          <a:p>
            <a:pPr marL="0" indent="0" defTabSz="1087755">
              <a:spcBef>
                <a:spcPct val="0"/>
              </a:spcBef>
            </a:pPr>
            <a:endParaRPr lang="ru-RU" altLang="x-none" sz="1800" b="1" dirty="0">
              <a:solidFill>
                <a:srgbClr val="FF0000"/>
              </a:solidFill>
              <a:latin typeface="Times New Roman" panose="02020603050405020304" pitchFamily="18" charset="0"/>
              <a:ea typeface="MS PGothic" panose="020B0600070205080204" pitchFamily="34" charset="-128"/>
            </a:endParaRPr>
          </a:p>
        </p:txBody>
      </p:sp>
      <p:pic>
        <p:nvPicPr>
          <p:cNvPr id="6148" name="Рисунок 4"/>
          <p:cNvPicPr>
            <a:picLocks noChangeAspect="1"/>
          </p:cNvPicPr>
          <p:nvPr/>
        </p:nvPicPr>
        <p:blipFill>
          <a:blip r:embed="rId2" cstate="print"/>
          <a:stretch>
            <a:fillRect/>
          </a:stretch>
        </p:blipFill>
        <p:spPr>
          <a:xfrm rot="-446493">
            <a:off x="5332376" y="1437869"/>
            <a:ext cx="2338388" cy="1916112"/>
          </a:xfrm>
          <a:prstGeom prst="rect">
            <a:avLst/>
          </a:prstGeom>
          <a:noFill/>
          <a:ln w="9525">
            <a:noFill/>
          </a:ln>
        </p:spPr>
      </p:pic>
      <p:sp>
        <p:nvSpPr>
          <p:cNvPr id="5" name="Прямоугольник 4"/>
          <p:cNvSpPr/>
          <p:nvPr/>
        </p:nvSpPr>
        <p:spPr>
          <a:xfrm>
            <a:off x="3208855" y="1135506"/>
            <a:ext cx="4903788"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6"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2094614" y="435934"/>
            <a:ext cx="6241312" cy="967563"/>
          </a:xfrm>
          <a:ln/>
        </p:spPr>
        <p:txBody>
          <a:bodyPr vert="horz" wrap="square" lIns="91440" tIns="45720" rIns="91440" bIns="45720" anchor="ctr"/>
          <a:lstStyle/>
          <a:p>
            <a:pPr algn="r"/>
            <a:r>
              <a:rPr lang="ru-RU" altLang="ru-RU" sz="2000" b="1" dirty="0">
                <a:latin typeface="+mn-lt"/>
                <a:cs typeface="Times New Roman" panose="02020603050405020304" pitchFamily="18" charset="0"/>
              </a:rPr>
              <a:t>Проблема до старта федерального проекта «Поддержка семей, имеющих детей»</a:t>
            </a:r>
            <a:endParaRPr lang="ru-RU" altLang="ru-RU" sz="2000" b="1" dirty="0">
              <a:latin typeface="+mn-lt"/>
              <a:ea typeface="Times New Roman" panose="02020603050405020304" pitchFamily="18" charset="0"/>
            </a:endParaRPr>
          </a:p>
        </p:txBody>
      </p:sp>
      <p:sp>
        <p:nvSpPr>
          <p:cNvPr id="7171" name="Объект 2"/>
          <p:cNvSpPr>
            <a:spLocks noGrp="1"/>
          </p:cNvSpPr>
          <p:nvPr>
            <p:ph idx="1"/>
          </p:nvPr>
        </p:nvSpPr>
        <p:spPr>
          <a:xfrm>
            <a:off x="1936750" y="1998921"/>
            <a:ext cx="6250320" cy="3012817"/>
          </a:xfrm>
          <a:ln/>
        </p:spPr>
        <p:txBody>
          <a:bodyPr vert="horz" wrap="square" lIns="91440" tIns="45720" rIns="91440" bIns="45720" anchor="t"/>
          <a:lstStyle/>
          <a:p>
            <a:pPr algn="just">
              <a:buFont typeface="Wingdings" panose="05000000000000000000" pitchFamily="2" charset="2"/>
              <a:buChar char="Ø"/>
            </a:pPr>
            <a:r>
              <a:rPr lang="ru-RU" altLang="ru-RU" sz="1800" dirty="0">
                <a:cs typeface="Times New Roman" panose="02020603050405020304" pitchFamily="18" charset="0"/>
              </a:rPr>
              <a:t>консультационная  услуга не была включена в Общероссийский классификатор услуг,</a:t>
            </a:r>
          </a:p>
          <a:p>
            <a:pPr algn="just">
              <a:buFont typeface="Wingdings" panose="05000000000000000000" pitchFamily="2" charset="2"/>
              <a:buChar char="Ø"/>
            </a:pPr>
            <a:r>
              <a:rPr lang="ru-RU" altLang="ru-RU" sz="1800" dirty="0">
                <a:cs typeface="Times New Roman" panose="02020603050405020304" pitchFamily="18" charset="0"/>
              </a:rPr>
              <a:t> не определено содержание этой услуги, </a:t>
            </a:r>
          </a:p>
          <a:p>
            <a:pPr algn="just">
              <a:buFont typeface="Wingdings" panose="05000000000000000000" pitchFamily="2" charset="2"/>
              <a:buChar char="Ø"/>
            </a:pPr>
            <a:r>
              <a:rPr lang="ru-RU" altLang="ru-RU" sz="1800" dirty="0">
                <a:cs typeface="Times New Roman" panose="02020603050405020304" pitchFamily="18" charset="0"/>
              </a:rPr>
              <a:t>не определена категория получателей, </a:t>
            </a:r>
          </a:p>
          <a:p>
            <a:pPr algn="just">
              <a:buFont typeface="Wingdings" panose="05000000000000000000" pitchFamily="2" charset="2"/>
              <a:buChar char="Ø"/>
            </a:pPr>
            <a:r>
              <a:rPr lang="ru-RU" altLang="ru-RU" sz="1800" dirty="0">
                <a:cs typeface="Times New Roman" panose="02020603050405020304" pitchFamily="18" charset="0"/>
              </a:rPr>
              <a:t>не определены критерии предоставления за счет бюджетных ассигнований, </a:t>
            </a:r>
          </a:p>
          <a:p>
            <a:pPr algn="just">
              <a:buFont typeface="Wingdings" panose="05000000000000000000" pitchFamily="2" charset="2"/>
              <a:buChar char="Ø"/>
            </a:pPr>
            <a:r>
              <a:rPr lang="ru-RU" altLang="ru-RU" sz="1800" dirty="0">
                <a:cs typeface="Times New Roman" panose="02020603050405020304" pitchFamily="18" charset="0"/>
              </a:rPr>
              <a:t>отсутствие требований к исполнителям и их квалификационным характеристикам,</a:t>
            </a:r>
          </a:p>
          <a:p>
            <a:pPr algn="just">
              <a:buFont typeface="Wingdings" panose="05000000000000000000" pitchFamily="2" charset="2"/>
              <a:buChar char="Ø"/>
            </a:pPr>
            <a:r>
              <a:rPr lang="ru-RU" altLang="ru-RU" sz="1800" dirty="0">
                <a:cs typeface="Times New Roman" panose="02020603050405020304" pitchFamily="18" charset="0"/>
              </a:rPr>
              <a:t>отсутствие  размеров нормативных затрат на оказание услуги.</a:t>
            </a:r>
            <a:endParaRPr lang="ru-RU" altLang="ru-RU" sz="1800" dirty="0">
              <a:ea typeface="Times New Roman" panose="02020603050405020304" pitchFamily="18" charset="0"/>
            </a:endParaRPr>
          </a:p>
        </p:txBody>
      </p:sp>
      <p:sp>
        <p:nvSpPr>
          <p:cNvPr id="5" name="Прямоугольник 4"/>
          <p:cNvSpPr/>
          <p:nvPr/>
        </p:nvSpPr>
        <p:spPr>
          <a:xfrm>
            <a:off x="3347078" y="1422585"/>
            <a:ext cx="4903788"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7173" name="Рисунок 1"/>
          <p:cNvPicPr>
            <a:picLocks noChangeAspect="1"/>
          </p:cNvPicPr>
          <p:nvPr/>
        </p:nvPicPr>
        <p:blipFill>
          <a:blip r:embed="rId2" cstate="print"/>
          <a:srcRect l="39058" t="153" r="35321" b="18"/>
          <a:stretch>
            <a:fillRect/>
          </a:stretch>
        </p:blipFill>
        <p:spPr>
          <a:xfrm>
            <a:off x="287338" y="1945758"/>
            <a:ext cx="1550465" cy="3223142"/>
          </a:xfrm>
          <a:prstGeom prst="rect">
            <a:avLst/>
          </a:prstGeom>
          <a:noFill/>
          <a:ln w="9525">
            <a:noFill/>
          </a:ln>
        </p:spPr>
      </p:pic>
      <p:pic>
        <p:nvPicPr>
          <p:cNvPr id="6"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2296634" y="627321"/>
            <a:ext cx="5805375" cy="1222744"/>
          </a:xfrm>
          <a:ln/>
        </p:spPr>
        <p:txBody>
          <a:bodyPr vert="horz" wrap="square" lIns="91440" tIns="45720" rIns="91440" bIns="45720" anchor="ctr"/>
          <a:lstStyle/>
          <a:p>
            <a:pPr algn="r"/>
            <a:r>
              <a:rPr lang="ru-RU" altLang="ru-RU" sz="2000" b="1" dirty="0">
                <a:latin typeface="Times New Roman" panose="02020603050405020304" pitchFamily="18" charset="0"/>
                <a:cs typeface="Times New Roman" panose="02020603050405020304" pitchFamily="18" charset="0"/>
              </a:rPr>
              <a:t>Форма организации консультационных </a:t>
            </a:r>
            <a:br>
              <a:rPr lang="ru-RU" altLang="ru-RU" sz="2000" b="1" dirty="0">
                <a:latin typeface="Times New Roman" panose="02020603050405020304" pitchFamily="18" charset="0"/>
                <a:cs typeface="Times New Roman" panose="02020603050405020304" pitchFamily="18" charset="0"/>
              </a:rPr>
            </a:br>
            <a:r>
              <a:rPr lang="ru-RU" altLang="ru-RU" sz="2000" b="1" dirty="0">
                <a:latin typeface="Times New Roman" panose="02020603050405020304" pitchFamily="18" charset="0"/>
                <a:cs typeface="Times New Roman" panose="02020603050405020304" pitchFamily="18" charset="0"/>
              </a:rPr>
              <a:t>центров в субъектах РФ до 2019 года</a:t>
            </a:r>
            <a:br>
              <a:rPr lang="ru-RU" altLang="ru-RU" sz="2000" b="1" dirty="0">
                <a:latin typeface="Times New Roman" panose="02020603050405020304" pitchFamily="18" charset="0"/>
                <a:cs typeface="Times New Roman" panose="02020603050405020304" pitchFamily="18" charset="0"/>
              </a:rPr>
            </a:br>
            <a:r>
              <a:rPr lang="ru-RU" altLang="ru-RU" sz="2000" b="1" dirty="0">
                <a:latin typeface="Times New Roman" panose="02020603050405020304" pitchFamily="18" charset="0"/>
                <a:cs typeface="Times New Roman" panose="02020603050405020304" pitchFamily="18" charset="0"/>
              </a:rPr>
              <a:t/>
            </a:r>
            <a:br>
              <a:rPr lang="ru-RU" altLang="ru-RU" sz="2000" b="1" dirty="0">
                <a:latin typeface="Times New Roman" panose="02020603050405020304" pitchFamily="18" charset="0"/>
                <a:cs typeface="Times New Roman" panose="02020603050405020304" pitchFamily="18" charset="0"/>
              </a:rPr>
            </a:br>
            <a:r>
              <a:rPr lang="ru-RU" altLang="ru-RU" sz="2000" b="1" dirty="0">
                <a:latin typeface="Times New Roman" panose="02020603050405020304" pitchFamily="18" charset="0"/>
                <a:cs typeface="Times New Roman" panose="02020603050405020304" pitchFamily="18" charset="0"/>
              </a:rPr>
              <a:t>по данным ВШЭ</a:t>
            </a:r>
            <a:endParaRPr lang="en-US" altLang="ru-RU" sz="2000" b="1" dirty="0">
              <a:latin typeface="Times New Roman" panose="02020603050405020304" pitchFamily="18" charset="0"/>
              <a:ea typeface="Times New Roman" panose="02020603050405020304" pitchFamily="18" charset="0"/>
            </a:endParaRPr>
          </a:p>
        </p:txBody>
      </p:sp>
      <p:pic>
        <p:nvPicPr>
          <p:cNvPr id="8195" name="Диаграмма 5"/>
          <p:cNvPicPr/>
          <p:nvPr/>
        </p:nvPicPr>
        <p:blipFill>
          <a:blip r:embed="rId2" cstate="print"/>
          <a:stretch>
            <a:fillRect/>
          </a:stretch>
        </p:blipFill>
        <p:spPr>
          <a:xfrm>
            <a:off x="131763" y="1839433"/>
            <a:ext cx="7917084" cy="4602642"/>
          </a:xfrm>
          <a:prstGeom prst="rect">
            <a:avLst/>
          </a:prstGeom>
          <a:noFill/>
          <a:ln w="9525">
            <a:noFill/>
          </a:ln>
        </p:spPr>
      </p:pic>
      <p:sp>
        <p:nvSpPr>
          <p:cNvPr id="5" name="Прямоугольник 4"/>
          <p:cNvSpPr/>
          <p:nvPr/>
        </p:nvSpPr>
        <p:spPr>
          <a:xfrm>
            <a:off x="3353096" y="1386626"/>
            <a:ext cx="4719638"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6" name="Рисунок 6" descr="action-obrazovani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Линия"/>
          <p:cNvSpPr>
            <a:spLocks noChangeShapeType="1"/>
          </p:cNvSpPr>
          <p:nvPr/>
        </p:nvSpPr>
        <p:spPr bwMode="auto">
          <a:xfrm>
            <a:off x="450850" y="1687513"/>
            <a:ext cx="8064500" cy="0"/>
          </a:xfrm>
          <a:prstGeom prst="line">
            <a:avLst/>
          </a:prstGeom>
          <a:noFill/>
          <a:ln w="12700">
            <a:solidFill>
              <a:srgbClr val="253957"/>
            </a:solidFill>
            <a:miter lim="400000"/>
            <a:headEnd/>
            <a:tailEnd/>
          </a:ln>
          <a:extLst>
            <a:ext uri="{909E8E84-426E-40DD-AFC4-6F175D3DCCD1}">
              <a14:hiddenFill xmlns:a14="http://schemas.microsoft.com/office/drawing/2010/main">
                <a:noFill/>
              </a14:hiddenFill>
            </a:ext>
          </a:extLst>
        </p:spPr>
        <p:txBody>
          <a:bodyPr lIns="26789" tIns="26789" rIns="26789" bIns="26789" anchor="ctr"/>
          <a:lstStyle/>
          <a:p>
            <a:endParaRPr lang="ru-RU"/>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60375" y="4806950"/>
            <a:ext cx="8064500" cy="742950"/>
          </a:xfrm>
          <a:prstGeom prst="rect">
            <a:avLst/>
          </a:prstGeom>
          <a:ln w="12700">
            <a:miter lim="400000"/>
          </a:ln>
          <a:extLst>
            <a:ext uri="{C572A759-6A51-4108-AA02-DFA0A04FC94B}"/>
          </a:extLst>
        </p:spPr>
        <p:txBody>
          <a:bodyPr lIns="26789" tIns="26789" rIns="26789" bIns="26789"/>
          <a:lstStyle/>
          <a:p>
            <a:pPr>
              <a:defRPr sz="2800">
                <a:solidFill>
                  <a:srgbClr val="253957"/>
                </a:solidFill>
                <a:latin typeface="+mn-lt"/>
                <a:ea typeface="+mn-ea"/>
                <a:cs typeface="+mn-cs"/>
                <a:sym typeface="Arial Narrow"/>
              </a:defRPr>
            </a:pPr>
            <a:endParaRPr sz="1050" dirty="0">
              <a:solidFill>
                <a:srgbClr val="253957"/>
              </a:solidFill>
              <a:latin typeface="+mn-lt"/>
              <a:cs typeface="+mn-cs"/>
              <a:sym typeface="Arial Narrow"/>
            </a:endParaRPr>
          </a:p>
        </p:txBody>
      </p:sp>
      <p:sp>
        <p:nvSpPr>
          <p:cNvPr id="11268" name="Название подразделения, лаборатории, факультета и т.д."/>
          <p:cNvSpPr txBox="1">
            <a:spLocks noChangeArrowheads="1"/>
          </p:cNvSpPr>
          <p:nvPr/>
        </p:nvSpPr>
        <p:spPr bwMode="auto">
          <a:xfrm>
            <a:off x="4251325" y="1211263"/>
            <a:ext cx="426243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6789" tIns="26789" rIns="26789" bIns="26789"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endParaRPr lang="ru-RU" altLang="ru-RU" sz="900">
              <a:solidFill>
                <a:srgbClr val="253957"/>
              </a:solidFill>
              <a:latin typeface="Times New Roman" panose="02020603050405020304" pitchFamily="18" charset="0"/>
              <a:cs typeface="Times New Roman" panose="02020603050405020304" pitchFamily="18" charset="0"/>
              <a:sym typeface="Arial Narrow" panose="020B0606020202030204" pitchFamily="34" charset="0"/>
            </a:endParaRPr>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46088" y="2727325"/>
            <a:ext cx="8066087" cy="744538"/>
          </a:xfrm>
          <a:prstGeom prst="rect">
            <a:avLst/>
          </a:prstGeom>
          <a:ln w="12700">
            <a:miter lim="400000"/>
          </a:ln>
          <a:extLst>
            <a:ext uri="{C572A759-6A51-4108-AA02-DFA0A04FC94B}"/>
          </a:extLst>
        </p:spPr>
        <p:txBody>
          <a:bodyPr lIns="26789" tIns="26789" rIns="26789" bIns="26789"/>
          <a:lstStyle/>
          <a:p>
            <a:pPr>
              <a:defRPr sz="2800">
                <a:solidFill>
                  <a:srgbClr val="253957"/>
                </a:solidFill>
                <a:latin typeface="+mn-lt"/>
                <a:ea typeface="+mn-ea"/>
                <a:cs typeface="+mn-cs"/>
                <a:sym typeface="Arial Narrow"/>
              </a:defRPr>
            </a:pPr>
            <a:endParaRPr sz="1050" dirty="0">
              <a:solidFill>
                <a:srgbClr val="253957"/>
              </a:solidFill>
              <a:latin typeface="+mn-lt"/>
              <a:cs typeface="+mn-cs"/>
              <a:sym typeface="Arial Narrow"/>
            </a:endParaRPr>
          </a:p>
        </p:txBody>
      </p:sp>
      <p:graphicFrame>
        <p:nvGraphicFramePr>
          <p:cNvPr id="2" name="Таблица 1"/>
          <p:cNvGraphicFramePr>
            <a:graphicFrameLocks noGrp="1"/>
          </p:cNvGraphicFramePr>
          <p:nvPr/>
        </p:nvGraphicFramePr>
        <p:xfrm>
          <a:off x="403226" y="1552352"/>
          <a:ext cx="7581826" cy="4711416"/>
        </p:xfrm>
        <a:graphic>
          <a:graphicData uri="http://schemas.openxmlformats.org/drawingml/2006/table">
            <a:tbl>
              <a:tblPr/>
              <a:tblGrid>
                <a:gridCol w="742901">
                  <a:extLst>
                    <a:ext uri="{9D8B030D-6E8A-4147-A177-3AD203B41FA5}">
                      <a16:colId xmlns="" xmlns:a16="http://schemas.microsoft.com/office/drawing/2014/main" val="4193794009"/>
                    </a:ext>
                  </a:extLst>
                </a:gridCol>
                <a:gridCol w="6838925">
                  <a:extLst>
                    <a:ext uri="{9D8B030D-6E8A-4147-A177-3AD203B41FA5}">
                      <a16:colId xmlns="" xmlns:a16="http://schemas.microsoft.com/office/drawing/2014/main" val="2464152258"/>
                    </a:ext>
                  </a:extLst>
                </a:gridCol>
              </a:tblGrid>
              <a:tr h="102205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Times New Roman" panose="02020603050405020304" pitchFamily="18" charset="0"/>
                          <a:cs typeface="Calibri" panose="020F0502020204030204" pitchFamily="34" charset="0"/>
                        </a:rPr>
                        <a:t>1</a:t>
                      </a:r>
                      <a:endParaRPr kumimoji="0" lang="en-US" altLang="ru-RU" sz="900" b="0" i="0" u="none" strike="noStrike" cap="none" normalizeH="0" baseline="0" dirty="0" smtClean="0">
                        <a:ln>
                          <a:noFill/>
                        </a:ln>
                        <a:solidFill>
                          <a:schemeClr val="tx1"/>
                        </a:solidFill>
                        <a:effectLst/>
                        <a:latin typeface="Times New Roman" panose="02020603050405020304" pitchFamily="18" charset="0"/>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mn-lt"/>
                          <a:cs typeface="Calibri" panose="020F0502020204030204" pitchFamily="34" charset="0"/>
                        </a:rPr>
                        <a:t>Затраты на оплату труда и начисления на выплаты по оплате труда специалистов службы оказания услуг психолого-педагогической, методической и консультативной помощи (далее – специалисты) и других работников образовательной организации, непосредственно связанных с оказанием государственной услуги, включая страховые взносы в Пенсионный фонд Российской Федерации, Фонд социального страхования Российской Федерации и Федеральный фонд обязательного медицинского страхования, страховые взносы на обязательное социальное страхование от несчастных случаев на производстве и профессиональных заболеваний в соответствии с трудовым законодательством и иными нормативными правовыми актами, содержащими нормы трудового права</a:t>
                      </a:r>
                      <a:endParaRPr kumimoji="0" lang="en-US" altLang="ru-RU" sz="9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195930182"/>
                  </a:ext>
                </a:extLst>
              </a:tr>
              <a:tr h="29222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Times New Roman" panose="02020603050405020304" pitchFamily="18" charset="0"/>
                          <a:cs typeface="Calibri" panose="020F0502020204030204" pitchFamily="34" charset="0"/>
                        </a:rPr>
                        <a:t>2</a:t>
                      </a:r>
                      <a:endParaRPr kumimoji="0" lang="en-US" altLang="ru-RU" sz="9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mn-lt"/>
                          <a:cs typeface="Calibri" panose="020F0502020204030204" pitchFamily="34" charset="0"/>
                        </a:rPr>
                        <a:t>Затраты на приобретение материальных запасов и особо ценного движимого имущества, потребляемых (используемых) в процессе оказания государственной услуги с учетом срока полезного использования</a:t>
                      </a:r>
                      <a:endParaRPr kumimoji="0" lang="en-US" altLang="ru-RU" sz="9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2644865"/>
                  </a:ext>
                </a:extLst>
              </a:tr>
              <a:tr h="29222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Times New Roman" panose="02020603050405020304" pitchFamily="18" charset="0"/>
                          <a:cs typeface="Calibri" panose="020F0502020204030204" pitchFamily="34" charset="0"/>
                        </a:rPr>
                        <a:t>3</a:t>
                      </a:r>
                      <a:endParaRPr kumimoji="0" lang="en-US" altLang="ru-RU" sz="9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mn-lt"/>
                          <a:cs typeface="Calibri" panose="020F0502020204030204" pitchFamily="34" charset="0"/>
                        </a:rPr>
                        <a:t>Затраты на приобретение методической литературы, периодических изданий, издательских и полиграфических услуг, электронных изданий, непосредственно связанных с оказанием государственной услуги</a:t>
                      </a:r>
                      <a:endParaRPr kumimoji="0" lang="en-US" altLang="ru-RU" sz="9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2930614"/>
                  </a:ext>
                </a:extLst>
              </a:tr>
              <a:tr h="43907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Times New Roman" panose="02020603050405020304" pitchFamily="18" charset="0"/>
                          <a:cs typeface="Calibri" panose="020F0502020204030204" pitchFamily="34" charset="0"/>
                        </a:rPr>
                        <a:t>4</a:t>
                      </a:r>
                      <a:endParaRPr kumimoji="0" lang="en-US" altLang="ru-RU" sz="9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mn-lt"/>
                          <a:cs typeface="Calibri" panose="020F0502020204030204" pitchFamily="34" charset="0"/>
                        </a:rPr>
                        <a:t>Затраты на повышение квалификации специалистов, в том числе связанные с наймом жилого помещения и дополнительные расходы, связанные с проживанием вне места постоянного жительства (суточные) специалистов на время повышения квалификации, за исключением затрат на приобретение транспортных услуг</a:t>
                      </a:r>
                      <a:endParaRPr kumimoji="0" lang="en-US" altLang="ru-RU" sz="9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684461030"/>
                  </a:ext>
                </a:extLst>
              </a:tr>
              <a:tr h="14590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Times New Roman" panose="02020603050405020304" pitchFamily="18" charset="0"/>
                          <a:cs typeface="Calibri" panose="020F0502020204030204" pitchFamily="34" charset="0"/>
                        </a:rPr>
                        <a:t>5</a:t>
                      </a:r>
                      <a:endParaRPr kumimoji="0" lang="en-US" altLang="ru-RU" sz="9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mn-lt"/>
                          <a:cs typeface="Calibri" panose="020F0502020204030204" pitchFamily="34" charset="0"/>
                        </a:rPr>
                        <a:t>Затраты прохождение специалистами периодических медицинских осмотров</a:t>
                      </a:r>
                      <a:endParaRPr kumimoji="0" lang="en-US" altLang="ru-RU" sz="9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60989864"/>
                  </a:ext>
                </a:extLst>
              </a:tr>
              <a:tr h="29222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Times New Roman" panose="02020603050405020304" pitchFamily="18" charset="0"/>
                          <a:cs typeface="Calibri" panose="020F0502020204030204" pitchFamily="34" charset="0"/>
                        </a:rPr>
                        <a:t>6</a:t>
                      </a:r>
                      <a:endParaRPr kumimoji="0" lang="en-US" altLang="ru-RU" sz="9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mn-lt"/>
                          <a:cs typeface="Calibri" panose="020F0502020204030204" pitchFamily="34" charset="0"/>
                        </a:rPr>
                        <a:t>Затраты на коммунальные услуги, в том числе затраты на холодное и горячее водоснабжение и водоотведение, теплоснабжение, электроснабжение, газоснабжение и котельно-печное топливо</a:t>
                      </a:r>
                      <a:endParaRPr kumimoji="0" lang="en-US" altLang="ru-RU" sz="9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9034721"/>
                  </a:ext>
                </a:extLst>
              </a:tr>
              <a:tr h="17915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Times New Roman" panose="02020603050405020304" pitchFamily="18" charset="0"/>
                          <a:cs typeface="Calibri" panose="020F0502020204030204" pitchFamily="34" charset="0"/>
                        </a:rPr>
                        <a:t>7</a:t>
                      </a:r>
                      <a:endParaRPr kumimoji="0" lang="en-US" altLang="ru-RU" sz="9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mn-lt"/>
                          <a:cs typeface="Calibri" panose="020F0502020204030204" pitchFamily="34" charset="0"/>
                        </a:rPr>
                        <a:t>Затраты на содержание объектов недвижимого имущества (в том числе затраты на арендные платежи)</a:t>
                      </a:r>
                      <a:endParaRPr kumimoji="0" lang="en-US" altLang="ru-RU" sz="9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805426243"/>
                  </a:ext>
                </a:extLst>
              </a:tr>
              <a:tr h="14590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Times New Roman" panose="02020603050405020304" pitchFamily="18" charset="0"/>
                          <a:cs typeface="Calibri" panose="020F0502020204030204" pitchFamily="34" charset="0"/>
                        </a:rPr>
                        <a:t>8</a:t>
                      </a:r>
                      <a:endParaRPr kumimoji="0" lang="en-US" altLang="ru-RU" sz="9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mn-lt"/>
                          <a:cs typeface="Calibri" panose="020F0502020204030204" pitchFamily="34" charset="0"/>
                        </a:rPr>
                        <a:t>Затраты на содержание объектов особо ценного движимого имущества</a:t>
                      </a:r>
                      <a:endParaRPr kumimoji="0" lang="en-US" altLang="ru-RU" sz="9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51008181"/>
                  </a:ext>
                </a:extLst>
              </a:tr>
              <a:tr h="29222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Times New Roman" panose="02020603050405020304" pitchFamily="18" charset="0"/>
                          <a:cs typeface="Calibri" panose="020F0502020204030204" pitchFamily="34" charset="0"/>
                        </a:rPr>
                        <a:t>9</a:t>
                      </a:r>
                      <a:endParaRPr kumimoji="0" lang="en-US" altLang="ru-RU" sz="9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mn-lt"/>
                          <a:cs typeface="Calibri" panose="020F0502020204030204" pitchFamily="34" charset="0"/>
                        </a:rPr>
                        <a:t>Затраты на приобретение услуг связи, в том числе затраты на местную, междугороднюю и международную телефонную связь, интернет</a:t>
                      </a:r>
                      <a:endParaRPr kumimoji="0" lang="en-US" altLang="ru-RU" sz="9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927172273"/>
                  </a:ext>
                </a:extLst>
              </a:tr>
              <a:tr h="29222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Times New Roman" panose="02020603050405020304" pitchFamily="18" charset="0"/>
                          <a:cs typeface="Calibri" panose="020F0502020204030204" pitchFamily="34" charset="0"/>
                        </a:rPr>
                        <a:t>10</a:t>
                      </a:r>
                      <a:endParaRPr kumimoji="0" lang="en-US" altLang="ru-RU" sz="9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mn-lt"/>
                          <a:cs typeface="Calibri" panose="020F0502020204030204" pitchFamily="34" charset="0"/>
                        </a:rPr>
                        <a:t>Затраты на приобретение транспортных услуг, в том числе на проезд специалистов до места прохождения повышения квалификации и обратно</a:t>
                      </a:r>
                      <a:endParaRPr kumimoji="0" lang="en-US" altLang="ru-RU" sz="9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073343620"/>
                  </a:ext>
                </a:extLst>
              </a:tr>
              <a:tr h="11674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smtClean="0">
                          <a:ln>
                            <a:noFill/>
                          </a:ln>
                          <a:solidFill>
                            <a:srgbClr val="000000"/>
                          </a:solidFill>
                          <a:effectLst/>
                          <a:latin typeface="Times New Roman" panose="02020603050405020304" pitchFamily="18" charset="0"/>
                          <a:cs typeface="Calibri" panose="020F0502020204030204" pitchFamily="34" charset="0"/>
                        </a:rPr>
                        <a:t>11</a:t>
                      </a:r>
                      <a:endParaRPr kumimoji="0" lang="en-US" altLang="ru-RU" sz="900" b="0" i="0" u="none" strike="noStrike" cap="none" normalizeH="0" baseline="0" smtClean="0">
                        <a:ln>
                          <a:noFill/>
                        </a:ln>
                        <a:solidFill>
                          <a:schemeClr val="tx1"/>
                        </a:solidFill>
                        <a:effectLst/>
                        <a:latin typeface="Times New Roman" panose="02020603050405020304" pitchFamily="18" charset="0"/>
                        <a:cs typeface="Calibri" panose="020F0502020204030204" pitchFamily="34" charset="0"/>
                      </a:endParaRPr>
                    </a:p>
                  </a:txBody>
                  <a:tcPr marL="25718" marR="257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mn-lt"/>
                          <a:cs typeface="Calibri" panose="020F0502020204030204" pitchFamily="34" charset="0"/>
                        </a:rPr>
                        <a:t>Затраты на оплату труда и начисления на выплаты по оплате труда работников организаций по оказанию услуг психолого-педагогической, методической и консультативной помощи, которые не принимают непосредственного участия в оказании государственной услуги (административно-хозяйственного и иных работников, осуществляющих вспомогательные функции), включая страховые взносы в Пенсионный фонд Российской Федерации, Фонд социального страхования Российской Федерации и Федеральный фонд обязательного медицинского страхования, страховые взносы на обязательное социальное страхование от несчастных случаев на производстве и профессиональных заболеваний в соответствии с трудовым законодательством и иными нормативными правовыми актами, содержащими нормы трудового права</a:t>
                      </a:r>
                      <a:endParaRPr kumimoji="0" lang="en-US" altLang="ru-RU" sz="900" b="0" i="0" u="none" strike="noStrike" cap="none" normalizeH="0" baseline="0" dirty="0" smtClean="0">
                        <a:ln>
                          <a:noFill/>
                        </a:ln>
                        <a:solidFill>
                          <a:schemeClr val="tx1"/>
                        </a:solidFill>
                        <a:effectLst/>
                        <a:latin typeface="+mn-lt"/>
                        <a:cs typeface="Calibri" panose="020F0502020204030204" pitchFamily="34" charset="0"/>
                      </a:endParaRPr>
                    </a:p>
                  </a:txBody>
                  <a:tcPr marL="25718" marR="2571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19383118"/>
                  </a:ext>
                </a:extLst>
              </a:tr>
            </a:tbl>
          </a:graphicData>
        </a:graphic>
      </p:graphicFrame>
      <p:sp>
        <p:nvSpPr>
          <p:cNvPr id="11308" name="Прямоугольник 2"/>
          <p:cNvSpPr>
            <a:spLocks noChangeArrowheads="1"/>
          </p:cNvSpPr>
          <p:nvPr/>
        </p:nvSpPr>
        <p:spPr bwMode="auto">
          <a:xfrm>
            <a:off x="3083443" y="499730"/>
            <a:ext cx="5103627" cy="89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79" tIns="17144" rIns="34279" bIns="17144">
            <a:spAutoFit/>
          </a:bodyPr>
          <a:lstStyle>
            <a:lvl1pPr indent="1682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r>
              <a:rPr lang="ru-RU" altLang="ru-RU" b="1" dirty="0">
                <a:latin typeface="+mn-lt"/>
                <a:cs typeface="Calibri" panose="020F0502020204030204" pitchFamily="34" charset="0"/>
              </a:rPr>
              <a:t>Рекомендуемый перечень составляющих нормативных затрат</a:t>
            </a:r>
          </a:p>
          <a:p>
            <a:pPr algn="just"/>
            <a:r>
              <a:rPr lang="ru-RU" altLang="ru-RU" sz="2000" b="1" dirty="0" smtClean="0">
                <a:latin typeface="+mn-lt"/>
                <a:cs typeface="Times New Roman" panose="02020603050405020304" pitchFamily="18" charset="0"/>
              </a:rPr>
              <a:t>                                                    </a:t>
            </a:r>
            <a:r>
              <a:rPr lang="ru-RU" altLang="ru-RU" b="1" dirty="0">
                <a:latin typeface="+mn-lt"/>
                <a:cs typeface="Times New Roman" panose="02020603050405020304" pitchFamily="18" charset="0"/>
              </a:rPr>
              <a:t>по данным ВШЭ</a:t>
            </a:r>
            <a:endParaRPr lang="en-US" altLang="ru-RU" dirty="0">
              <a:latin typeface="+mn-lt"/>
              <a:cs typeface="Calibri" panose="020F0502020204030204" pitchFamily="34" charset="0"/>
            </a:endParaRPr>
          </a:p>
        </p:txBody>
      </p:sp>
      <p:pic>
        <p:nvPicPr>
          <p:cNvPr id="8" name="Рисунок 6" descr="action-obrazovani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365125"/>
            <a:ext cx="28225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548607"/>
      </p:ext>
    </p:extLst>
  </p:cSld>
  <p:clrMapOvr>
    <a:masterClrMapping/>
  </p:clrMapOvr>
  <p:transition spd="med"/>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4180</Words>
  <Application>Microsoft Office PowerPoint</Application>
  <PresentationFormat>Экран (4:3)</PresentationFormat>
  <Paragraphs>728</Paragraphs>
  <Slides>58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58</vt:i4>
      </vt:variant>
    </vt:vector>
  </HeadingPairs>
  <TitlesOfParts>
    <vt:vector size="67" baseType="lpstr">
      <vt:lpstr>MS PGothic</vt:lpstr>
      <vt:lpstr>Arial</vt:lpstr>
      <vt:lpstr>Arial Narrow</vt:lpstr>
      <vt:lpstr>Calibri</vt:lpstr>
      <vt:lpstr>Noto Sans</vt:lpstr>
      <vt:lpstr>Times New Roman</vt:lpstr>
      <vt:lpstr>Wingdings</vt:lpstr>
      <vt:lpstr>Тема Office</vt:lpstr>
      <vt:lpstr>1_Тема Office</vt:lpstr>
      <vt:lpstr>Презентация PowerPoint</vt:lpstr>
      <vt:lpstr>Проспект</vt:lpstr>
      <vt:lpstr>1. философия (концепция) и  миссия (модель) консультирования </vt:lpstr>
      <vt:lpstr>Национальный  проект РФ «Образование» Федеральный проект «Поддержка семей, имеющих детей»                       Федеральный проект «Современная школа»  задача </vt:lpstr>
      <vt:lpstr>Приоритет государственной политики</vt:lpstr>
      <vt:lpstr> Правовые основания оказания методической,  психолого-педагогической, диагностической  и консультативной помощи  </vt:lpstr>
      <vt:lpstr>Проблема до старта федерального проекта «Поддержка семей, имеющих детей»</vt:lpstr>
      <vt:lpstr>Форма организации консультационных  центров в субъектах РФ до 2019 года  по данным ВШЭ</vt:lpstr>
      <vt:lpstr>Презентация PowerPoint</vt:lpstr>
      <vt:lpstr>Презентация PowerPoint</vt:lpstr>
      <vt:lpstr>Значения нормативных затрат на оказание государственных услуг психолого-педагогической, методической и консультативной помощи родителям и законным представителям детей, получающих дошкольное образование в форме семейного образования </vt:lpstr>
      <vt:lpstr>Нормативно-правовые акты оказания услуг</vt:lpstr>
      <vt:lpstr>Презентация PowerPoint</vt:lpstr>
      <vt:lpstr>Крайности  консультирования</vt:lpstr>
      <vt:lpstr>Содержание консультирования: просвещение в новом веке </vt:lpstr>
      <vt:lpstr>Презентация PowerPoint</vt:lpstr>
      <vt:lpstr>Презентация PowerPoint</vt:lpstr>
      <vt:lpstr>Презентация PowerPoint</vt:lpstr>
      <vt:lpstr>Презентация PowerPoint</vt:lpstr>
      <vt:lpstr>Родительский запрос:  клиенто-ориентированный подход</vt:lpstr>
      <vt:lpstr>Потребительский запрос</vt:lpstr>
      <vt:lpstr>Потребительский запрос</vt:lpstr>
      <vt:lpstr>Потребительский запрос</vt:lpstr>
      <vt:lpstr>Потребительский запрос</vt:lpstr>
      <vt:lpstr>Потребительский запрос</vt:lpstr>
      <vt:lpstr>Потребительский запрос</vt:lpstr>
      <vt:lpstr>Презентация PowerPoint</vt:lpstr>
      <vt:lpstr>Презентация PowerPoint</vt:lpstr>
      <vt:lpstr>Презентация PowerPoint</vt:lpstr>
      <vt:lpstr>Алгоритм выбора</vt:lpstr>
      <vt:lpstr>Алгоритм создания  консультационного центра</vt:lpstr>
      <vt:lpstr>Алгоритм деятельности  консультационного центра</vt:lpstr>
      <vt:lpstr>Презентация PowerPoint</vt:lpstr>
      <vt:lpstr>Основные вопросы</vt:lpstr>
      <vt:lpstr>Презентация PowerPoint</vt:lpstr>
      <vt:lpstr>Презентация PowerPoint</vt:lpstr>
      <vt:lpstr>Презентация PowerPoint</vt:lpstr>
      <vt:lpstr>Презентация PowerPoint</vt:lpstr>
      <vt:lpstr>Какова цель оказания консультативной помощи родителям?</vt:lpstr>
      <vt:lpstr>Презентация PowerPoint</vt:lpstr>
      <vt:lpstr>Где может быть организован консультационный пункт? </vt:lpstr>
      <vt:lpstr>Кто может обратиться за консультативной помощью? </vt:lpstr>
      <vt:lpstr>Какова модель системы оказания консультационных услуг?</vt:lpstr>
      <vt:lpstr>В чем суть информационно-просветительского портала консультативной службы?</vt:lpstr>
      <vt:lpstr>Каково технологическое решение консультативного пункта?</vt:lpstr>
      <vt:lpstr>Установлена ли максимальная продолжительность ожидания получения услуги с момента записи (дней)?</vt:lpstr>
      <vt:lpstr>Презентация PowerPoint</vt:lpstr>
      <vt:lpstr> Каковы виды консультативной помощи?</vt:lpstr>
      <vt:lpstr>Реклама службы. Публичность</vt:lpstr>
      <vt:lpstr>Оценка качества предоставляемых услуг</vt:lpstr>
      <vt:lpstr>Какова стоимость консультационных услуг?</vt:lpstr>
      <vt:lpstr>Специалист консультационного пункта: кто он? </vt:lpstr>
      <vt:lpstr>Требования к специалистам консультационного пункта</vt:lpstr>
      <vt:lpstr>Требования к специалистам консультационного пункта</vt:lpstr>
      <vt:lpstr>Миссия (преднастройка) </vt:lpstr>
      <vt:lpstr>Пределы</vt:lpstr>
      <vt:lpstr>Компетенции консультанта и компетентность в консультировании </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Інна</dc:creator>
  <cp:lastModifiedBy>860230</cp:lastModifiedBy>
  <cp:revision>146</cp:revision>
  <dcterms:created xsi:type="dcterms:W3CDTF">2015-07-30T04:41:32Z</dcterms:created>
  <dcterms:modified xsi:type="dcterms:W3CDTF">2020-11-13T09:54:49Z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1049-11.2.0.8341</vt:lpwstr>
  </property>
</Properties>
</file>